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3" r:id="rId4"/>
    <p:sldId id="286" r:id="rId5"/>
    <p:sldId id="287" r:id="rId6"/>
    <p:sldId id="299" r:id="rId7"/>
    <p:sldId id="301" r:id="rId8"/>
    <p:sldId id="307" r:id="rId9"/>
    <p:sldId id="308" r:id="rId10"/>
    <p:sldId id="309" r:id="rId11"/>
    <p:sldId id="310" r:id="rId12"/>
    <p:sldId id="324" r:id="rId13"/>
    <p:sldId id="312" r:id="rId14"/>
    <p:sldId id="313" r:id="rId15"/>
    <p:sldId id="316" r:id="rId16"/>
    <p:sldId id="317" r:id="rId17"/>
    <p:sldId id="318" r:id="rId18"/>
    <p:sldId id="326" r:id="rId19"/>
    <p:sldId id="267" r:id="rId20"/>
    <p:sldId id="265" r:id="rId21"/>
    <p:sldId id="264" r:id="rId22"/>
    <p:sldId id="268" r:id="rId23"/>
    <p:sldId id="271" r:id="rId24"/>
    <p:sldId id="273" r:id="rId25"/>
    <p:sldId id="260" r:id="rId26"/>
    <p:sldId id="269" r:id="rId27"/>
    <p:sldId id="319" r:id="rId28"/>
    <p:sldId id="274" r:id="rId29"/>
    <p:sldId id="275" r:id="rId30"/>
    <p:sldId id="278" r:id="rId31"/>
    <p:sldId id="282" r:id="rId32"/>
    <p:sldId id="321" r:id="rId33"/>
    <p:sldId id="320" r:id="rId34"/>
    <p:sldId id="323" r:id="rId35"/>
    <p:sldId id="279" r:id="rId36"/>
    <p:sldId id="280" r:id="rId37"/>
    <p:sldId id="281" r:id="rId38"/>
    <p:sldId id="327" r:id="rId39"/>
    <p:sldId id="328" r:id="rId40"/>
    <p:sldId id="329" r:id="rId41"/>
    <p:sldId id="25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DAF7FE"/>
    <a:srgbClr val="F0FEFA"/>
    <a:srgbClr val="0000FF"/>
    <a:srgbClr val="B9E1FF"/>
    <a:srgbClr val="9900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33" autoAdjust="0"/>
    <p:restoredTop sz="94660"/>
  </p:normalViewPr>
  <p:slideViewPr>
    <p:cSldViewPr>
      <p:cViewPr>
        <p:scale>
          <a:sx n="70" d="100"/>
          <a:sy n="70" d="100"/>
        </p:scale>
        <p:origin x="-4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DD8A0-DAF9-42C7-8A15-3C7A777A0B72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B9C8F62-0156-4E5B-ABF5-36D4709515F9}">
      <dgm:prSet phldrT="[Текст]"/>
      <dgm:spPr/>
      <dgm:t>
        <a:bodyPr/>
        <a:lstStyle/>
        <a:p>
          <a:r>
            <a:rPr lang="ru-RU" b="1" spc="720" dirty="0" smtClean="0">
              <a:effectLst/>
              <a:latin typeface="Bookman Old Style" pitchFamily="18" charset="0"/>
              <a:cs typeface="Arial"/>
            </a:rPr>
            <a:t>Виды систем счисления</a:t>
          </a:r>
          <a:endParaRPr lang="ru-RU" b="1" dirty="0">
            <a:effectLst/>
            <a:latin typeface="Bookman Old Style" pitchFamily="18" charset="0"/>
          </a:endParaRPr>
        </a:p>
      </dgm:t>
    </dgm:pt>
    <dgm:pt modelId="{81256FA7-D941-48A4-83C8-B34E1AD8A3E7}" type="parTrans" cxnId="{85E06604-66DC-4BFF-BB24-2A5CF15A4076}">
      <dgm:prSet/>
      <dgm:spPr/>
      <dgm:t>
        <a:bodyPr/>
        <a:lstStyle/>
        <a:p>
          <a:endParaRPr lang="ru-RU"/>
        </a:p>
      </dgm:t>
    </dgm:pt>
    <dgm:pt modelId="{8F93C394-75A2-48E4-8FE4-7F83FD7302EC}" type="sibTrans" cxnId="{85E06604-66DC-4BFF-BB24-2A5CF15A4076}">
      <dgm:prSet/>
      <dgm:spPr/>
      <dgm:t>
        <a:bodyPr/>
        <a:lstStyle/>
        <a:p>
          <a:endParaRPr lang="ru-RU"/>
        </a:p>
      </dgm:t>
    </dgm:pt>
    <dgm:pt modelId="{D90C542C-D3C7-4A65-98D0-0CAD5A3107E0}">
      <dgm:prSet phldrT="[Текст]"/>
      <dgm:spPr/>
      <dgm:t>
        <a:bodyPr/>
        <a:lstStyle/>
        <a:p>
          <a:r>
            <a:rPr lang="ru-RU" i="1" u="none" dirty="0" smtClean="0"/>
            <a:t>Позиционные</a:t>
          </a:r>
          <a:endParaRPr lang="ru-RU" u="none" dirty="0"/>
        </a:p>
      </dgm:t>
    </dgm:pt>
    <dgm:pt modelId="{04EA50D0-FF08-4853-B7B4-3C6D10DB7308}" type="parTrans" cxnId="{11123E4D-92E7-42F1-A402-70CF714081A3}">
      <dgm:prSet/>
      <dgm:spPr/>
      <dgm:t>
        <a:bodyPr/>
        <a:lstStyle/>
        <a:p>
          <a:endParaRPr lang="ru-RU"/>
        </a:p>
      </dgm:t>
    </dgm:pt>
    <dgm:pt modelId="{1E3E3EE6-1A21-498F-8D57-0E4D1DFA7199}" type="sibTrans" cxnId="{11123E4D-92E7-42F1-A402-70CF714081A3}">
      <dgm:prSet custT="1"/>
      <dgm:spPr/>
      <dgm:t>
        <a:bodyPr/>
        <a:lstStyle/>
        <a:p>
          <a:pPr algn="l"/>
          <a:r>
            <a:rPr lang="ru-RU" sz="2000" i="1" dirty="0" smtClean="0"/>
            <a:t>значение цифры</a:t>
          </a:r>
          <a:r>
            <a:rPr lang="ru-RU" sz="2000" b="0" dirty="0" smtClean="0"/>
            <a:t>  зависит от её позиции в числе  </a:t>
          </a:r>
          <a:endParaRPr lang="ru-RU" sz="2000" dirty="0"/>
        </a:p>
      </dgm:t>
    </dgm:pt>
    <dgm:pt modelId="{CFC76D30-0E71-4CC4-8113-901CCF683446}">
      <dgm:prSet phldrT="[Текст]"/>
      <dgm:spPr/>
      <dgm:t>
        <a:bodyPr/>
        <a:lstStyle/>
        <a:p>
          <a:r>
            <a:rPr lang="ru-RU" i="1" dirty="0" smtClean="0"/>
            <a:t>Непозиционные</a:t>
          </a:r>
          <a:endParaRPr lang="ru-RU" dirty="0"/>
        </a:p>
      </dgm:t>
    </dgm:pt>
    <dgm:pt modelId="{E194BD7F-7AA1-4BD9-A45D-58D045BFAD97}" type="parTrans" cxnId="{1960927F-EFD2-48AF-B2C8-A5036B764902}">
      <dgm:prSet/>
      <dgm:spPr/>
      <dgm:t>
        <a:bodyPr/>
        <a:lstStyle/>
        <a:p>
          <a:endParaRPr lang="ru-RU"/>
        </a:p>
      </dgm:t>
    </dgm:pt>
    <dgm:pt modelId="{219D0FB3-1516-4DBB-BCAD-0F226AF9ED42}" type="sibTrans" cxnId="{1960927F-EFD2-48AF-B2C8-A5036B764902}">
      <dgm:prSet custT="1"/>
      <dgm:spPr/>
      <dgm:t>
        <a:bodyPr/>
        <a:lstStyle/>
        <a:p>
          <a:pPr algn="l"/>
          <a:r>
            <a:rPr lang="ru-RU" sz="2000" i="1" dirty="0" smtClean="0"/>
            <a:t>значение цифры</a:t>
          </a:r>
          <a:r>
            <a:rPr lang="ru-RU" sz="2000" b="0" dirty="0" smtClean="0"/>
            <a:t>  не зависит от её позиции в числе. Значение числа определяется суммой или разностью цифр  </a:t>
          </a:r>
          <a:endParaRPr lang="ru-RU" sz="2000" dirty="0"/>
        </a:p>
      </dgm:t>
    </dgm:pt>
    <dgm:pt modelId="{6E538156-9827-46DD-8F1B-B7CC5FF3107A}" type="pres">
      <dgm:prSet presAssocID="{D02DD8A0-DAF9-42C7-8A15-3C7A777A0B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BF82AC-362E-432C-B8C3-870F3F81608D}" type="pres">
      <dgm:prSet presAssocID="{AB9C8F62-0156-4E5B-ABF5-36D4709515F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C42A5EA-4ABB-44A4-B9B9-B8611F356E24}" type="pres">
      <dgm:prSet presAssocID="{AB9C8F62-0156-4E5B-ABF5-36D4709515F9}" presName="rootComposite1" presStyleCnt="0"/>
      <dgm:spPr/>
      <dgm:t>
        <a:bodyPr/>
        <a:lstStyle/>
        <a:p>
          <a:endParaRPr lang="ru-RU"/>
        </a:p>
      </dgm:t>
    </dgm:pt>
    <dgm:pt modelId="{B3E3BCCB-3C06-48CC-BFFE-1DB15407BD2D}" type="pres">
      <dgm:prSet presAssocID="{AB9C8F62-0156-4E5B-ABF5-36D4709515F9}" presName="rootText1" presStyleLbl="node0" presStyleIdx="0" presStyleCnt="1" custScaleX="135275" custScaleY="6928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0D9F369-FAC0-4BE2-B82F-9CFE5B6FEFE5}" type="pres">
      <dgm:prSet presAssocID="{AB9C8F62-0156-4E5B-ABF5-36D4709515F9}" presName="titleText1" presStyleLbl="fgAcc0" presStyleIdx="0" presStyleCnt="1" custFlipVert="1" custFlipHor="1" custScaleX="1969" custScaleY="10266" custLinFactNeighborX="33774" custLinFactNeighborY="-21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5D10B04-C308-46A8-8F5C-A6E277B6326D}" type="pres">
      <dgm:prSet presAssocID="{AB9C8F62-0156-4E5B-ABF5-36D4709515F9}" presName="rootConnector1" presStyleLbl="node1" presStyleIdx="0" presStyleCnt="2"/>
      <dgm:spPr/>
      <dgm:t>
        <a:bodyPr/>
        <a:lstStyle/>
        <a:p>
          <a:endParaRPr lang="ru-RU"/>
        </a:p>
      </dgm:t>
    </dgm:pt>
    <dgm:pt modelId="{92BECC54-27CE-41D1-9575-188D5A14A81B}" type="pres">
      <dgm:prSet presAssocID="{AB9C8F62-0156-4E5B-ABF5-36D4709515F9}" presName="hierChild2" presStyleCnt="0"/>
      <dgm:spPr/>
      <dgm:t>
        <a:bodyPr/>
        <a:lstStyle/>
        <a:p>
          <a:endParaRPr lang="ru-RU"/>
        </a:p>
      </dgm:t>
    </dgm:pt>
    <dgm:pt modelId="{F8281095-4E20-4AE5-B8FD-DBAD96BB6B3E}" type="pres">
      <dgm:prSet presAssocID="{04EA50D0-FF08-4853-B7B4-3C6D10DB730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66B8039-6652-44E9-A899-635DEAF51CAA}" type="pres">
      <dgm:prSet presAssocID="{D90C542C-D3C7-4A65-98D0-0CAD5A3107E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9C99CE-278A-4960-B822-5A978E5ED563}" type="pres">
      <dgm:prSet presAssocID="{D90C542C-D3C7-4A65-98D0-0CAD5A3107E0}" presName="rootComposite" presStyleCnt="0"/>
      <dgm:spPr/>
      <dgm:t>
        <a:bodyPr/>
        <a:lstStyle/>
        <a:p>
          <a:endParaRPr lang="ru-RU"/>
        </a:p>
      </dgm:t>
    </dgm:pt>
    <dgm:pt modelId="{A9244E53-11F4-4D4D-8CF3-008889EA24AB}" type="pres">
      <dgm:prSet presAssocID="{D90C542C-D3C7-4A65-98D0-0CAD5A3107E0}" presName="rootText" presStyleLbl="node1" presStyleIdx="0" presStyleCnt="2" custScaleY="64184" custLinFactNeighborX="4065" custLinFactNeighborY="-38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FAE23F9-B476-4B6A-9303-204AA6A438EE}" type="pres">
      <dgm:prSet presAssocID="{D90C542C-D3C7-4A65-98D0-0CAD5A3107E0}" presName="titleText2" presStyleLbl="fgAcc1" presStyleIdx="0" presStyleCnt="2" custScaleX="84098" custScaleY="250042" custLinFactNeighborX="-62124" custLinFactNeighborY="436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281E4D4-F10B-4D5F-A09E-EC8FAB5E255A}" type="pres">
      <dgm:prSet presAssocID="{D90C542C-D3C7-4A65-98D0-0CAD5A3107E0}" presName="rootConnector" presStyleLbl="node2" presStyleIdx="0" presStyleCnt="0"/>
      <dgm:spPr/>
      <dgm:t>
        <a:bodyPr/>
        <a:lstStyle/>
        <a:p>
          <a:endParaRPr lang="ru-RU"/>
        </a:p>
      </dgm:t>
    </dgm:pt>
    <dgm:pt modelId="{CCF82E0A-BB8A-4088-A814-F4AEE6D19A1E}" type="pres">
      <dgm:prSet presAssocID="{D90C542C-D3C7-4A65-98D0-0CAD5A3107E0}" presName="hierChild4" presStyleCnt="0"/>
      <dgm:spPr/>
      <dgm:t>
        <a:bodyPr/>
        <a:lstStyle/>
        <a:p>
          <a:endParaRPr lang="ru-RU"/>
        </a:p>
      </dgm:t>
    </dgm:pt>
    <dgm:pt modelId="{762A34F3-FB28-4CC1-90CE-A3FE5905BADA}" type="pres">
      <dgm:prSet presAssocID="{D90C542C-D3C7-4A65-98D0-0CAD5A3107E0}" presName="hierChild5" presStyleCnt="0"/>
      <dgm:spPr/>
      <dgm:t>
        <a:bodyPr/>
        <a:lstStyle/>
        <a:p>
          <a:endParaRPr lang="ru-RU"/>
        </a:p>
      </dgm:t>
    </dgm:pt>
    <dgm:pt modelId="{90C902A9-25B4-4A67-9AB6-7011E1CBCBA8}" type="pres">
      <dgm:prSet presAssocID="{E194BD7F-7AA1-4BD9-A45D-58D045BFAD9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1ED582-DDF0-4C2C-96AF-613A828EFB7C}" type="pres">
      <dgm:prSet presAssocID="{CFC76D30-0E71-4CC4-8113-901CCF68344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EA33A3-8B67-4BCC-ADC8-3959042ADDAE}" type="pres">
      <dgm:prSet presAssocID="{CFC76D30-0E71-4CC4-8113-901CCF683446}" presName="rootComposite" presStyleCnt="0"/>
      <dgm:spPr/>
      <dgm:t>
        <a:bodyPr/>
        <a:lstStyle/>
        <a:p>
          <a:endParaRPr lang="ru-RU"/>
        </a:p>
      </dgm:t>
    </dgm:pt>
    <dgm:pt modelId="{8D28EBF9-0747-4D53-BB25-BD2DA472CBB0}" type="pres">
      <dgm:prSet presAssocID="{CFC76D30-0E71-4CC4-8113-901CCF683446}" presName="rootText" presStyleLbl="node1" presStyleIdx="1" presStyleCnt="2" custScaleY="62724" custLinFactNeighborX="1311" custLinFactNeighborY="-38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4997785-FE94-4FA1-A758-6BF235336AD2}" type="pres">
      <dgm:prSet presAssocID="{CFC76D30-0E71-4CC4-8113-901CCF683446}" presName="titleText2" presStyleLbl="fgAcc1" presStyleIdx="1" presStyleCnt="2" custScaleX="87543" custScaleY="257581" custLinFactNeighborX="2681" custLinFactNeighborY="365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81C428A-0582-4CE1-8506-858F0CF7D9FD}" type="pres">
      <dgm:prSet presAssocID="{CFC76D30-0E71-4CC4-8113-901CCF683446}" presName="rootConnector" presStyleLbl="node2" presStyleIdx="0" presStyleCnt="0"/>
      <dgm:spPr/>
      <dgm:t>
        <a:bodyPr/>
        <a:lstStyle/>
        <a:p>
          <a:endParaRPr lang="ru-RU"/>
        </a:p>
      </dgm:t>
    </dgm:pt>
    <dgm:pt modelId="{B158845D-83F6-4650-8A2F-DCDD29FFBDD7}" type="pres">
      <dgm:prSet presAssocID="{CFC76D30-0E71-4CC4-8113-901CCF683446}" presName="hierChild4" presStyleCnt="0"/>
      <dgm:spPr/>
      <dgm:t>
        <a:bodyPr/>
        <a:lstStyle/>
        <a:p>
          <a:endParaRPr lang="ru-RU"/>
        </a:p>
      </dgm:t>
    </dgm:pt>
    <dgm:pt modelId="{01A2EABE-B0EE-4861-A55A-6533142B6051}" type="pres">
      <dgm:prSet presAssocID="{CFC76D30-0E71-4CC4-8113-901CCF683446}" presName="hierChild5" presStyleCnt="0"/>
      <dgm:spPr/>
      <dgm:t>
        <a:bodyPr/>
        <a:lstStyle/>
        <a:p>
          <a:endParaRPr lang="ru-RU"/>
        </a:p>
      </dgm:t>
    </dgm:pt>
    <dgm:pt modelId="{F93A0E4B-F324-4608-BF56-AF1330999025}" type="pres">
      <dgm:prSet presAssocID="{AB9C8F62-0156-4E5B-ABF5-36D4709515F9}" presName="hierChild3" presStyleCnt="0"/>
      <dgm:spPr/>
      <dgm:t>
        <a:bodyPr/>
        <a:lstStyle/>
        <a:p>
          <a:endParaRPr lang="ru-RU"/>
        </a:p>
      </dgm:t>
    </dgm:pt>
  </dgm:ptLst>
  <dgm:cxnLst>
    <dgm:cxn modelId="{C5C5E618-33C4-4D99-A65A-155273124579}" type="presOf" srcId="{8F93C394-75A2-48E4-8FE4-7F83FD7302EC}" destId="{10D9F369-FAC0-4BE2-B82F-9CFE5B6FEFE5}" srcOrd="0" destOrd="0" presId="urn:microsoft.com/office/officeart/2008/layout/NameandTitleOrganizationalChart"/>
    <dgm:cxn modelId="{C1A7301D-A4F1-49CE-9B7A-C35B446E559B}" type="presOf" srcId="{AB9C8F62-0156-4E5B-ABF5-36D4709515F9}" destId="{B3E3BCCB-3C06-48CC-BFFE-1DB15407BD2D}" srcOrd="0" destOrd="0" presId="urn:microsoft.com/office/officeart/2008/layout/NameandTitleOrganizationalChart"/>
    <dgm:cxn modelId="{6CFE7DA5-42BF-4D06-A304-73F494ABC5EB}" type="presOf" srcId="{D90C542C-D3C7-4A65-98D0-0CAD5A3107E0}" destId="{A9244E53-11F4-4D4D-8CF3-008889EA24AB}" srcOrd="0" destOrd="0" presId="urn:microsoft.com/office/officeart/2008/layout/NameandTitleOrganizationalChart"/>
    <dgm:cxn modelId="{2343B57A-F77C-458D-B577-4A5C4BBB06E7}" type="presOf" srcId="{CFC76D30-0E71-4CC4-8113-901CCF683446}" destId="{8D28EBF9-0747-4D53-BB25-BD2DA472CBB0}" srcOrd="0" destOrd="0" presId="urn:microsoft.com/office/officeart/2008/layout/NameandTitleOrganizationalChart"/>
    <dgm:cxn modelId="{85E06604-66DC-4BFF-BB24-2A5CF15A4076}" srcId="{D02DD8A0-DAF9-42C7-8A15-3C7A777A0B72}" destId="{AB9C8F62-0156-4E5B-ABF5-36D4709515F9}" srcOrd="0" destOrd="0" parTransId="{81256FA7-D941-48A4-83C8-B34E1AD8A3E7}" sibTransId="{8F93C394-75A2-48E4-8FE4-7F83FD7302EC}"/>
    <dgm:cxn modelId="{11123E4D-92E7-42F1-A402-70CF714081A3}" srcId="{AB9C8F62-0156-4E5B-ABF5-36D4709515F9}" destId="{D90C542C-D3C7-4A65-98D0-0CAD5A3107E0}" srcOrd="0" destOrd="0" parTransId="{04EA50D0-FF08-4853-B7B4-3C6D10DB7308}" sibTransId="{1E3E3EE6-1A21-498F-8D57-0E4D1DFA7199}"/>
    <dgm:cxn modelId="{9840632A-7A4A-44C7-BDA7-C2EADF5CC511}" type="presOf" srcId="{CFC76D30-0E71-4CC4-8113-901CCF683446}" destId="{F81C428A-0582-4CE1-8506-858F0CF7D9FD}" srcOrd="1" destOrd="0" presId="urn:microsoft.com/office/officeart/2008/layout/NameandTitleOrganizationalChart"/>
    <dgm:cxn modelId="{27AA4E46-F549-49A5-9EF3-F386CF709FCA}" type="presOf" srcId="{04EA50D0-FF08-4853-B7B4-3C6D10DB7308}" destId="{F8281095-4E20-4AE5-B8FD-DBAD96BB6B3E}" srcOrd="0" destOrd="0" presId="urn:microsoft.com/office/officeart/2008/layout/NameandTitleOrganizationalChart"/>
    <dgm:cxn modelId="{56539A54-4CC2-4C92-B48E-57C455D074F4}" type="presOf" srcId="{AB9C8F62-0156-4E5B-ABF5-36D4709515F9}" destId="{95D10B04-C308-46A8-8F5C-A6E277B6326D}" srcOrd="1" destOrd="0" presId="urn:microsoft.com/office/officeart/2008/layout/NameandTitleOrganizationalChart"/>
    <dgm:cxn modelId="{28BF5726-E688-4FE6-8908-FBCDE69ECC89}" type="presOf" srcId="{1E3E3EE6-1A21-498F-8D57-0E4D1DFA7199}" destId="{BFAE23F9-B476-4B6A-9303-204AA6A438EE}" srcOrd="0" destOrd="0" presId="urn:microsoft.com/office/officeart/2008/layout/NameandTitleOrganizationalChart"/>
    <dgm:cxn modelId="{1960927F-EFD2-48AF-B2C8-A5036B764902}" srcId="{AB9C8F62-0156-4E5B-ABF5-36D4709515F9}" destId="{CFC76D30-0E71-4CC4-8113-901CCF683446}" srcOrd="1" destOrd="0" parTransId="{E194BD7F-7AA1-4BD9-A45D-58D045BFAD97}" sibTransId="{219D0FB3-1516-4DBB-BCAD-0F226AF9ED42}"/>
    <dgm:cxn modelId="{32E91B8B-2735-4B86-8B22-2B84CB935747}" type="presOf" srcId="{D90C542C-D3C7-4A65-98D0-0CAD5A3107E0}" destId="{9281E4D4-F10B-4D5F-A09E-EC8FAB5E255A}" srcOrd="1" destOrd="0" presId="urn:microsoft.com/office/officeart/2008/layout/NameandTitleOrganizationalChart"/>
    <dgm:cxn modelId="{B17B0D19-741C-453F-AB19-6ABA8A61D3F5}" type="presOf" srcId="{219D0FB3-1516-4DBB-BCAD-0F226AF9ED42}" destId="{D4997785-FE94-4FA1-A758-6BF235336AD2}" srcOrd="0" destOrd="0" presId="urn:microsoft.com/office/officeart/2008/layout/NameandTitleOrganizationalChart"/>
    <dgm:cxn modelId="{E773C747-072A-4111-8354-8F8923636676}" type="presOf" srcId="{E194BD7F-7AA1-4BD9-A45D-58D045BFAD97}" destId="{90C902A9-25B4-4A67-9AB6-7011E1CBCBA8}" srcOrd="0" destOrd="0" presId="urn:microsoft.com/office/officeart/2008/layout/NameandTitleOrganizationalChart"/>
    <dgm:cxn modelId="{076D933D-0359-4BB7-8053-DBE2EEB88C05}" type="presOf" srcId="{D02DD8A0-DAF9-42C7-8A15-3C7A777A0B72}" destId="{6E538156-9827-46DD-8F1B-B7CC5FF3107A}" srcOrd="0" destOrd="0" presId="urn:microsoft.com/office/officeart/2008/layout/NameandTitleOrganizationalChart"/>
    <dgm:cxn modelId="{C41A1F04-7B55-4110-ABA6-C11C22B6D93D}" type="presParOf" srcId="{6E538156-9827-46DD-8F1B-B7CC5FF3107A}" destId="{63BF82AC-362E-432C-B8C3-870F3F81608D}" srcOrd="0" destOrd="0" presId="urn:microsoft.com/office/officeart/2008/layout/NameandTitleOrganizationalChart"/>
    <dgm:cxn modelId="{FD9C2A7F-934A-47D0-BD74-38D4F77E9CE2}" type="presParOf" srcId="{63BF82AC-362E-432C-B8C3-870F3F81608D}" destId="{6C42A5EA-4ABB-44A4-B9B9-B8611F356E24}" srcOrd="0" destOrd="0" presId="urn:microsoft.com/office/officeart/2008/layout/NameandTitleOrganizationalChart"/>
    <dgm:cxn modelId="{764412BA-5E67-4EC5-98CA-9F9C63F08E53}" type="presParOf" srcId="{6C42A5EA-4ABB-44A4-B9B9-B8611F356E24}" destId="{B3E3BCCB-3C06-48CC-BFFE-1DB15407BD2D}" srcOrd="0" destOrd="0" presId="urn:microsoft.com/office/officeart/2008/layout/NameandTitleOrganizationalChart"/>
    <dgm:cxn modelId="{FC946296-756B-4302-81B6-7EF90D434739}" type="presParOf" srcId="{6C42A5EA-4ABB-44A4-B9B9-B8611F356E24}" destId="{10D9F369-FAC0-4BE2-B82F-9CFE5B6FEFE5}" srcOrd="1" destOrd="0" presId="urn:microsoft.com/office/officeart/2008/layout/NameandTitleOrganizationalChart"/>
    <dgm:cxn modelId="{E620001D-8E4A-4B5A-AB0A-F1F8FD08B036}" type="presParOf" srcId="{6C42A5EA-4ABB-44A4-B9B9-B8611F356E24}" destId="{95D10B04-C308-46A8-8F5C-A6E277B6326D}" srcOrd="2" destOrd="0" presId="urn:microsoft.com/office/officeart/2008/layout/NameandTitleOrganizationalChart"/>
    <dgm:cxn modelId="{DCE96D95-A255-402F-BDE4-474E235DAB60}" type="presParOf" srcId="{63BF82AC-362E-432C-B8C3-870F3F81608D}" destId="{92BECC54-27CE-41D1-9575-188D5A14A81B}" srcOrd="1" destOrd="0" presId="urn:microsoft.com/office/officeart/2008/layout/NameandTitleOrganizationalChart"/>
    <dgm:cxn modelId="{0995909B-D26D-458A-B552-78AFE1BF5924}" type="presParOf" srcId="{92BECC54-27CE-41D1-9575-188D5A14A81B}" destId="{F8281095-4E20-4AE5-B8FD-DBAD96BB6B3E}" srcOrd="0" destOrd="0" presId="urn:microsoft.com/office/officeart/2008/layout/NameandTitleOrganizationalChart"/>
    <dgm:cxn modelId="{72EF4EC0-A614-4782-BA90-23BC3A560E08}" type="presParOf" srcId="{92BECC54-27CE-41D1-9575-188D5A14A81B}" destId="{D66B8039-6652-44E9-A899-635DEAF51CAA}" srcOrd="1" destOrd="0" presId="urn:microsoft.com/office/officeart/2008/layout/NameandTitleOrganizationalChart"/>
    <dgm:cxn modelId="{DF29A25D-F70D-4352-BD24-A0CF60BD7C1C}" type="presParOf" srcId="{D66B8039-6652-44E9-A899-635DEAF51CAA}" destId="{EC9C99CE-278A-4960-B822-5A978E5ED563}" srcOrd="0" destOrd="0" presId="urn:microsoft.com/office/officeart/2008/layout/NameandTitleOrganizationalChart"/>
    <dgm:cxn modelId="{1221CF52-2BA2-43FB-860E-C520082B980A}" type="presParOf" srcId="{EC9C99CE-278A-4960-B822-5A978E5ED563}" destId="{A9244E53-11F4-4D4D-8CF3-008889EA24AB}" srcOrd="0" destOrd="0" presId="urn:microsoft.com/office/officeart/2008/layout/NameandTitleOrganizationalChart"/>
    <dgm:cxn modelId="{AA7AB1E1-3516-437C-BFD2-EE2EC3B57F07}" type="presParOf" srcId="{EC9C99CE-278A-4960-B822-5A978E5ED563}" destId="{BFAE23F9-B476-4B6A-9303-204AA6A438EE}" srcOrd="1" destOrd="0" presId="urn:microsoft.com/office/officeart/2008/layout/NameandTitleOrganizationalChart"/>
    <dgm:cxn modelId="{1377DE42-98AF-442F-B254-047443C5C78E}" type="presParOf" srcId="{EC9C99CE-278A-4960-B822-5A978E5ED563}" destId="{9281E4D4-F10B-4D5F-A09E-EC8FAB5E255A}" srcOrd="2" destOrd="0" presId="urn:microsoft.com/office/officeart/2008/layout/NameandTitleOrganizationalChart"/>
    <dgm:cxn modelId="{07907A0E-FFB0-4265-85CF-544934F56283}" type="presParOf" srcId="{D66B8039-6652-44E9-A899-635DEAF51CAA}" destId="{CCF82E0A-BB8A-4088-A814-F4AEE6D19A1E}" srcOrd="1" destOrd="0" presId="urn:microsoft.com/office/officeart/2008/layout/NameandTitleOrganizationalChart"/>
    <dgm:cxn modelId="{7234092D-DDE3-40B4-991A-F67E74DE61AC}" type="presParOf" srcId="{D66B8039-6652-44E9-A899-635DEAF51CAA}" destId="{762A34F3-FB28-4CC1-90CE-A3FE5905BADA}" srcOrd="2" destOrd="0" presId="urn:microsoft.com/office/officeart/2008/layout/NameandTitleOrganizationalChart"/>
    <dgm:cxn modelId="{FEE05E0B-FBE8-480F-825C-34B523E23AC9}" type="presParOf" srcId="{92BECC54-27CE-41D1-9575-188D5A14A81B}" destId="{90C902A9-25B4-4A67-9AB6-7011E1CBCBA8}" srcOrd="2" destOrd="0" presId="urn:microsoft.com/office/officeart/2008/layout/NameandTitleOrganizationalChart"/>
    <dgm:cxn modelId="{57938303-B552-40C2-A123-A40D58AD624F}" type="presParOf" srcId="{92BECC54-27CE-41D1-9575-188D5A14A81B}" destId="{F81ED582-DDF0-4C2C-96AF-613A828EFB7C}" srcOrd="3" destOrd="0" presId="urn:microsoft.com/office/officeart/2008/layout/NameandTitleOrganizationalChart"/>
    <dgm:cxn modelId="{5B9D761C-3361-430E-9D0D-68F01E55D2FE}" type="presParOf" srcId="{F81ED582-DDF0-4C2C-96AF-613A828EFB7C}" destId="{97EA33A3-8B67-4BCC-ADC8-3959042ADDAE}" srcOrd="0" destOrd="0" presId="urn:microsoft.com/office/officeart/2008/layout/NameandTitleOrganizationalChart"/>
    <dgm:cxn modelId="{FC36BDB5-C742-4462-B716-7716BE04B73F}" type="presParOf" srcId="{97EA33A3-8B67-4BCC-ADC8-3959042ADDAE}" destId="{8D28EBF9-0747-4D53-BB25-BD2DA472CBB0}" srcOrd="0" destOrd="0" presId="urn:microsoft.com/office/officeart/2008/layout/NameandTitleOrganizationalChart"/>
    <dgm:cxn modelId="{CB67B700-6882-4C08-B8CA-E1FFF8ECC183}" type="presParOf" srcId="{97EA33A3-8B67-4BCC-ADC8-3959042ADDAE}" destId="{D4997785-FE94-4FA1-A758-6BF235336AD2}" srcOrd="1" destOrd="0" presId="urn:microsoft.com/office/officeart/2008/layout/NameandTitleOrganizationalChart"/>
    <dgm:cxn modelId="{63E28EB9-A1E6-4E40-BD1B-19C26702C299}" type="presParOf" srcId="{97EA33A3-8B67-4BCC-ADC8-3959042ADDAE}" destId="{F81C428A-0582-4CE1-8506-858F0CF7D9FD}" srcOrd="2" destOrd="0" presId="urn:microsoft.com/office/officeart/2008/layout/NameandTitleOrganizationalChart"/>
    <dgm:cxn modelId="{28072179-A285-415F-9F8C-58836384017E}" type="presParOf" srcId="{F81ED582-DDF0-4C2C-96AF-613A828EFB7C}" destId="{B158845D-83F6-4650-8A2F-DCDD29FFBDD7}" srcOrd="1" destOrd="0" presId="urn:microsoft.com/office/officeart/2008/layout/NameandTitleOrganizationalChart"/>
    <dgm:cxn modelId="{BAA2FE00-E4BA-441B-AF08-3C781E0AC193}" type="presParOf" srcId="{F81ED582-DDF0-4C2C-96AF-613A828EFB7C}" destId="{01A2EABE-B0EE-4861-A55A-6533142B6051}" srcOrd="2" destOrd="0" presId="urn:microsoft.com/office/officeart/2008/layout/NameandTitleOrganizationalChart"/>
    <dgm:cxn modelId="{DA2EB92D-4038-45A5-B5C8-C37E8B99471D}" type="presParOf" srcId="{63BF82AC-362E-432C-B8C3-870F3F81608D}" destId="{F93A0E4B-F324-4608-BF56-AF1330999025}" srcOrd="2" destOrd="0" presId="urn:microsoft.com/office/officeart/2008/layout/NameandTitleOrganizationalChar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2D-87FB-4720-B995-65D12EFF96D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42949-0449-49D4-A665-14D4FE4B2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79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92A1-C367-408D-B5B9-47B9AF302E5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5906-2487-4137-8474-AC8BDB983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57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3D3D-87C0-4CE8-B1C7-80685BF684EA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1557-B2B4-4214-AAA0-6458A7E8A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6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7D0-2A81-4E88-8FE7-009EFC1B0F6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4B22-F2AD-46F3-9581-51737DCCB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3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2C12-4671-4ACC-9713-E45F5BF7BBE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4B8-34B0-4244-B255-706B911E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3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E16C-4A11-4347-83AC-CF7E3B4385A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DDCE-D26E-4C38-B8CF-E0BAF60FC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14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5EEC-D508-4395-8EFC-4A171979F66A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1C36-5C9D-435D-ACBF-E9E79A78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2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2DC1-6483-4042-955A-ADC5057C313C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5DE6-B803-4F5C-B52C-7832A6DA5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38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299D-7292-4654-B363-9BA6628963C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947-66BD-46C2-B9F1-5A9F879AF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1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CDEF-3F7C-442C-BFCF-A3EB172ADEC4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8A4E-7215-4E96-AF71-170BE7DF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58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A9A5-6EA3-4F1A-85DE-333AAFFC3B00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995-B9A4-44DE-A692-7EEA5EC4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9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A735-9ED9-41A5-B80B-C45B443D1CE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1576-00A7-45D6-8868-BDAC0BC16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6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FE27-8004-4038-AD9C-261A1A1491B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29E0-F2F3-4D66-8848-AB61F74E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143000"/>
            <a:ext cx="5616624" cy="22139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Системы счисления</a:t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endParaRPr lang="ru-RU" sz="40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9424" y="5214950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Информатика. 10 </a:t>
            </a:r>
            <a:r>
              <a:rPr lang="ru-RU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кл</a:t>
            </a:r>
            <a:endParaRPr lang="ru-RU" sz="1800" b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Литвиненко Р.И.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СОШ 9. Таштагол</a:t>
            </a:r>
            <a:endParaRPr lang="ru-RU" sz="1800" b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s.myshared.ru/6/568317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s.myshared.ru/4/150937/slide_19.jpg"/>
          <p:cNvPicPr>
            <a:picLocks noChangeAspect="1" noChangeArrowheads="1"/>
          </p:cNvPicPr>
          <p:nvPr/>
        </p:nvPicPr>
        <p:blipFill>
          <a:blip r:embed="rId2"/>
          <a:srcRect l="10313" b="3750"/>
          <a:stretch>
            <a:fillRect/>
          </a:stretch>
        </p:blipFill>
        <p:spPr bwMode="auto">
          <a:xfrm>
            <a:off x="0" y="0"/>
            <a:ext cx="8858280" cy="712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t="1538" r="1834" b="1538"/>
          <a:stretch>
            <a:fillRect/>
          </a:stretch>
        </p:blipFill>
        <p:spPr bwMode="auto">
          <a:xfrm>
            <a:off x="457200" y="11430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Oval 12"/>
          <p:cNvSpPr>
            <a:spLocks noChangeArrowheads="1"/>
          </p:cNvSpPr>
          <p:nvPr/>
        </p:nvSpPr>
        <p:spPr bwMode="auto">
          <a:xfrm rot="-409330">
            <a:off x="1905000" y="4800600"/>
            <a:ext cx="2286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4781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50" dirty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Цифры в Древнем Риме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214546" y="6215082"/>
            <a:ext cx="5543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Внизу крупными цифрами записано число 444</a:t>
            </a:r>
          </a:p>
        </p:txBody>
      </p:sp>
      <p:cxnSp>
        <p:nvCxnSpPr>
          <p:cNvPr id="119819" name="AutoShape 11"/>
          <p:cNvCxnSpPr>
            <a:cxnSpLocks noChangeShapeType="1"/>
            <a:stCxn id="119814" idx="3"/>
          </p:cNvCxnSpPr>
          <p:nvPr/>
        </p:nvCxnSpPr>
        <p:spPr bwMode="auto">
          <a:xfrm flipH="1" flipV="1">
            <a:off x="3786182" y="5072074"/>
            <a:ext cx="3971916" cy="1327674"/>
          </a:xfrm>
          <a:prstGeom prst="bentConnector3">
            <a:avLst>
              <a:gd name="adj1" fmla="val -5755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sp>
        <p:nvSpPr>
          <p:cNvPr id="1127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400800"/>
            <a:ext cx="3810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4267200" y="1295400"/>
            <a:ext cx="4648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I     V       X         L       C          D       M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1     5      10       50     100      500    1000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6715140" y="642918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MCMLXXXVI = 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0" grpId="0" animBg="1"/>
      <p:bldP spid="1198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nenuda.ru/nuda/189/188723/188723_html_m4cb39f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24621" cy="1131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071810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Впервые  зачатки появилась в </a:t>
            </a:r>
            <a:r>
              <a:rPr lang="ru-RU" sz="2400" dirty="0" smtClean="0">
                <a:solidFill>
                  <a:srgbClr val="003366"/>
                </a:solidFill>
              </a:rPr>
              <a:t>Древнем Вавилоне</a:t>
            </a:r>
            <a:r>
              <a:rPr lang="ru-RU" sz="2400" dirty="0" smtClean="0"/>
              <a:t>, почти в то же время она была изобретена в </a:t>
            </a:r>
            <a:r>
              <a:rPr lang="ru-RU" sz="2400" dirty="0" smtClean="0">
                <a:solidFill>
                  <a:srgbClr val="003366"/>
                </a:solidFill>
              </a:rPr>
              <a:t>Китае</a:t>
            </a:r>
            <a:r>
              <a:rPr lang="ru-RU" sz="2400" dirty="0" smtClean="0"/>
              <a:t>, потом в </a:t>
            </a:r>
            <a:r>
              <a:rPr lang="ru-RU" sz="2400" dirty="0" smtClean="0">
                <a:solidFill>
                  <a:srgbClr val="003366"/>
                </a:solidFill>
              </a:rPr>
              <a:t>Индии</a:t>
            </a:r>
            <a:r>
              <a:rPr lang="ru-RU" sz="2400" dirty="0" smtClean="0"/>
              <a:t>, откуда перекочевала на </a:t>
            </a:r>
            <a:r>
              <a:rPr lang="ru-RU" sz="2400" dirty="0" smtClean="0">
                <a:solidFill>
                  <a:srgbClr val="003366"/>
                </a:solidFill>
              </a:rPr>
              <a:t>Аравийский полуостров</a:t>
            </a:r>
            <a:r>
              <a:rPr lang="ru-RU" sz="2400" dirty="0" smtClean="0"/>
              <a:t>, а затем и в </a:t>
            </a:r>
            <a:r>
              <a:rPr lang="ru-RU" sz="2400" dirty="0" smtClean="0">
                <a:solidFill>
                  <a:srgbClr val="003366"/>
                </a:solidFill>
              </a:rPr>
              <a:t>Европу</a:t>
            </a:r>
            <a:r>
              <a:rPr lang="ru-RU" sz="2400" dirty="0" smtClean="0"/>
              <a:t>. Здесь эту систему счисления назвали </a:t>
            </a:r>
            <a:r>
              <a:rPr lang="ru-RU" sz="2400" dirty="0" smtClean="0">
                <a:solidFill>
                  <a:srgbClr val="003366"/>
                </a:solidFill>
              </a:rPr>
              <a:t>Арабской</a:t>
            </a:r>
            <a:r>
              <a:rPr lang="ru-RU" sz="2400" dirty="0" smtClean="0"/>
              <a:t>, и под этим именем она разошлась по всему миру. Так что, говоря "</a:t>
            </a:r>
            <a:r>
              <a:rPr lang="ru-RU" sz="2400" dirty="0" smtClean="0">
                <a:solidFill>
                  <a:srgbClr val="003366"/>
                </a:solidFill>
              </a:rPr>
              <a:t>арабские числа</a:t>
            </a:r>
            <a:r>
              <a:rPr lang="ru-RU" sz="2400" dirty="0" smtClean="0"/>
              <a:t>" надо иметь в виду, ну, хотя бы индийские.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Арабская система счисления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85794"/>
            <a:ext cx="885828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refy.ru/images/56/1394899944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50325" cy="461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45941237"/>
              </p:ext>
            </p:extLst>
          </p:nvPr>
        </p:nvGraphicFramePr>
        <p:xfrm>
          <a:off x="571472" y="260560"/>
          <a:ext cx="8358246" cy="538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5786454"/>
            <a:ext cx="194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555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6512" y="5857892"/>
            <a:ext cx="19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XXXIX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57620" y="2643182"/>
            <a:ext cx="504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– </a:t>
            </a:r>
            <a:r>
              <a:rPr lang="ru-RU" sz="2400" dirty="0">
                <a:solidFill>
                  <a:srgbClr val="993300"/>
                </a:solidFill>
              </a:rPr>
              <a:t>основание (</a:t>
            </a:r>
            <a:r>
              <a:rPr lang="en-US" sz="2400" dirty="0">
                <a:solidFill>
                  <a:srgbClr val="993300"/>
                </a:solidFill>
              </a:rPr>
              <a:t>p)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</a:p>
          <a:p>
            <a:pPr eaLnBrk="1" hangingPunct="1"/>
            <a:r>
              <a:rPr lang="en-US" b="0" dirty="0"/>
              <a:t>          </a:t>
            </a:r>
            <a:r>
              <a:rPr lang="ru-RU" b="0" dirty="0"/>
              <a:t>   </a:t>
            </a:r>
            <a:endParaRPr lang="ru-RU" sz="2400" b="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57158" y="3714752"/>
            <a:ext cx="3500462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>
                <a:latin typeface="Bookman Old Style" pitchFamily="18" charset="0"/>
              </a:rPr>
              <a:t>Набор  всех цифр для записи числа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214810" y="3857628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–  </a:t>
            </a:r>
            <a:r>
              <a:rPr lang="ru-RU" sz="2400" dirty="0">
                <a:solidFill>
                  <a:srgbClr val="993300"/>
                </a:solidFill>
              </a:rPr>
              <a:t>алфавит</a:t>
            </a:r>
            <a:endParaRPr lang="ru-RU" sz="2400" b="0" dirty="0"/>
          </a:p>
        </p:txBody>
      </p:sp>
      <p:sp>
        <p:nvSpPr>
          <p:cNvPr id="11274" name="Text Box 2"/>
          <p:cNvSpPr txBox="1">
            <a:spLocks noChangeArrowheads="1"/>
          </p:cNvSpPr>
          <p:nvPr/>
        </p:nvSpPr>
        <p:spPr bwMode="auto">
          <a:xfrm>
            <a:off x="357158" y="2571745"/>
            <a:ext cx="350046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>
                <a:latin typeface="Bookman Old Style" pitchFamily="18" charset="0"/>
              </a:rPr>
              <a:t>Количество цифр для записи </a:t>
            </a:r>
            <a:r>
              <a:rPr lang="ru-RU" sz="2400" b="0" dirty="0" smtClean="0">
                <a:latin typeface="Bookman Old Style" pitchFamily="18" charset="0"/>
              </a:rPr>
              <a:t>числа</a:t>
            </a:r>
            <a:endParaRPr lang="ru-RU" sz="2400" b="0" dirty="0"/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-214346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Arno Pro Caption" pitchFamily="18" charset="0"/>
              </a:rPr>
              <a:t>Позиционные системы </a:t>
            </a:r>
            <a:r>
              <a:rPr lang="ru-RU" sz="3200" b="1" dirty="0" smtClean="0">
                <a:latin typeface="Arno Pro Caption" pitchFamily="18" charset="0"/>
              </a:rPr>
              <a:t>счисления</a:t>
            </a:r>
            <a:endParaRPr lang="ru-RU" sz="3200" b="1" dirty="0">
              <a:latin typeface="Arno Pro Caption" pitchFamily="18" charset="0"/>
            </a:endParaRP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357158" y="1357298"/>
            <a:ext cx="83582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1" lang="ru-RU" sz="2800" b="0" dirty="0">
                <a:latin typeface="Bookman Old Style" pitchFamily="18" charset="0"/>
              </a:rPr>
              <a:t>Каждая позиционная система счисления имеет определенный алфавит и основание</a:t>
            </a:r>
            <a:r>
              <a:rPr kumimoji="1" lang="ru-RU" sz="2000" b="0" dirty="0"/>
              <a:t>.</a:t>
            </a:r>
          </a:p>
        </p:txBody>
      </p:sp>
      <p:sp>
        <p:nvSpPr>
          <p:cNvPr id="11273" name="Text Box 72"/>
          <p:cNvSpPr txBox="1">
            <a:spLocks noChangeArrowheads="1"/>
          </p:cNvSpPr>
          <p:nvPr/>
        </p:nvSpPr>
        <p:spPr bwMode="auto">
          <a:xfrm>
            <a:off x="5219700" y="35734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/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857232"/>
            <a:ext cx="9144000" cy="714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4" name="Group 38"/>
          <p:cNvGraphicFramePr>
            <a:graphicFrameLocks noGrp="1"/>
          </p:cNvGraphicFramePr>
          <p:nvPr/>
        </p:nvGraphicFramePr>
        <p:xfrm>
          <a:off x="0" y="2714620"/>
          <a:ext cx="9144000" cy="3429024"/>
        </p:xfrm>
        <a:graphic>
          <a:graphicData uri="http://schemas.openxmlformats.org/drawingml/2006/table">
            <a:tbl>
              <a:tblPr/>
              <a:tblGrid>
                <a:gridCol w="1500166"/>
                <a:gridCol w="3214710"/>
                <a:gridCol w="4429124"/>
              </a:tblGrid>
              <a:tr h="63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Основание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Алфавит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2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Двоичная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3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Троичная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8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Восьмеричная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0 1 2 3 4 5 6 7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16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Шестнадцатеричная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0 1 2 3 4 5 6 7 8 9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A B C D E F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1857356" y="2071678"/>
            <a:ext cx="5184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</a:rPr>
              <a:t>Алфавиты систем счисления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357158" y="1071546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kumimoji="1" lang="ru-RU" sz="2400" b="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основание больше 10</a:t>
            </a:r>
            <a:r>
              <a:rPr kumimoji="1" lang="ru-RU" sz="2400" b="0" i="1" dirty="0" smtClean="0"/>
              <a:t>  </a:t>
            </a:r>
            <a:r>
              <a:rPr kumimoji="1" lang="ru-RU" sz="2400" b="0" i="1" dirty="0"/>
              <a:t>к десяти арабским цифрам добавляют латинские буквы</a:t>
            </a:r>
            <a:r>
              <a:rPr kumimoji="1" lang="ru-RU" sz="2400" b="0" i="1" dirty="0" smtClean="0"/>
              <a:t>. 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214282" y="285728"/>
            <a:ext cx="777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Позиция цифры в числе называется </a:t>
            </a:r>
            <a:r>
              <a:rPr lang="ru-RU" sz="2400" b="0" dirty="0">
                <a:solidFill>
                  <a:srgbClr val="993300"/>
                </a:solidFill>
              </a:rPr>
              <a:t>разрядом</a:t>
            </a:r>
            <a:r>
              <a:rPr lang="ru-RU" sz="2400" b="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1438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ras Bold ITC" pitchFamily="34" charset="0"/>
              </a:rPr>
              <a:t>Системы счисления, используемые в</a:t>
            </a:r>
            <a:r>
              <a:rPr lang="ru-RU" sz="28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ras Bold ITC" pitchFamily="34" charset="0"/>
              </a:rPr>
              <a:t> </a:t>
            </a:r>
            <a:r>
              <a:rPr lang="ru-RU" sz="32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ras Bold ITC" pitchFamily="34" charset="0"/>
              </a:rPr>
              <a:t>компьютерах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44" y="1214422"/>
            <a:ext cx="8001056" cy="4525963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</a:t>
            </a:r>
            <a:r>
              <a:rPr lang="ru-RU" sz="2400" b="1" dirty="0" smtClean="0">
                <a:latin typeface="Comic Sans MS" pitchFamily="66" charset="0"/>
              </a:rPr>
              <a:t>Кроме десятичной системы счисления широко</a:t>
            </a: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latin typeface="Comic Sans MS" pitchFamily="66" charset="0"/>
              </a:rPr>
              <a:t>используются системы с основанием, являющимся целой степенью числа 2, а именно:</a:t>
            </a:r>
          </a:p>
          <a:p>
            <a:pPr marL="182563" indent="-1825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Comic Sans MS" pitchFamily="66" charset="0"/>
            </a:endParaRPr>
          </a:p>
          <a:p>
            <a:pPr marL="182563" indent="-182563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двоичная</a:t>
            </a:r>
            <a:r>
              <a:rPr lang="ru-RU" sz="2400" b="1" dirty="0" smtClean="0">
                <a:latin typeface="Bookman Old Style" pitchFamily="18" charset="0"/>
              </a:rPr>
              <a:t> (используются цифры 0, 1);</a:t>
            </a:r>
          </a:p>
          <a:p>
            <a:pPr marL="182563" indent="-182563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восьмеричная</a:t>
            </a:r>
            <a:r>
              <a:rPr lang="ru-RU" sz="2400" b="1" dirty="0" smtClean="0">
                <a:latin typeface="Bookman Old Style" pitchFamily="18" charset="0"/>
              </a:rPr>
              <a:t> (используются цифры 0, 1, …, 7);</a:t>
            </a:r>
          </a:p>
          <a:p>
            <a:pPr marL="182563" indent="-182563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шестнадцатеричная</a:t>
            </a:r>
            <a:r>
              <a:rPr lang="ru-RU" sz="2400" b="1" dirty="0" smtClean="0">
                <a:latin typeface="Bookman Old Style" pitchFamily="18" charset="0"/>
              </a:rPr>
              <a:t> (используются цифры 0, 1, …,9, а для следующих чисел – от десяти до пятнадцати – в качестве цифр используются символы А, В, С, </a:t>
            </a:r>
            <a:r>
              <a:rPr lang="en-US" sz="2400" b="1" dirty="0" smtClean="0">
                <a:latin typeface="Bookman Old Style" pitchFamily="18" charset="0"/>
              </a:rPr>
              <a:t>D, E, F</a:t>
            </a:r>
            <a:r>
              <a:rPr lang="ru-RU" sz="2400" b="1" dirty="0" smtClean="0">
                <a:latin typeface="Bookman Old Style" pitchFamily="18" charset="0"/>
              </a:rPr>
              <a:t>)</a:t>
            </a:r>
            <a:r>
              <a:rPr lang="en-US" sz="2400" b="1" dirty="0" smtClean="0">
                <a:latin typeface="Bookman Old Style" pitchFamily="18" charset="0"/>
              </a:rPr>
              <a:t>.</a:t>
            </a:r>
            <a:endParaRPr lang="ru-RU" sz="2400" b="1" dirty="0" smtClean="0">
              <a:latin typeface="Bookman Old Style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	</a:t>
            </a:r>
            <a:endParaRPr lang="ru-RU" sz="180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64770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 b="1" i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2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628800"/>
            <a:ext cx="5616624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Двоичная система счисления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1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875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Может ли такое быть?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14480" y="928670"/>
            <a:ext cx="5072098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Bookman Old Style" pitchFamily="18" charset="0"/>
              </a:rPr>
              <a:t>Ей было тысяча сто лет,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в сто первый класс ходила,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В портфеле по сто книг носила –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Все это правда, а не бред.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Когда, пыля десятком ног,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шагала по дороге,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За ней всегда бежал щенок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С одним хвостом, зато </a:t>
            </a:r>
            <a:r>
              <a:rPr lang="ru-RU" sz="2000" i="1" dirty="0" err="1" smtClean="0">
                <a:latin typeface="Bookman Old Style" pitchFamily="18" charset="0"/>
              </a:rPr>
              <a:t>стоногий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ловила каждый звук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Своими десятью ушами,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И десять загорелых рук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Портфель и поводок держали.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И десять темно-синих глаз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Рассматривали мир привычно,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Но станет все совсем обычным,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Когда поймете наш рассказ.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Bookman Old Style" pitchFamily="18" charset="0"/>
              </a:rPr>
              <a:t>А.Н. Стариков</a:t>
            </a:r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453097" cy="3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tatic8.depositphotos.com/1000792/1065/v/950/depositphotos_10659058-Cute-D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476" y="4328874"/>
            <a:ext cx="666837" cy="8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787228" y="1628800"/>
            <a:ext cx="1872208" cy="64807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1854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 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787227" y="2630252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1854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 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 8*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+ 5*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+4*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227" y="2460975"/>
            <a:ext cx="136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  3  2 1  0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155378" y="1628800"/>
            <a:ext cx="667623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1000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+8*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+5*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+4*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2613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Развёрнутая форма записи числа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412776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1421160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403276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26" y="1376661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100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410"/>
    </mc:Choice>
    <mc:Fallback>
      <p:transition spd="slow" advTm="5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3" grpId="0"/>
      <p:bldP spid="15" grpId="0"/>
      <p:bldP spid="4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двоичной системы в десятичную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42487" y="1990062"/>
            <a:ext cx="16999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02333" y="3356992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16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+ 0*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8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4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458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4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850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9874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898" y="1783304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1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1922" y="1779754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0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313083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1273482" y="2494119"/>
            <a:ext cx="1613015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470981" flipV="1">
            <a:off x="1244178" y="1552458"/>
            <a:ext cx="2210327" cy="426908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00788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0*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1443241" y="2497671"/>
            <a:ext cx="245136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309866" flipV="1">
            <a:off x="1453698" y="1516566"/>
            <a:ext cx="3071788" cy="426908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4438715" y="1993397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1671171" y="2460717"/>
            <a:ext cx="3332493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309866" flipV="1">
            <a:off x="1744850" y="1486222"/>
            <a:ext cx="3818512" cy="461726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561180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1892485" y="2419901"/>
            <a:ext cx="424885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 rot="266937" flipV="1">
            <a:off x="1886318" y="1425707"/>
            <a:ext cx="4796786" cy="517331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6652731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>
            <a:off x="2048863" y="2457382"/>
            <a:ext cx="516881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 rot="195104" flipV="1">
            <a:off x="2088287" y="1429223"/>
            <a:ext cx="5672474" cy="517331"/>
          </a:xfrm>
          <a:prstGeom prst="curvedUpArrow">
            <a:avLst>
              <a:gd name="adj1" fmla="val 13581"/>
              <a:gd name="adj2" fmla="val 21451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3232190" y="4293096"/>
            <a:ext cx="142606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4538333" y="4293096"/>
            <a:ext cx="12286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638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572"/>
    </mc:Choice>
    <mc:Fallback>
      <p:transition spd="slow" advTm="71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7" grpId="0" animBg="1"/>
      <p:bldP spid="17" grpId="1" animBg="1"/>
      <p:bldP spid="20" grpId="0" animBg="1"/>
      <p:bldP spid="20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/>
      <p:bldP spid="26" grpId="0" animBg="1"/>
      <p:bldP spid="26" grpId="1" animBg="1"/>
      <p:bldP spid="27" grpId="0" animBg="1"/>
      <p:bldP spid="27" grpId="1" animBg="1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 animBg="1"/>
      <p:bldP spid="32" grpId="1" animBg="1"/>
      <p:bldP spid="33" grpId="0" animBg="1"/>
      <p:bldP spid="33" grpId="1" animBg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двоичной системы в десятичную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99813" y="3259521"/>
            <a:ext cx="16999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99813" y="3929633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16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4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784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4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176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200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224" y="305276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1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9248" y="304921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0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999" y="1048197"/>
            <a:ext cx="8212877" cy="1870273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/>
              <a:t>Над </a:t>
            </a:r>
            <a:r>
              <a:rPr lang="ru-RU" sz="1800" dirty="0"/>
              <a:t>каждой цифрой </a:t>
            </a:r>
            <a:r>
              <a:rPr lang="ru-RU" sz="1800" dirty="0" smtClean="0"/>
              <a:t>числа справа </a:t>
            </a:r>
            <a:r>
              <a:rPr lang="ru-RU" sz="1800" dirty="0"/>
              <a:t>налево записать по порядку </a:t>
            </a:r>
            <a:r>
              <a:rPr lang="ru-RU" sz="1800" dirty="0" smtClean="0"/>
              <a:t>степени двойки, </a:t>
            </a:r>
            <a:r>
              <a:rPr lang="ru-RU" sz="1800" dirty="0"/>
              <a:t>начиная с </a:t>
            </a:r>
            <a:r>
              <a:rPr lang="ru-RU" sz="1800" dirty="0" smtClean="0"/>
              <a:t>нулевой. 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Записать </a:t>
            </a:r>
            <a:r>
              <a:rPr lang="ru-RU" sz="1800" dirty="0"/>
              <a:t>число в развернутой </a:t>
            </a:r>
            <a:r>
              <a:rPr lang="ru-RU" sz="1800" dirty="0" smtClean="0"/>
              <a:t>форме, т.е. представить в виде суммы произведений степеней двойки на соответствующие цифры числа.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Вычислить значение полученного выражения.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Записать десятичное число.</a:t>
            </a:r>
            <a:endParaRPr lang="ru-RU" sz="1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270409" y="3259521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3714744" y="3214686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000628" y="3214686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6286512" y="3143248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3329670" y="4581128"/>
            <a:ext cx="28521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966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Вычислите десятичные эквиваленты </a:t>
            </a:r>
          </a:p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двоичных чисел</a:t>
            </a:r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999614"/>
              </p:ext>
            </p:extLst>
          </p:nvPr>
        </p:nvGraphicFramePr>
        <p:xfrm>
          <a:off x="1259632" y="1397000"/>
          <a:ext cx="7416824" cy="3731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6264696"/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</a:rPr>
                        <a:t>Двоичное число</a:t>
                      </a:r>
                      <a:endParaRPr lang="ru-RU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</a:rPr>
                        <a:t>Десятичное число</a:t>
                      </a:r>
                      <a:endParaRPr lang="ru-RU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816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111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1010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101101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59823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43875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Может ли такое быть?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3108" y="1083618"/>
            <a:ext cx="485778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atin typeface="Bookman Old Style" pitchFamily="18" charset="0"/>
              </a:rPr>
              <a:t>Ей было </a:t>
            </a:r>
            <a:r>
              <a:rPr lang="ru-RU" sz="2000" i="1" dirty="0" smtClean="0">
                <a:latin typeface="Bookman Old Style" pitchFamily="18" charset="0"/>
              </a:rPr>
              <a:t>1100 лет</a:t>
            </a:r>
            <a:r>
              <a:rPr lang="ru-RU" sz="2000" i="1" dirty="0">
                <a:latin typeface="Bookman Old Style" pitchFamily="18" charset="0"/>
              </a:rPr>
              <a:t>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в </a:t>
            </a:r>
            <a:r>
              <a:rPr lang="ru-RU" sz="2000" i="1" dirty="0" smtClean="0">
                <a:latin typeface="Bookman Old Style" pitchFamily="18" charset="0"/>
              </a:rPr>
              <a:t>101 класс </a:t>
            </a:r>
            <a:r>
              <a:rPr lang="ru-RU" sz="2000" i="1" dirty="0">
                <a:latin typeface="Bookman Old Style" pitchFamily="18" charset="0"/>
              </a:rPr>
              <a:t>ходила,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В портфеле по </a:t>
            </a:r>
            <a:r>
              <a:rPr lang="ru-RU" sz="2000" i="1" dirty="0" smtClean="0">
                <a:latin typeface="Bookman Old Style" pitchFamily="18" charset="0"/>
              </a:rPr>
              <a:t>100 </a:t>
            </a:r>
            <a:r>
              <a:rPr lang="ru-RU" sz="2000" i="1" dirty="0">
                <a:latin typeface="Bookman Old Style" pitchFamily="18" charset="0"/>
              </a:rPr>
              <a:t>книг носила –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Все это правда, а не бред.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Когда, пыля </a:t>
            </a:r>
            <a:r>
              <a:rPr lang="ru-RU" sz="2000" i="1" dirty="0" smtClean="0">
                <a:latin typeface="Bookman Old Style" pitchFamily="18" charset="0"/>
              </a:rPr>
              <a:t>десятком </a:t>
            </a:r>
            <a:r>
              <a:rPr lang="ru-RU" sz="2000" i="1" dirty="0">
                <a:latin typeface="Bookman Old Style" pitchFamily="18" charset="0"/>
              </a:rPr>
              <a:t>ног,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шагала по дороге,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За ней всегда бежал щенок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С одним хвостом, зато </a:t>
            </a:r>
            <a:r>
              <a:rPr lang="ru-RU" sz="2000" i="1" dirty="0" smtClean="0">
                <a:latin typeface="Bookman Old Style" pitchFamily="18" charset="0"/>
              </a:rPr>
              <a:t>100ногий</a:t>
            </a:r>
            <a:r>
              <a:rPr lang="ru-RU" sz="2000" i="1" dirty="0">
                <a:latin typeface="Bookman Old Style" pitchFamily="18" charset="0"/>
              </a:rPr>
              <a:t>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ловила каждый звук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Своими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ушами,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загорелых рук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Портфель и поводок держали.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темно-синих глаз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Рассматривали мир привычно,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Но станет все совсем обычным,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Когда поймете наш рассказ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Bookman Old Style" pitchFamily="18" charset="0"/>
              </a:rPr>
              <a:t>А.Н. Стариков</a:t>
            </a:r>
          </a:p>
          <a:p>
            <a:pPr marL="0" indent="0" algn="r">
              <a:buNone/>
            </a:pP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5196"/>
            <a:ext cx="2453097" cy="3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8.depositphotos.com/1000792/1065/v/950/depositphotos_10659058-Cute-D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476" y="4328874"/>
            <a:ext cx="666837" cy="8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09813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461598" y="1395819"/>
            <a:ext cx="11277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388667" y="1412776"/>
            <a:ext cx="476565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= 256  +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8    </a:t>
            </a:r>
            <a:r>
              <a:rPr lang="ru-RU" altLang="ru-RU" sz="3000" b="1" dirty="0">
                <a:latin typeface="Arial" charset="0"/>
                <a:cs typeface="Arial" charset="0"/>
              </a:rPr>
              <a:t>+  1</a:t>
            </a:r>
            <a:endParaRPr lang="ru-RU" altLang="ru-RU" sz="3000" b="1" dirty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213778"/>
              </p:ext>
            </p:extLst>
          </p:nvPr>
        </p:nvGraphicFramePr>
        <p:xfrm>
          <a:off x="1803202" y="2833394"/>
          <a:ext cx="6095997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80005" y="4334529"/>
            <a:ext cx="3502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30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100001001</a:t>
            </a:r>
            <a:r>
              <a:rPr lang="ru-RU" altLang="ru-RU" sz="3000" b="1" baseline="-25000" dirty="0" smtClean="0">
                <a:cs typeface="Arial" charset="0"/>
              </a:rPr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5616" y="2071075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81415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8549" y="2043891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23892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73571" y="2079225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32523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461598" y="2043891"/>
            <a:ext cx="69141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8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3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9995" y="3337450"/>
            <a:ext cx="529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00075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75705" y="333418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006774" y="3330918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56459" y="3330918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48147" y="3330077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833"/>
    </mc:Choice>
    <mc:Fallback>
      <p:transition spd="slow" advTm="6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8368 0.1863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6411E-6 L 0.1625 0.179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11748E-6 L 0.24896 0.1746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1" grpId="1"/>
      <p:bldP spid="21" grpId="2"/>
      <p:bldP spid="24" grpId="0"/>
      <p:bldP spid="26" grpId="0"/>
      <p:bldP spid="26" grpId="1"/>
      <p:bldP spid="26" grpId="2"/>
      <p:bldP spid="27" grpId="0"/>
      <p:bldP spid="28" grpId="0"/>
      <p:bldP spid="28" grpId="1"/>
      <p:bldP spid="28" grpId="2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09813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14348" y="1071546"/>
            <a:ext cx="8191028" cy="2167059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marL="0" indent="0">
              <a:buNone/>
              <a:tabLst>
                <a:tab pos="2868613" algn="l"/>
              </a:tabLst>
            </a:pPr>
            <a:r>
              <a:rPr lang="ru-RU" sz="2200" u="sng" dirty="0" smtClean="0">
                <a:solidFill>
                  <a:srgbClr val="002060"/>
                </a:solidFill>
              </a:rPr>
              <a:t>Способ 1. Метод разностей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ru-RU" sz="2000" dirty="0" smtClean="0"/>
              <a:t>1. Представить десятичное число в виде суммы десятичных чисел, являющихся степенями двойки.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ru-RU" sz="2000" dirty="0" smtClean="0"/>
              <a:t>2. Записать двоичное число: записать коэффициенты при соответствующих степенях 2 (отсутствующие степени 2 заменяются нулем). </a:t>
            </a:r>
            <a:endParaRPr lang="ru-RU" sz="2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653403" y="3215561"/>
            <a:ext cx="11277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580472" y="3232518"/>
            <a:ext cx="476565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= 256  +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8    </a:t>
            </a:r>
            <a:r>
              <a:rPr lang="ru-RU" altLang="ru-RU" sz="3000" b="1" dirty="0">
                <a:latin typeface="Arial" charset="0"/>
                <a:cs typeface="Arial" charset="0"/>
              </a:rPr>
              <a:t>+  1</a:t>
            </a:r>
            <a:endParaRPr lang="ru-RU" altLang="ru-RU" sz="3000" b="1" dirty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454241"/>
              </p:ext>
            </p:extLst>
          </p:nvPr>
        </p:nvGraphicFramePr>
        <p:xfrm>
          <a:off x="1995007" y="4653136"/>
          <a:ext cx="6095997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653403" y="5877272"/>
            <a:ext cx="3502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30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100001001</a:t>
            </a:r>
            <a:r>
              <a:rPr lang="ru-RU" altLang="ru-RU" sz="3000" b="1" baseline="-25000" dirty="0" smtClean="0">
                <a:cs typeface="Arial" charset="0"/>
              </a:rPr>
              <a:t>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73220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15697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24328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653403" y="3863633"/>
            <a:ext cx="69141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8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3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5157192"/>
            <a:ext cx="529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67510" y="5153926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198579" y="515066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48264" y="515066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139952" y="5149819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4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524511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lain" startAt="75"/>
            </a:pPr>
            <a:r>
              <a:rPr lang="ru-RU" sz="2800" dirty="0"/>
              <a:t>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1    37   2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1    18   2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0     9   2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1   </a:t>
            </a:r>
            <a:r>
              <a:rPr lang="ru-RU" sz="2800" dirty="0" smtClean="0"/>
              <a:t> 4    </a:t>
            </a:r>
            <a:r>
              <a:rPr lang="ru-RU" sz="2800" dirty="0"/>
              <a:t>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</a:t>
            </a:r>
            <a:r>
              <a:rPr lang="ru-RU" sz="2800" dirty="0" smtClean="0"/>
              <a:t>      </a:t>
            </a:r>
            <a:r>
              <a:rPr lang="ru-RU" sz="2800" dirty="0"/>
              <a:t>0    2    2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     </a:t>
            </a:r>
            <a:r>
              <a:rPr lang="ru-RU" sz="2800" dirty="0" smtClean="0"/>
              <a:t>      </a:t>
            </a:r>
            <a:r>
              <a:rPr lang="ru-RU" sz="2800" dirty="0"/>
              <a:t>0   </a:t>
            </a:r>
            <a:r>
              <a:rPr lang="ru-RU" sz="2800" dirty="0" smtClean="0"/>
              <a:t>   1    </a:t>
            </a:r>
            <a:r>
              <a:rPr lang="ru-RU" sz="2800" dirty="0"/>
              <a:t>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                    1    0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00430" y="428604"/>
            <a:ext cx="475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57290" y="850916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90595" y="1282716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43120" y="149861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611320" y="1928802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47945" y="207487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122620" y="279560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214546" y="257174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786182" y="3443303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351209" y="380366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429124" y="3929066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771907" y="437992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072066" y="457200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710118" y="509906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86050" y="314324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85786" y="1357298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1427144" y="2000240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641854" y="5229224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3779839" y="4581524"/>
            <a:ext cx="430213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3284532" y="3933824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41589" y="3286124"/>
            <a:ext cx="430213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1998648" y="2643182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31"/>
          <p:cNvGrpSpPr>
            <a:grpSpLocks/>
          </p:cNvGrpSpPr>
          <p:nvPr/>
        </p:nvGrpSpPr>
        <p:grpSpPr bwMode="auto">
          <a:xfrm>
            <a:off x="642910" y="1785926"/>
            <a:ext cx="3959225" cy="3887787"/>
            <a:chOff x="431" y="1525"/>
            <a:chExt cx="2494" cy="2449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H="1" flipV="1">
              <a:off x="431" y="1525"/>
              <a:ext cx="2268" cy="2449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2699" y="3974"/>
              <a:ext cx="22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84212" y="6021388"/>
            <a:ext cx="4745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3366"/>
                </a:solidFill>
                <a:latin typeface="Bookman Old Style" pitchFamily="18" charset="0"/>
              </a:rPr>
              <a:t>Ответ:</a:t>
            </a:r>
            <a:r>
              <a:rPr lang="ru-RU" sz="2400" b="1" dirty="0">
                <a:latin typeface="Bookman Old Style" pitchFamily="18" charset="0"/>
              </a:rPr>
              <a:t> 75</a:t>
            </a:r>
            <a:r>
              <a:rPr lang="ru-RU" sz="2400" b="1" baseline="-25000" dirty="0">
                <a:latin typeface="Bookman Old Style" pitchFamily="18" charset="0"/>
              </a:rPr>
              <a:t>10</a:t>
            </a:r>
            <a:r>
              <a:rPr lang="ru-RU" sz="2400" b="1" dirty="0">
                <a:latin typeface="Bookman Old Style" pitchFamily="18" charset="0"/>
              </a:rPr>
              <a:t> = 1001011</a:t>
            </a:r>
            <a:r>
              <a:rPr lang="ru-RU" sz="2400" b="1" baseline="-25000" dirty="0">
                <a:latin typeface="Bookman Old Style" pitchFamily="18" charset="0"/>
              </a:rPr>
              <a:t>2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71802" y="428604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Метод последовательного деления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09813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2910" y="1071546"/>
            <a:ext cx="8191028" cy="2239067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marL="0" indent="0">
              <a:buNone/>
              <a:tabLst>
                <a:tab pos="2868613" algn="l"/>
              </a:tabLst>
            </a:pPr>
            <a:r>
              <a:rPr lang="ru-RU" sz="2200" u="sng" dirty="0" smtClean="0">
                <a:solidFill>
                  <a:srgbClr val="002060"/>
                </a:solidFill>
              </a:rPr>
              <a:t>Способ 2. Последовательное деление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1. Разделить исходное число </a:t>
            </a:r>
            <a:r>
              <a:rPr lang="ru-RU" sz="2000" dirty="0"/>
              <a:t>на основание новой системы (2) и запомнить остаток.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2. Полученное </a:t>
            </a:r>
            <a:r>
              <a:rPr lang="ru-RU" sz="2000" dirty="0"/>
              <a:t>частное разделить на </a:t>
            </a:r>
            <a:r>
              <a:rPr lang="ru-RU" sz="2000" dirty="0" smtClean="0"/>
              <a:t>2 </a:t>
            </a:r>
            <a:r>
              <a:rPr lang="ru-RU" sz="2000" dirty="0"/>
              <a:t>и запомнить остаток и т.д.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3. Прекратить </a:t>
            </a:r>
            <a:r>
              <a:rPr lang="ru-RU" sz="2000" dirty="0"/>
              <a:t>деление, когда частное станет </a:t>
            </a:r>
            <a:r>
              <a:rPr lang="ru-RU" sz="2000" dirty="0" smtClean="0"/>
              <a:t>равным нулю.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4. Записать все остатки в обратном порядке, начиная с последнего.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55247" y="5206034"/>
            <a:ext cx="13692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28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2800" b="1" dirty="0">
                <a:solidFill>
                  <a:prstClr val="black"/>
                </a:solidFill>
                <a:cs typeface="Arial" charset="0"/>
              </a:rPr>
              <a:t>=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779308"/>
              </p:ext>
            </p:extLst>
          </p:nvPr>
        </p:nvGraphicFramePr>
        <p:xfrm>
          <a:off x="1187624" y="3717032"/>
          <a:ext cx="7608172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720080"/>
                <a:gridCol w="792089"/>
                <a:gridCol w="648072"/>
                <a:gridCol w="648072"/>
                <a:gridCol w="648072"/>
                <a:gridCol w="576064"/>
                <a:gridCol w="576064"/>
                <a:gridCol w="576064"/>
                <a:gridCol w="648072"/>
                <a:gridCol w="6233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Число,</a:t>
                      </a:r>
                      <a:r>
                        <a:rPr lang="ru-RU" sz="1400" baseline="0" dirty="0" smtClean="0"/>
                        <a:t> частное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Остаток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7233" y="3717032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265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3526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5762" y="3717032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132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347700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075" y="3721935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66</a:t>
            </a:r>
            <a:endParaRPr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5246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5617" y="3721935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33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06688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8048" y="3717032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16</a:t>
            </a:r>
            <a:endParaRPr lang="ru-RU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69859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372193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8</a:t>
            </a:r>
            <a:endParaRPr lang="ru-RU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3378431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1201" y="3747763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4</a:t>
            </a:r>
            <a:endParaRPr lang="ru-RU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26792" y="3378290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5885" y="3730690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6123" y="3362763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1148" y="3732095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</a:t>
            </a:r>
            <a:endParaRPr lang="ru-RU" sz="2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10861" y="3362763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02776" y="3732095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0</a:t>
            </a:r>
            <a:endParaRPr lang="ru-RU" sz="2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373630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78975" y="520123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99026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37156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62171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469119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92861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920695" y="519598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179678" y="5196442"/>
            <a:ext cx="54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r>
              <a:rPr lang="ru-RU" altLang="ru-RU" sz="2800" b="1" baseline="-25000" dirty="0" smtClean="0">
                <a:cs typeface="Arial" charset="0"/>
              </a:rPr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305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Переведите числа из десятичной системы в двоичную 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7161" y="1988840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74</a:t>
            </a:r>
            <a:r>
              <a:rPr lang="ru-RU" sz="24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720" y="3429000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121</a:t>
            </a:r>
            <a:r>
              <a:rPr lang="ru-RU" sz="20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0720" y="5042038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2014</a:t>
            </a:r>
            <a:r>
              <a:rPr lang="ru-RU" sz="20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00185"/>
              </p:ext>
            </p:extLst>
          </p:nvPr>
        </p:nvGraphicFramePr>
        <p:xfrm>
          <a:off x="1373306" y="1196752"/>
          <a:ext cx="72899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810551"/>
              </p:ext>
            </p:extLst>
          </p:nvPr>
        </p:nvGraphicFramePr>
        <p:xfrm>
          <a:off x="1411864" y="2708920"/>
          <a:ext cx="72899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199714"/>
              </p:ext>
            </p:extLst>
          </p:nvPr>
        </p:nvGraphicFramePr>
        <p:xfrm>
          <a:off x="1453431" y="4077072"/>
          <a:ext cx="75830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19151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428604"/>
            <a:ext cx="80010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Системой счисления </a:t>
            </a:r>
            <a:r>
              <a:rPr lang="ru-RU" sz="3200" dirty="0" smtClean="0">
                <a:latin typeface="Bookman Old Style" pitchFamily="18" charset="0"/>
              </a:rPr>
              <a:t>называют способ представления чисел символами.</a:t>
            </a:r>
          </a:p>
          <a:p>
            <a:endParaRPr lang="ru-RU" sz="3200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Например, </a:t>
            </a:r>
            <a:endParaRPr lang="en-US" sz="2800" i="1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23 и </a:t>
            </a:r>
            <a:r>
              <a:rPr lang="en-US" sz="2800" b="1" dirty="0" smtClean="0">
                <a:latin typeface="Bookman Old Style" pitchFamily="18" charset="0"/>
              </a:rPr>
              <a:t>XXIII</a:t>
            </a:r>
            <a:endParaRPr lang="ru-RU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5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406" y="642918"/>
            <a:ext cx="876159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В классе 1111</a:t>
            </a:r>
            <a:r>
              <a:rPr lang="ru-RU" sz="280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девочек и 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1010</a:t>
            </a:r>
            <a:r>
              <a:rPr lang="ru-RU" sz="280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мальчиков.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У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каждого ученика по 11</a:t>
            </a:r>
            <a:r>
              <a:rPr lang="ru-RU" sz="280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книг. 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1) Сколько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учеников в классе?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2) Сколько всего книг принесли ученики?</a:t>
            </a: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Ответы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запишите в исходной системе счисления.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8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361009" y="3774383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Сложение двоичных чисел</a:t>
            </a:r>
            <a:endParaRPr lang="ru-RU" sz="3200" dirty="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072977" y="1080026"/>
            <a:ext cx="3344523" cy="24929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Правила сложения</a:t>
            </a:r>
            <a:r>
              <a:rPr lang="ru-RU" altLang="ru-RU" sz="2400" b="1" dirty="0"/>
              <a:t>: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0+0=0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1+0=1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0+1=1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 smtClean="0">
                <a:solidFill>
                  <a:srgbClr val="CC3300"/>
                </a:solidFill>
                <a:cs typeface="Times New Roman" pitchFamily="18" charset="0"/>
              </a:rPr>
              <a:t>1+1=</a:t>
            </a:r>
            <a:r>
              <a:rPr lang="ru-RU" altLang="ru-RU" sz="2400" b="1" i="1" u="sng" dirty="0" smtClean="0">
                <a:solidFill>
                  <a:srgbClr val="CC3300"/>
                </a:solidFill>
                <a:cs typeface="Times New Roman" pitchFamily="18" charset="0"/>
              </a:rPr>
              <a:t>1</a:t>
            </a:r>
            <a:r>
              <a:rPr lang="ru-RU" altLang="ru-RU" sz="2400" b="1" dirty="0" smtClean="0">
                <a:solidFill>
                  <a:srgbClr val="CC3300"/>
                </a:solidFill>
                <a:cs typeface="Times New Roman" pitchFamily="18" charset="0"/>
              </a:rPr>
              <a:t>0  </a:t>
            </a:r>
          </a:p>
          <a:p>
            <a:pPr eaLnBrk="0" hangingPunct="0">
              <a:defRPr/>
            </a:pPr>
            <a:r>
              <a:rPr lang="ru-RU" altLang="ru-RU" dirty="0" smtClean="0">
                <a:cs typeface="Times New Roman" pitchFamily="18" charset="0"/>
              </a:rPr>
              <a:t>(единица переносится </a:t>
            </a:r>
          </a:p>
          <a:p>
            <a:pPr eaLnBrk="0" hangingPunct="0">
              <a:defRPr/>
            </a:pPr>
            <a:r>
              <a:rPr lang="ru-RU" altLang="ru-RU" dirty="0" smtClean="0">
                <a:cs typeface="Times New Roman" pitchFamily="18" charset="0"/>
              </a:rPr>
              <a:t>в более старший разряд)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graphicFrame>
        <p:nvGraphicFramePr>
          <p:cNvPr id="13" name="Объект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3590831"/>
              </p:ext>
            </p:extLst>
          </p:nvPr>
        </p:nvGraphicFramePr>
        <p:xfrm>
          <a:off x="2619822" y="3774383"/>
          <a:ext cx="914400" cy="714375"/>
        </p:xfrm>
        <a:graphic>
          <a:graphicData uri="http://schemas.openxmlformats.org/presentationml/2006/ole">
            <p:oleObj spid="_x0000_s1056" name="Объект упаковщика для оболочки" showAsIcon="1" r:id="rId4" imgW="0" imgH="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00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В качестве примера сложим в столбик двоичные числа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 и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       </a:t>
            </a: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110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        11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    1001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endParaRPr lang="ru-RU" sz="20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99"/>
              </a:solidFill>
              <a:latin typeface="Bradley Hand ITC" pitchFamily="66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Проверим правильность вычислений сложением в десятичной системе счисления. Переведем двоичные числа в десятичную систему счисления и затем сложим их: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2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6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11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3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1001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3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9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  <a:endParaRPr lang="ru-RU" sz="2400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Теперь переведем результат двоичного сложения в десятичное число:                                                      	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6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+ 3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9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 Сравним результаты – сложение выполнено правильно.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219200" y="1447800"/>
            <a:ext cx="304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371600" y="1295400"/>
            <a:ext cx="0" cy="3048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219200" y="1828800"/>
            <a:ext cx="1143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3" grpId="0" animBg="1"/>
      <p:bldP spid="379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Умножение двоичных чисел</a:t>
            </a:r>
            <a:endParaRPr lang="ru-RU" sz="3200" dirty="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4550245" y="1080026"/>
            <a:ext cx="4238625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Правила умножения: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0 · 0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1 · 0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0 · 1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1 · 1 = </a:t>
            </a:r>
            <a:r>
              <a:rPr lang="ru-RU" altLang="ru-RU" sz="2400" b="1" dirty="0" smtClean="0">
                <a:cs typeface="Times New Roman" pitchFamily="18" charset="0"/>
              </a:rPr>
              <a:t>1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20072" y="3774383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graphicFrame>
        <p:nvGraphicFramePr>
          <p:cNvPr id="20" name="Объект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3076107"/>
              </p:ext>
            </p:extLst>
          </p:nvPr>
        </p:nvGraphicFramePr>
        <p:xfrm>
          <a:off x="6465912" y="3789985"/>
          <a:ext cx="914400" cy="714375"/>
        </p:xfrm>
        <a:graphic>
          <a:graphicData uri="http://schemas.openxmlformats.org/presentationml/2006/ole">
            <p:oleObj spid="_x0000_s46083" name="Объект упаковщика для оболочки" showAsIcon="1" r:id="rId4" imgW="914400" imgH="714375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00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41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Умножение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В основе умножения лежит таблица умножения одноразрядных двоичных чисел.                                                                        </a:t>
            </a:r>
          </a:p>
          <a:p>
            <a:pPr marL="1349375" indent="-3667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Умножение многоразрядных двоичных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чисел происходит в соответствии с таблицей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умножения по обычной схеме, применяемой   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в десятичной системе счисления с последовательным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умножением множимого на цифры множителя.</a:t>
            </a:r>
            <a:endParaRPr lang="en-US" sz="20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            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В качестве примера произведем умножение двоичных чисел</a:t>
            </a: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110 и 11:</a:t>
            </a:r>
            <a:endParaRPr lang="en-US" sz="20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  11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110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110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latin typeface="Perpetua" pitchFamily="18" charset="0"/>
              </a:rPr>
              <a:t>                             </a:t>
            </a: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10010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1600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0×0=0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0×1=0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1×0=0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1×1=1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590800" y="4267200"/>
            <a:ext cx="152400" cy="152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590800" y="4267200"/>
            <a:ext cx="152400" cy="152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929058" y="5214950"/>
            <a:ext cx="762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571868" y="6215082"/>
            <a:ext cx="83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  <p:bldP spid="39946" grpId="0" animBg="1"/>
      <p:bldP spid="39947" grpId="0" animBg="1"/>
      <p:bldP spid="39948" grpId="0" animBg="1"/>
      <p:bldP spid="399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2923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Выполните арифметические операции в двоичной системе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214422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1) </a:t>
            </a:r>
            <a:r>
              <a:rPr lang="ru-RU" sz="2400" b="1" dirty="0" smtClean="0"/>
              <a:t>110101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+11001</a:t>
            </a:r>
            <a:r>
              <a:rPr lang="ru-RU" sz="2400" b="1" baseline="-25000" dirty="0" smtClean="0"/>
              <a:t>2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42873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 101101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+1101</a:t>
            </a:r>
            <a:r>
              <a:rPr lang="ru-RU" sz="2400" b="1" baseline="-25000" dirty="0" smtClean="0"/>
              <a:t>2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8256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2923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Заполните пропуски.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571979"/>
              </p:ext>
            </p:extLst>
          </p:nvPr>
        </p:nvGraphicFramePr>
        <p:xfrm>
          <a:off x="1524000" y="1397000"/>
          <a:ext cx="211189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люс 9"/>
          <p:cNvSpPr/>
          <p:nvPr/>
        </p:nvSpPr>
        <p:spPr>
          <a:xfrm>
            <a:off x="1691680" y="1559125"/>
            <a:ext cx="396044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790" y="135387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02737" y="13501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4) 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697153"/>
              </p:ext>
            </p:extLst>
          </p:nvPr>
        </p:nvGraphicFramePr>
        <p:xfrm>
          <a:off x="5148064" y="1412776"/>
          <a:ext cx="2592291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996"/>
                <a:gridCol w="440259"/>
                <a:gridCol w="440259"/>
                <a:gridCol w="440259"/>
                <a:gridCol w="440259"/>
                <a:gridCol w="44025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люс 13"/>
          <p:cNvSpPr/>
          <p:nvPr/>
        </p:nvSpPr>
        <p:spPr>
          <a:xfrm>
            <a:off x="5292080" y="1602237"/>
            <a:ext cx="396044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6670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16632"/>
            <a:ext cx="847584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Выполните арифметические операции в двоичной системе </a:t>
            </a:r>
            <a:endParaRPr lang="ru-RU" sz="24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536196"/>
              </p:ext>
            </p:extLst>
          </p:nvPr>
        </p:nvGraphicFramePr>
        <p:xfrm>
          <a:off x="1487908" y="1484784"/>
          <a:ext cx="254394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21"/>
                <a:gridCol w="363421"/>
                <a:gridCol w="363421"/>
                <a:gridCol w="363421"/>
                <a:gridCol w="363421"/>
                <a:gridCol w="363421"/>
                <a:gridCol w="363421"/>
              </a:tblGrid>
              <a:tr h="35506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люс 7"/>
          <p:cNvSpPr/>
          <p:nvPr/>
        </p:nvSpPr>
        <p:spPr>
          <a:xfrm rot="2736239">
            <a:off x="2345352" y="1810131"/>
            <a:ext cx="336921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0797925"/>
              </p:ext>
            </p:extLst>
          </p:nvPr>
        </p:nvGraphicFramePr>
        <p:xfrm>
          <a:off x="5580112" y="1412776"/>
          <a:ext cx="2543947" cy="2520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21"/>
                <a:gridCol w="363421"/>
                <a:gridCol w="363421"/>
                <a:gridCol w="363421"/>
                <a:gridCol w="363421"/>
                <a:gridCol w="363421"/>
                <a:gridCol w="363421"/>
              </a:tblGrid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люс 9"/>
          <p:cNvSpPr/>
          <p:nvPr/>
        </p:nvSpPr>
        <p:spPr>
          <a:xfrm rot="2736239">
            <a:off x="6521816" y="1810132"/>
            <a:ext cx="336921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9215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/>
        </p:nvSpPr>
        <p:spPr bwMode="auto">
          <a:xfrm>
            <a:off x="2590800" y="18288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229600" cy="11334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Вычитание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  <a:latin typeface="Perpetua" pitchFamily="18" charset="0"/>
              </a:rPr>
              <a:t>В основе лежит таблица вычитания одноразрядных двоичных чисел: 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При вычитании многоразрядных чисел можно занять единицу в старшем разряде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                                     </a:t>
            </a:r>
            <a:endParaRPr lang="ru-RU" sz="1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                         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110</a:t>
            </a:r>
            <a:r>
              <a:rPr lang="en-US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2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     </a:t>
            </a:r>
            <a:r>
              <a:rPr lang="en-US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                                   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11</a:t>
            </a:r>
            <a:r>
              <a:rPr lang="en-US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2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</a:t>
            </a:r>
            <a:r>
              <a:rPr lang="en-US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                                        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11</a:t>
            </a:r>
            <a:r>
              <a:rPr lang="en-US" sz="24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2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  <p:sp>
        <p:nvSpPr>
          <p:cNvPr id="30725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324600"/>
            <a:ext cx="381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743200" y="5486400"/>
            <a:ext cx="76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2667000" y="5943600"/>
            <a:ext cx="762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5286380" y="1714488"/>
            <a:ext cx="2667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0 – 0 = 0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1 - 0 = 1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 – 1 = 0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10 – 1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 animBg="1"/>
      <p:bldP spid="389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Вычитание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В основе лежит таблица вычитания одноразрядных двоичных чисел: </a:t>
            </a: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При вычитании многоразрядных чисел можно занять единицу в старшем разряде</a:t>
            </a: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  </a:t>
            </a: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    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110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2</a:t>
            </a: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</a:t>
            </a:r>
            <a:r>
              <a:rPr kumimoji="0" lang="ru-RU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    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11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2</a:t>
            </a:r>
          </a:p>
          <a:p>
            <a:pPr marL="0" marR="0" lvl="0" indent="363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     </a:t>
            </a:r>
            <a:r>
              <a:rPr kumimoji="0" lang="ru-RU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                          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11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erpetua" pitchFamily="18" charset="0"/>
                <a:ea typeface="+mn-ea"/>
                <a:cs typeface="Arial" pitchFamily="34" charset="0"/>
              </a:rPr>
              <a:t>2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Perpetu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57422" y="1857364"/>
            <a:ext cx="2667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0 – 0 = 0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1 - 0 = 1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 – 1 = 0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10 – 1 =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00562" y="5713428"/>
            <a:ext cx="107157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528638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00"/>
          <p:cNvSpPr>
            <a:spLocks noChangeArrowheads="1"/>
          </p:cNvSpPr>
          <p:nvPr/>
        </p:nvSpPr>
        <p:spPr bwMode="auto">
          <a:xfrm>
            <a:off x="1500166" y="214290"/>
            <a:ext cx="6885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Наиболее известные нумерации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мира: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123" name="Text Box 1101"/>
          <p:cNvSpPr txBox="1">
            <a:spLocks noChangeArrowheads="1"/>
          </p:cNvSpPr>
          <p:nvPr/>
        </p:nvSpPr>
        <p:spPr bwMode="auto">
          <a:xfrm>
            <a:off x="1357290" y="1928802"/>
            <a:ext cx="635798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0" dirty="0" smtClean="0">
                <a:latin typeface="Bookman Old Style" pitchFamily="18" charset="0"/>
              </a:rPr>
              <a:t> </a:t>
            </a:r>
            <a:r>
              <a:rPr lang="ru-RU" sz="2000" b="0" dirty="0" smtClean="0">
                <a:latin typeface="Bookman Old Style" pitchFamily="18" charset="0"/>
              </a:rPr>
              <a:t>Древнеегипетская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Древнегреческая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Вавилонская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Нумерация </a:t>
            </a:r>
            <a:r>
              <a:rPr lang="ru-RU" sz="2000" b="0" dirty="0">
                <a:latin typeface="Bookman Old Style" pitchFamily="18" charset="0"/>
              </a:rPr>
              <a:t>индейцев Майя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Старо-Китайская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Славянская </a:t>
            </a:r>
            <a:r>
              <a:rPr lang="ru-RU" sz="2000" b="0" dirty="0">
                <a:latin typeface="Bookman Old Style" pitchFamily="18" charset="0"/>
              </a:rPr>
              <a:t>кириллическая 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Славянская </a:t>
            </a:r>
            <a:r>
              <a:rPr lang="ru-RU" sz="2000" b="0" dirty="0">
                <a:latin typeface="Bookman Old Style" pitchFamily="18" charset="0"/>
              </a:rPr>
              <a:t>глаголическая </a:t>
            </a:r>
            <a:r>
              <a:rPr lang="ru-RU" sz="2000" b="0" dirty="0" smtClean="0">
                <a:latin typeface="Bookman Old Style" pitchFamily="18" charset="0"/>
              </a:rPr>
              <a:t>нумерация</a:t>
            </a:r>
            <a:endParaRPr lang="ru-RU" sz="2000" b="0" dirty="0">
              <a:latin typeface="Bookman Old Style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>
                <a:latin typeface="Bookman Old Style" pitchFamily="18" charset="0"/>
              </a:rPr>
              <a:t>Латинская нумерация</a:t>
            </a:r>
            <a:r>
              <a:rPr lang="ru-RU" sz="2000" b="0" dirty="0"/>
              <a:t> </a:t>
            </a:r>
          </a:p>
        </p:txBody>
      </p:sp>
      <p:sp>
        <p:nvSpPr>
          <p:cNvPr id="5124" name="Text Box 1102"/>
          <p:cNvSpPr txBox="1">
            <a:spLocks noChangeArrowheads="1"/>
          </p:cNvSpPr>
          <p:nvPr/>
        </p:nvSpPr>
        <p:spPr bwMode="auto">
          <a:xfrm>
            <a:off x="1214414" y="1500174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Современная </a:t>
            </a:r>
            <a:r>
              <a:rPr lang="ru-RU" sz="2000" dirty="0">
                <a:latin typeface="Bookman Old Style" pitchFamily="18" charset="0"/>
              </a:rPr>
              <a:t>арабская нумерация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Деление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99"/>
                </a:solidFill>
                <a:latin typeface="Bookman Old Style" pitchFamily="18" charset="0"/>
              </a:rPr>
              <a:t>Операция деления выполняется по алгоритму, подобному алгоритму выполнения операции деления в десятичной системе счисления.</a:t>
            </a:r>
          </a:p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99"/>
                </a:solidFill>
                <a:latin typeface="Bookman Old Style" pitchFamily="18" charset="0"/>
              </a:rPr>
              <a:t>В качестве примера произведем деление двоичного числа 110 на 11:</a:t>
            </a:r>
            <a:endParaRPr lang="en-US" sz="240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algn="ctr" eaLnBrk="1" hangingPunct="1">
              <a:buFont typeface="Wingdings" pitchFamily="2" charset="2"/>
              <a:buNone/>
              <a:defRPr/>
            </a:pPr>
            <a:endParaRPr lang="en-US" sz="240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110</a:t>
            </a:r>
            <a:r>
              <a:rPr lang="en-US" sz="2400" b="1" baseline="-25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   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11</a:t>
            </a:r>
            <a:r>
              <a:rPr lang="en-US" sz="2400" b="1" baseline="-25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</a:p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11  </a:t>
            </a: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10</a:t>
            </a:r>
            <a:r>
              <a:rPr lang="en-US" sz="2400" b="1" baseline="-25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</a:p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en-US" sz="2400" b="1" baseline="-25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                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0</a:t>
            </a:r>
          </a:p>
          <a:p>
            <a:pPr marL="0" indent="363538" algn="ctr" eaLnBrk="1" hangingPunct="1">
              <a:buFont typeface="Wingdings" pitchFamily="2" charset="2"/>
              <a:buNone/>
              <a:defRPr/>
            </a:pPr>
            <a:endParaRPr lang="ru-RU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038600" y="3810000"/>
            <a:ext cx="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038600" y="4267200"/>
            <a:ext cx="914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819400" y="4191000"/>
            <a:ext cx="228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3124200" y="4648200"/>
            <a:ext cx="83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8" grpId="0" animBg="1"/>
      <p:bldP spid="40969" grpId="0" animBg="1"/>
      <p:bldP spid="40970" grpId="0" animBg="1"/>
      <p:bldP spid="409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13"/>
          <p:cNvSpPr>
            <a:spLocks noChangeArrowheads="1"/>
          </p:cNvSpPr>
          <p:nvPr/>
        </p:nvSpPr>
        <p:spPr bwMode="auto">
          <a:xfrm>
            <a:off x="2500298" y="214290"/>
            <a:ext cx="4094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Египетская нумерация</a:t>
            </a:r>
          </a:p>
        </p:txBody>
      </p:sp>
      <p:pic>
        <p:nvPicPr>
          <p:cNvPr id="6147" name="Picture 1185" descr="1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1476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186"/>
          <p:cNvSpPr>
            <a:spLocks noChangeArrowheads="1"/>
          </p:cNvSpPr>
          <p:nvPr/>
        </p:nvSpPr>
        <p:spPr bwMode="auto">
          <a:xfrm>
            <a:off x="1643042" y="78579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dirty="0">
                <a:solidFill>
                  <a:srgbClr val="003366"/>
                </a:solidFill>
              </a:rPr>
              <a:t>1.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r>
              <a:rPr lang="ru-RU" b="0" dirty="0"/>
              <a:t>Как и большинство людей для счета небольшого количества предметов Египтяне использовали палочки.</a:t>
            </a:r>
            <a:r>
              <a:rPr lang="ru-RU" sz="1800" b="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6149" name="Picture 1187" descr="5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188"/>
          <p:cNvSpPr>
            <a:spLocks noChangeArrowheads="1"/>
          </p:cNvSpPr>
          <p:nvPr/>
        </p:nvSpPr>
        <p:spPr bwMode="auto">
          <a:xfrm>
            <a:off x="1714448" y="2000240"/>
            <a:ext cx="7429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b="0" dirty="0"/>
              <a:t>Если палочек нужно изобразить несколько, то их изображали в два ряда, причем в нижнем должно быть столько же палочек сколько и в верхнем, или на одну больше.</a:t>
            </a:r>
            <a:r>
              <a:rPr lang="ru-RU" sz="1800" b="0" dirty="0">
                <a:latin typeface="Tahoma" pitchFamily="34" charset="0"/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71472" y="571480"/>
            <a:ext cx="8358246" cy="14287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1571604" y="3357562"/>
            <a:ext cx="718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dirty="0">
                <a:solidFill>
                  <a:srgbClr val="003366"/>
                </a:solidFill>
              </a:rPr>
              <a:t>10.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r>
              <a:rPr lang="ru-RU" b="0" dirty="0"/>
              <a:t>Такими путами египтяне связывали коров</a:t>
            </a:r>
            <a:r>
              <a:rPr lang="ru-RU" sz="1800" b="0" dirty="0">
                <a:latin typeface="Tahoma" pitchFamily="34" charset="0"/>
              </a:rPr>
              <a:t> </a:t>
            </a:r>
          </a:p>
        </p:txBody>
      </p:sp>
      <p:pic>
        <p:nvPicPr>
          <p:cNvPr id="10" name="Picture 1026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143249"/>
            <a:ext cx="70009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28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38" y="4143380"/>
            <a:ext cx="708036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29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708035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30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143380"/>
            <a:ext cx="708036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43174" y="400050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нужно изобразить несколько десятков, то иероглиф повторяли нужное количество раз. Тоже самое относится и к остальным иероглифам. </a:t>
            </a:r>
            <a:endParaRPr lang="ru-RU" dirty="0"/>
          </a:p>
        </p:txBody>
      </p:sp>
      <p:pic>
        <p:nvPicPr>
          <p:cNvPr id="15" name="Picture 1032" descr="100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286388"/>
            <a:ext cx="744516" cy="10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857356" y="528638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100.</a:t>
            </a:r>
            <a:r>
              <a:rPr lang="ru-RU" dirty="0" smtClean="0"/>
              <a:t> Это мерная веревка, которой измеряли земельные участки после разлива Нила.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7000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908175" y="404813"/>
            <a:ext cx="6248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Древняя греческая нумерация</a:t>
            </a:r>
          </a:p>
        </p:txBody>
      </p:sp>
      <p:pic>
        <p:nvPicPr>
          <p:cNvPr id="31746" name="Picture 2" descr="http://magpm.chat.ru/ati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1177"/>
            <a:ext cx="9179783" cy="4236823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28596" y="928670"/>
            <a:ext cx="8501122" cy="714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28860" y="285728"/>
            <a:ext cx="429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Вавилонская нумерация</a:t>
            </a:r>
          </a:p>
        </p:txBody>
      </p:sp>
      <p:pic>
        <p:nvPicPr>
          <p:cNvPr id="29698" name="Picture 2" descr="http://900igr.net/datai/matematika/Vozniknovenie-chisel/0033-050-Vavilonskaja-numeratsija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10165" b="9456"/>
          <a:stretch>
            <a:fillRect/>
          </a:stretch>
        </p:blipFill>
        <p:spPr bwMode="auto">
          <a:xfrm>
            <a:off x="285720" y="1242950"/>
            <a:ext cx="6963805" cy="561505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4282" y="857232"/>
            <a:ext cx="8786874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2.infourok.ru/uploads/ex/0941/00021898-c2002daa/hello_html_m4b9a4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86046" cy="622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chool-collection.iv-edu.ru/dlrstore/66686975-0632-0811-0783-415ccef7ee86/7297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642918"/>
            <a:ext cx="9156716" cy="571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9|2.3|1.5|1.1|1.1|0.9|6.1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5|10.4|10.8|9.6|2.3|2|6.1|4.8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7.4|2|11|12|6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heme/theme1.xml><?xml version="1.0" encoding="utf-8"?>
<a:theme xmlns:a="http://schemas.openxmlformats.org/drawingml/2006/main" name="Презентация ИНФОРМАТИ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1284</TotalTime>
  <Words>1370</Words>
  <Application>Microsoft Office PowerPoint</Application>
  <PresentationFormat>Экран (4:3)</PresentationFormat>
  <Paragraphs>387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Презентация ИНФОРМАТИКА</vt:lpstr>
      <vt:lpstr>Объект упаковщика для оболочки</vt:lpstr>
      <vt:lpstr>Системы счисления </vt:lpstr>
      <vt:lpstr>Может ли такое быть?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Системы счисления, используемые в компьютерах</vt:lpstr>
      <vt:lpstr>Двоичная система счисления</vt:lpstr>
      <vt:lpstr>Слайд 20</vt:lpstr>
      <vt:lpstr>Слайд 21</vt:lpstr>
      <vt:lpstr>Слайд 22</vt:lpstr>
      <vt:lpstr>Слайд 23</vt:lpstr>
      <vt:lpstr>Может ли такое быть?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Умножение</vt:lpstr>
      <vt:lpstr>Слайд 35</vt:lpstr>
      <vt:lpstr>Слайд 36</vt:lpstr>
      <vt:lpstr>Слайд 37</vt:lpstr>
      <vt:lpstr>Вычитание</vt:lpstr>
      <vt:lpstr>Вычитание</vt:lpstr>
      <vt:lpstr>Деление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150</cp:revision>
  <dcterms:created xsi:type="dcterms:W3CDTF">2011-07-24T06:23:31Z</dcterms:created>
  <dcterms:modified xsi:type="dcterms:W3CDTF">2017-02-09T07:02:33Z</dcterms:modified>
</cp:coreProperties>
</file>