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8" r:id="rId4"/>
    <p:sldId id="295" r:id="rId5"/>
    <p:sldId id="259" r:id="rId6"/>
    <p:sldId id="296" r:id="rId7"/>
    <p:sldId id="260" r:id="rId8"/>
    <p:sldId id="286" r:id="rId9"/>
    <p:sldId id="261" r:id="rId10"/>
    <p:sldId id="262" r:id="rId11"/>
    <p:sldId id="263" r:id="rId12"/>
    <p:sldId id="264" r:id="rId13"/>
    <p:sldId id="265" r:id="rId14"/>
    <p:sldId id="270" r:id="rId15"/>
    <p:sldId id="267" r:id="rId16"/>
    <p:sldId id="290" r:id="rId17"/>
    <p:sldId id="291" r:id="rId18"/>
    <p:sldId id="289" r:id="rId19"/>
    <p:sldId id="297" r:id="rId20"/>
    <p:sldId id="272" r:id="rId21"/>
    <p:sldId id="273" r:id="rId22"/>
    <p:sldId id="274" r:id="rId23"/>
    <p:sldId id="275" r:id="rId24"/>
    <p:sldId id="29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09FE3-B79B-414F-B8D0-3DD6277B9BFA}" type="doc">
      <dgm:prSet loTypeId="urn:microsoft.com/office/officeart/2005/8/layout/gear1" loCatId="relationship" qsTypeId="urn:microsoft.com/office/officeart/2005/8/quickstyle/3d3" qsCatId="3D" csTypeId="urn:microsoft.com/office/officeart/2005/8/colors/accent1_2" csCatId="accent1" phldr="1"/>
      <dgm:spPr/>
    </dgm:pt>
    <dgm:pt modelId="{19D47512-BA8C-4FB9-BE8B-A08DD18426F6}">
      <dgm:prSet phldrT="[Текст]" custT="1"/>
      <dgm:spPr/>
      <dgm:t>
        <a:bodyPr/>
        <a:lstStyle/>
        <a:p>
          <a:r>
            <a:rPr lang="ru-RU" sz="2000" dirty="0" smtClean="0"/>
            <a:t>Антропоцентрическая концепция</a:t>
          </a:r>
          <a:endParaRPr lang="ru-RU" sz="2000" dirty="0"/>
        </a:p>
      </dgm:t>
    </dgm:pt>
    <dgm:pt modelId="{CC9FA37C-BD7B-455B-BB4F-C573B8F8076E}" type="parTrans" cxnId="{3DD10511-306D-45DF-977A-25CB0F820DEB}">
      <dgm:prSet/>
      <dgm:spPr/>
      <dgm:t>
        <a:bodyPr/>
        <a:lstStyle/>
        <a:p>
          <a:endParaRPr lang="ru-RU"/>
        </a:p>
      </dgm:t>
    </dgm:pt>
    <dgm:pt modelId="{1633D695-B9AB-4175-A69B-17FB6F1086C5}" type="sibTrans" cxnId="{3DD10511-306D-45DF-977A-25CB0F820DEB}">
      <dgm:prSet/>
      <dgm:spPr/>
      <dgm:t>
        <a:bodyPr/>
        <a:lstStyle/>
        <a:p>
          <a:endParaRPr lang="ru-RU"/>
        </a:p>
      </dgm:t>
    </dgm:pt>
    <dgm:pt modelId="{9BD134CC-FEA6-4DFE-ABD8-7A0736147AD0}">
      <dgm:prSet phldrT="[Текст]" custT="1"/>
      <dgm:spPr/>
      <dgm:t>
        <a:bodyPr/>
        <a:lstStyle/>
        <a:p>
          <a:r>
            <a:rPr lang="ru-RU" sz="2000" dirty="0" smtClean="0"/>
            <a:t>Функциональная концепция</a:t>
          </a:r>
          <a:endParaRPr lang="ru-RU" sz="2000" dirty="0"/>
        </a:p>
      </dgm:t>
    </dgm:pt>
    <dgm:pt modelId="{51B434EB-6DFE-4401-BB87-EA37A1DA1C38}" type="parTrans" cxnId="{E2FB8519-10A5-4EAD-9563-168FCAEE1F70}">
      <dgm:prSet/>
      <dgm:spPr/>
      <dgm:t>
        <a:bodyPr/>
        <a:lstStyle/>
        <a:p>
          <a:endParaRPr lang="ru-RU"/>
        </a:p>
      </dgm:t>
    </dgm:pt>
    <dgm:pt modelId="{0A87061E-D703-4B9F-8347-FCC1D002387C}" type="sibTrans" cxnId="{E2FB8519-10A5-4EAD-9563-168FCAEE1F70}">
      <dgm:prSet/>
      <dgm:spPr/>
      <dgm:t>
        <a:bodyPr/>
        <a:lstStyle/>
        <a:p>
          <a:endParaRPr lang="ru-RU"/>
        </a:p>
      </dgm:t>
    </dgm:pt>
    <dgm:pt modelId="{A5F680A8-4B18-4B67-B50F-861424647A22}">
      <dgm:prSet phldrT="[Текст]" custT="1"/>
      <dgm:spPr/>
      <dgm:t>
        <a:bodyPr/>
        <a:lstStyle/>
        <a:p>
          <a:r>
            <a:rPr lang="ru-RU" sz="2000" dirty="0" smtClean="0"/>
            <a:t>Атрибутивная концепция</a:t>
          </a:r>
          <a:endParaRPr lang="ru-RU" sz="2000" dirty="0"/>
        </a:p>
      </dgm:t>
    </dgm:pt>
    <dgm:pt modelId="{1623DC84-8C72-461B-9F82-DB5F83A06772}" type="parTrans" cxnId="{13B18CF7-A446-4069-9DCF-953F0F832F32}">
      <dgm:prSet/>
      <dgm:spPr/>
      <dgm:t>
        <a:bodyPr/>
        <a:lstStyle/>
        <a:p>
          <a:endParaRPr lang="ru-RU"/>
        </a:p>
      </dgm:t>
    </dgm:pt>
    <dgm:pt modelId="{F7DF1347-F56F-4F79-B1C6-CD4CC4643F53}" type="sibTrans" cxnId="{13B18CF7-A446-4069-9DCF-953F0F832F32}">
      <dgm:prSet/>
      <dgm:spPr/>
      <dgm:t>
        <a:bodyPr/>
        <a:lstStyle/>
        <a:p>
          <a:endParaRPr lang="ru-RU"/>
        </a:p>
      </dgm:t>
    </dgm:pt>
    <dgm:pt modelId="{C2434612-5460-40D5-9271-71AC4292610F}" type="pres">
      <dgm:prSet presAssocID="{66109FE3-B79B-414F-B8D0-3DD6277B9B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7DBDCE-F5A4-4A92-8436-CEADF5E5EA61}" type="pres">
      <dgm:prSet presAssocID="{19D47512-BA8C-4FB9-BE8B-A08DD18426F6}" presName="gear1" presStyleLbl="node1" presStyleIdx="0" presStyleCnt="3" custScaleX="143774" custScaleY="125670" custLinFactNeighborX="61492" custLinFactNeighborY="-76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CA67-CA50-4C98-904A-704B8A49407B}" type="pres">
      <dgm:prSet presAssocID="{19D47512-BA8C-4FB9-BE8B-A08DD18426F6}" presName="gear1srcNode" presStyleLbl="node1" presStyleIdx="0" presStyleCnt="3"/>
      <dgm:spPr/>
      <dgm:t>
        <a:bodyPr/>
        <a:lstStyle/>
        <a:p>
          <a:endParaRPr lang="ru-RU"/>
        </a:p>
      </dgm:t>
    </dgm:pt>
    <dgm:pt modelId="{37FAC757-11F0-4570-8C90-632B71EBE6B9}" type="pres">
      <dgm:prSet presAssocID="{19D47512-BA8C-4FB9-BE8B-A08DD18426F6}" presName="gear1dstNode" presStyleLbl="node1" presStyleIdx="0" presStyleCnt="3"/>
      <dgm:spPr/>
      <dgm:t>
        <a:bodyPr/>
        <a:lstStyle/>
        <a:p>
          <a:endParaRPr lang="ru-RU"/>
        </a:p>
      </dgm:t>
    </dgm:pt>
    <dgm:pt modelId="{58C527CF-FD58-4204-94FB-AC1211B69417}" type="pres">
      <dgm:prSet presAssocID="{9BD134CC-FEA6-4DFE-ABD8-7A0736147AD0}" presName="gear2" presStyleLbl="node1" presStyleIdx="1" presStyleCnt="3" custScaleX="196211" custScaleY="148284" custLinFactNeighborX="37612" custLinFactNeighborY="48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1EB1-A808-4110-9341-AC950ECF2324}" type="pres">
      <dgm:prSet presAssocID="{9BD134CC-FEA6-4DFE-ABD8-7A0736147AD0}" presName="gear2srcNode" presStyleLbl="node1" presStyleIdx="1" presStyleCnt="3"/>
      <dgm:spPr/>
      <dgm:t>
        <a:bodyPr/>
        <a:lstStyle/>
        <a:p>
          <a:endParaRPr lang="ru-RU"/>
        </a:p>
      </dgm:t>
    </dgm:pt>
    <dgm:pt modelId="{3B7686B0-9423-4257-8AB6-336800BD0628}" type="pres">
      <dgm:prSet presAssocID="{9BD134CC-FEA6-4DFE-ABD8-7A0736147AD0}" presName="gear2dstNode" presStyleLbl="node1" presStyleIdx="1" presStyleCnt="3"/>
      <dgm:spPr/>
      <dgm:t>
        <a:bodyPr/>
        <a:lstStyle/>
        <a:p>
          <a:endParaRPr lang="ru-RU"/>
        </a:p>
      </dgm:t>
    </dgm:pt>
    <dgm:pt modelId="{EF86F169-8B88-4491-A4D8-62646F07F83E}" type="pres">
      <dgm:prSet presAssocID="{A5F680A8-4B18-4B67-B50F-861424647A22}" presName="gear3" presStyleLbl="node1" presStyleIdx="2" presStyleCnt="3" custScaleX="162675" custScaleY="150234" custLinFactX="-7308" custLinFactNeighborX="-100000" custLinFactNeighborY="13959"/>
      <dgm:spPr/>
      <dgm:t>
        <a:bodyPr/>
        <a:lstStyle/>
        <a:p>
          <a:endParaRPr lang="ru-RU"/>
        </a:p>
      </dgm:t>
    </dgm:pt>
    <dgm:pt modelId="{40DF8072-6F42-40C8-9909-183E136A27B8}" type="pres">
      <dgm:prSet presAssocID="{A5F680A8-4B18-4B67-B50F-861424647A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E13B-90EB-49C0-883A-5DB91EB41F66}" type="pres">
      <dgm:prSet presAssocID="{A5F680A8-4B18-4B67-B50F-861424647A22}" presName="gear3srcNode" presStyleLbl="node1" presStyleIdx="2" presStyleCnt="3"/>
      <dgm:spPr/>
      <dgm:t>
        <a:bodyPr/>
        <a:lstStyle/>
        <a:p>
          <a:endParaRPr lang="ru-RU"/>
        </a:p>
      </dgm:t>
    </dgm:pt>
    <dgm:pt modelId="{8D5FD72F-E297-4CBF-B75A-B68A2FBF89FF}" type="pres">
      <dgm:prSet presAssocID="{A5F680A8-4B18-4B67-B50F-861424647A22}" presName="gear3dstNode" presStyleLbl="node1" presStyleIdx="2" presStyleCnt="3"/>
      <dgm:spPr/>
      <dgm:t>
        <a:bodyPr/>
        <a:lstStyle/>
        <a:p>
          <a:endParaRPr lang="ru-RU"/>
        </a:p>
      </dgm:t>
    </dgm:pt>
    <dgm:pt modelId="{D94BAA19-B0D7-40ED-B225-8E727E1A0C64}" type="pres">
      <dgm:prSet presAssocID="{1633D695-B9AB-4175-A69B-17FB6F1086C5}" presName="connector1" presStyleLbl="sibTrans2D1" presStyleIdx="0" presStyleCnt="3" custAng="2422420" custScaleX="81397" custScaleY="86724" custLinFactNeighborX="-53938" custLinFactNeighborY="-74540"/>
      <dgm:spPr/>
      <dgm:t>
        <a:bodyPr/>
        <a:lstStyle/>
        <a:p>
          <a:endParaRPr lang="ru-RU"/>
        </a:p>
      </dgm:t>
    </dgm:pt>
    <dgm:pt modelId="{07534ACC-A8E4-4C65-966D-2F973DF024F1}" type="pres">
      <dgm:prSet presAssocID="{0A87061E-D703-4B9F-8347-FCC1D002387C}" presName="connector2" presStyleLbl="sibTrans2D1" presStyleIdx="1" presStyleCnt="3" custLinFactNeighborX="-36421" custLinFactNeighborY="-66759"/>
      <dgm:spPr/>
      <dgm:t>
        <a:bodyPr/>
        <a:lstStyle/>
        <a:p>
          <a:endParaRPr lang="ru-RU"/>
        </a:p>
      </dgm:t>
    </dgm:pt>
    <dgm:pt modelId="{6987E26A-1A18-47A3-B83D-5749E3EAF34D}" type="pres">
      <dgm:prSet presAssocID="{F7DF1347-F56F-4F79-B1C6-CD4CC4643F53}" presName="connector3" presStyleLbl="sibTrans2D1" presStyleIdx="2" presStyleCnt="3" custAng="9524641" custLinFactX="4516" custLinFactNeighborX="100000" custLinFactNeighborY="-26130"/>
      <dgm:spPr/>
      <dgm:t>
        <a:bodyPr/>
        <a:lstStyle/>
        <a:p>
          <a:endParaRPr lang="ru-RU"/>
        </a:p>
      </dgm:t>
    </dgm:pt>
  </dgm:ptLst>
  <dgm:cxnLst>
    <dgm:cxn modelId="{2002D478-1639-47CD-8B8D-5B8BB47D7DFF}" type="presOf" srcId="{9BD134CC-FEA6-4DFE-ABD8-7A0736147AD0}" destId="{3B7686B0-9423-4257-8AB6-336800BD0628}" srcOrd="2" destOrd="0" presId="urn:microsoft.com/office/officeart/2005/8/layout/gear1"/>
    <dgm:cxn modelId="{158992A8-D5F9-4E4D-ACE8-8ACE8965FF15}" type="presOf" srcId="{1633D695-B9AB-4175-A69B-17FB6F1086C5}" destId="{D94BAA19-B0D7-40ED-B225-8E727E1A0C64}" srcOrd="0" destOrd="0" presId="urn:microsoft.com/office/officeart/2005/8/layout/gear1"/>
    <dgm:cxn modelId="{103BFDD9-BA28-4062-B179-7AB72855B822}" type="presOf" srcId="{F7DF1347-F56F-4F79-B1C6-CD4CC4643F53}" destId="{6987E26A-1A18-47A3-B83D-5749E3EAF34D}" srcOrd="0" destOrd="0" presId="urn:microsoft.com/office/officeart/2005/8/layout/gear1"/>
    <dgm:cxn modelId="{2F1869E9-EFA0-4D61-889E-4223AB2F2182}" type="presOf" srcId="{A5F680A8-4B18-4B67-B50F-861424647A22}" destId="{458CE13B-90EB-49C0-883A-5DB91EB41F66}" srcOrd="2" destOrd="0" presId="urn:microsoft.com/office/officeart/2005/8/layout/gear1"/>
    <dgm:cxn modelId="{B33DE450-7DCC-4082-BDAE-0EAF933F2E3F}" type="presOf" srcId="{19D47512-BA8C-4FB9-BE8B-A08DD18426F6}" destId="{37FAC757-11F0-4570-8C90-632B71EBE6B9}" srcOrd="2" destOrd="0" presId="urn:microsoft.com/office/officeart/2005/8/layout/gear1"/>
    <dgm:cxn modelId="{3DD10511-306D-45DF-977A-25CB0F820DEB}" srcId="{66109FE3-B79B-414F-B8D0-3DD6277B9BFA}" destId="{19D47512-BA8C-4FB9-BE8B-A08DD18426F6}" srcOrd="0" destOrd="0" parTransId="{CC9FA37C-BD7B-455B-BB4F-C573B8F8076E}" sibTransId="{1633D695-B9AB-4175-A69B-17FB6F1086C5}"/>
    <dgm:cxn modelId="{C8D97895-F683-4058-BAFC-9E43B4450B51}" type="presOf" srcId="{0A87061E-D703-4B9F-8347-FCC1D002387C}" destId="{07534ACC-A8E4-4C65-966D-2F973DF024F1}" srcOrd="0" destOrd="0" presId="urn:microsoft.com/office/officeart/2005/8/layout/gear1"/>
    <dgm:cxn modelId="{BF664318-2140-417E-BAE6-35115E408086}" type="presOf" srcId="{A5F680A8-4B18-4B67-B50F-861424647A22}" destId="{EF86F169-8B88-4491-A4D8-62646F07F83E}" srcOrd="0" destOrd="0" presId="urn:microsoft.com/office/officeart/2005/8/layout/gear1"/>
    <dgm:cxn modelId="{5C4DFB0E-6AC5-4EE3-9111-233E073DF4AB}" type="presOf" srcId="{A5F680A8-4B18-4B67-B50F-861424647A22}" destId="{8D5FD72F-E297-4CBF-B75A-B68A2FBF89FF}" srcOrd="3" destOrd="0" presId="urn:microsoft.com/office/officeart/2005/8/layout/gear1"/>
    <dgm:cxn modelId="{1A7E2A41-53D1-40CE-8829-D60DCCF13FD8}" type="presOf" srcId="{A5F680A8-4B18-4B67-B50F-861424647A22}" destId="{40DF8072-6F42-40C8-9909-183E136A27B8}" srcOrd="1" destOrd="0" presId="urn:microsoft.com/office/officeart/2005/8/layout/gear1"/>
    <dgm:cxn modelId="{13B18CF7-A446-4069-9DCF-953F0F832F32}" srcId="{66109FE3-B79B-414F-B8D0-3DD6277B9BFA}" destId="{A5F680A8-4B18-4B67-B50F-861424647A22}" srcOrd="2" destOrd="0" parTransId="{1623DC84-8C72-461B-9F82-DB5F83A06772}" sibTransId="{F7DF1347-F56F-4F79-B1C6-CD4CC4643F53}"/>
    <dgm:cxn modelId="{67EF3A57-D3DD-438B-AB6A-48A240C383B0}" type="presOf" srcId="{9BD134CC-FEA6-4DFE-ABD8-7A0736147AD0}" destId="{58C527CF-FD58-4204-94FB-AC1211B69417}" srcOrd="0" destOrd="0" presId="urn:microsoft.com/office/officeart/2005/8/layout/gear1"/>
    <dgm:cxn modelId="{E2FB8519-10A5-4EAD-9563-168FCAEE1F70}" srcId="{66109FE3-B79B-414F-B8D0-3DD6277B9BFA}" destId="{9BD134CC-FEA6-4DFE-ABD8-7A0736147AD0}" srcOrd="1" destOrd="0" parTransId="{51B434EB-6DFE-4401-BB87-EA37A1DA1C38}" sibTransId="{0A87061E-D703-4B9F-8347-FCC1D002387C}"/>
    <dgm:cxn modelId="{0DCB6005-7CF9-44D8-9C2F-B9430652744C}" type="presOf" srcId="{9BD134CC-FEA6-4DFE-ABD8-7A0736147AD0}" destId="{CB971EB1-A808-4110-9341-AC950ECF2324}" srcOrd="1" destOrd="0" presId="urn:microsoft.com/office/officeart/2005/8/layout/gear1"/>
    <dgm:cxn modelId="{A927CE90-F5CD-40CC-B215-853C008BF3CF}" type="presOf" srcId="{19D47512-BA8C-4FB9-BE8B-A08DD18426F6}" destId="{017DBDCE-F5A4-4A92-8436-CEADF5E5EA61}" srcOrd="0" destOrd="0" presId="urn:microsoft.com/office/officeart/2005/8/layout/gear1"/>
    <dgm:cxn modelId="{308E6E7B-8963-42B9-8187-CF881FAFEBB3}" type="presOf" srcId="{19D47512-BA8C-4FB9-BE8B-A08DD18426F6}" destId="{3A11CA67-CA50-4C98-904A-704B8A49407B}" srcOrd="1" destOrd="0" presId="urn:microsoft.com/office/officeart/2005/8/layout/gear1"/>
    <dgm:cxn modelId="{AF07E11D-A7C2-4942-884E-5CA770430900}" type="presOf" srcId="{66109FE3-B79B-414F-B8D0-3DD6277B9BFA}" destId="{C2434612-5460-40D5-9271-71AC4292610F}" srcOrd="0" destOrd="0" presId="urn:microsoft.com/office/officeart/2005/8/layout/gear1"/>
    <dgm:cxn modelId="{BE95B92D-27CB-4E51-80AD-514A3341E524}" type="presParOf" srcId="{C2434612-5460-40D5-9271-71AC4292610F}" destId="{017DBDCE-F5A4-4A92-8436-CEADF5E5EA61}" srcOrd="0" destOrd="0" presId="urn:microsoft.com/office/officeart/2005/8/layout/gear1"/>
    <dgm:cxn modelId="{D5ACF5FB-A01C-4096-BD1B-63803201AB80}" type="presParOf" srcId="{C2434612-5460-40D5-9271-71AC4292610F}" destId="{3A11CA67-CA50-4C98-904A-704B8A49407B}" srcOrd="1" destOrd="0" presId="urn:microsoft.com/office/officeart/2005/8/layout/gear1"/>
    <dgm:cxn modelId="{EB153098-2EE1-4B31-A2A1-4CDBA61FF275}" type="presParOf" srcId="{C2434612-5460-40D5-9271-71AC4292610F}" destId="{37FAC757-11F0-4570-8C90-632B71EBE6B9}" srcOrd="2" destOrd="0" presId="urn:microsoft.com/office/officeart/2005/8/layout/gear1"/>
    <dgm:cxn modelId="{B0190D78-1E0E-49D7-858F-B729B21BFE4E}" type="presParOf" srcId="{C2434612-5460-40D5-9271-71AC4292610F}" destId="{58C527CF-FD58-4204-94FB-AC1211B69417}" srcOrd="3" destOrd="0" presId="urn:microsoft.com/office/officeart/2005/8/layout/gear1"/>
    <dgm:cxn modelId="{62F6804D-D5F4-4FCF-AE2F-D78390594E53}" type="presParOf" srcId="{C2434612-5460-40D5-9271-71AC4292610F}" destId="{CB971EB1-A808-4110-9341-AC950ECF2324}" srcOrd="4" destOrd="0" presId="urn:microsoft.com/office/officeart/2005/8/layout/gear1"/>
    <dgm:cxn modelId="{84BF9435-409F-4795-B39D-996F94F16CEA}" type="presParOf" srcId="{C2434612-5460-40D5-9271-71AC4292610F}" destId="{3B7686B0-9423-4257-8AB6-336800BD0628}" srcOrd="5" destOrd="0" presId="urn:microsoft.com/office/officeart/2005/8/layout/gear1"/>
    <dgm:cxn modelId="{FA04FE99-1E11-4022-AC12-19EC3709A46B}" type="presParOf" srcId="{C2434612-5460-40D5-9271-71AC4292610F}" destId="{EF86F169-8B88-4491-A4D8-62646F07F83E}" srcOrd="6" destOrd="0" presId="urn:microsoft.com/office/officeart/2005/8/layout/gear1"/>
    <dgm:cxn modelId="{8012A7CF-6CE4-42EC-8FA1-722D9A69C3EB}" type="presParOf" srcId="{C2434612-5460-40D5-9271-71AC4292610F}" destId="{40DF8072-6F42-40C8-9909-183E136A27B8}" srcOrd="7" destOrd="0" presId="urn:microsoft.com/office/officeart/2005/8/layout/gear1"/>
    <dgm:cxn modelId="{0DA7F699-DE52-4797-AFA5-169ACFCCE630}" type="presParOf" srcId="{C2434612-5460-40D5-9271-71AC4292610F}" destId="{458CE13B-90EB-49C0-883A-5DB91EB41F66}" srcOrd="8" destOrd="0" presId="urn:microsoft.com/office/officeart/2005/8/layout/gear1"/>
    <dgm:cxn modelId="{DED44D62-81D1-4CC6-A3E3-9CD49FAC7F4F}" type="presParOf" srcId="{C2434612-5460-40D5-9271-71AC4292610F}" destId="{8D5FD72F-E297-4CBF-B75A-B68A2FBF89FF}" srcOrd="9" destOrd="0" presId="urn:microsoft.com/office/officeart/2005/8/layout/gear1"/>
    <dgm:cxn modelId="{0861D47A-643D-48EA-9E32-9D8299D2C464}" type="presParOf" srcId="{C2434612-5460-40D5-9271-71AC4292610F}" destId="{D94BAA19-B0D7-40ED-B225-8E727E1A0C64}" srcOrd="10" destOrd="0" presId="urn:microsoft.com/office/officeart/2005/8/layout/gear1"/>
    <dgm:cxn modelId="{4D03A811-FBC3-4859-9171-F44E3D52A276}" type="presParOf" srcId="{C2434612-5460-40D5-9271-71AC4292610F}" destId="{07534ACC-A8E4-4C65-966D-2F973DF024F1}" srcOrd="11" destOrd="0" presId="urn:microsoft.com/office/officeart/2005/8/layout/gear1"/>
    <dgm:cxn modelId="{5ABF48D5-CF2B-4ECB-9958-1E12E540711E}" type="presParOf" srcId="{C2434612-5460-40D5-9271-71AC4292610F}" destId="{6987E26A-1A18-47A3-B83D-5749E3EAF3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DBDCE-F5A4-4A92-8436-CEADF5E5EA61}">
      <dsp:nvSpPr>
        <dsp:cNvPr id="0" name=""/>
        <dsp:cNvSpPr/>
      </dsp:nvSpPr>
      <dsp:spPr>
        <a:xfrm>
          <a:off x="4243741" y="0"/>
          <a:ext cx="3985858" cy="348395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Антропоцентрическая концепция</a:t>
          </a:r>
          <a:endParaRPr lang="ru-RU" sz="2000" kern="1200" dirty="0"/>
        </a:p>
      </dsp:txBody>
      <dsp:txXfrm>
        <a:off x="4243741" y="0"/>
        <a:ext cx="3985858" cy="3483959"/>
      </dsp:txXfrm>
    </dsp:sp>
    <dsp:sp modelId="{58C527CF-FD58-4204-94FB-AC1211B69417}">
      <dsp:nvSpPr>
        <dsp:cNvPr id="0" name=""/>
        <dsp:cNvSpPr/>
      </dsp:nvSpPr>
      <dsp:spPr>
        <a:xfrm>
          <a:off x="1892153" y="2050822"/>
          <a:ext cx="3956053" cy="298973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Функциональная концепция</a:t>
          </a:r>
          <a:endParaRPr lang="ru-RU" sz="2000" kern="1200" dirty="0"/>
        </a:p>
      </dsp:txBody>
      <dsp:txXfrm>
        <a:off x="1892153" y="2050822"/>
        <a:ext cx="3956053" cy="2989737"/>
      </dsp:txXfrm>
    </dsp:sp>
    <dsp:sp modelId="{EF86F169-8B88-4491-A4D8-62646F07F83E}">
      <dsp:nvSpPr>
        <dsp:cNvPr id="0" name=""/>
        <dsp:cNvSpPr/>
      </dsp:nvSpPr>
      <dsp:spPr>
        <a:xfrm rot="20700000">
          <a:off x="316143" y="234455"/>
          <a:ext cx="3303583" cy="28778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Атрибутивная концепция</a:t>
          </a:r>
          <a:endParaRPr lang="ru-RU" sz="2000" kern="1200" dirty="0"/>
        </a:p>
      </dsp:txBody>
      <dsp:txXfrm>
        <a:off x="1065965" y="840414"/>
        <a:ext cx="1803940" cy="1665979"/>
      </dsp:txXfrm>
    </dsp:sp>
    <dsp:sp modelId="{D94BAA19-B0D7-40ED-B225-8E727E1A0C64}">
      <dsp:nvSpPr>
        <dsp:cNvPr id="0" name=""/>
        <dsp:cNvSpPr/>
      </dsp:nvSpPr>
      <dsp:spPr>
        <a:xfrm rot="2422420">
          <a:off x="1928984" y="-439055"/>
          <a:ext cx="2888416" cy="3077448"/>
        </a:xfrm>
        <a:prstGeom prst="circularArrow">
          <a:avLst>
            <a:gd name="adj1" fmla="val 4687"/>
            <a:gd name="adj2" fmla="val 299029"/>
            <a:gd name="adj3" fmla="val 2533241"/>
            <a:gd name="adj4" fmla="val 158249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34ACC-A8E4-4C65-966D-2F973DF024F1}">
      <dsp:nvSpPr>
        <dsp:cNvPr id="0" name=""/>
        <dsp:cNvSpPr/>
      </dsp:nvSpPr>
      <dsp:spPr>
        <a:xfrm>
          <a:off x="807633" y="-432042"/>
          <a:ext cx="2578246" cy="2578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7E26A-1A18-47A3-B83D-5749E3EAF34D}">
      <dsp:nvSpPr>
        <dsp:cNvPr id="0" name=""/>
        <dsp:cNvSpPr/>
      </dsp:nvSpPr>
      <dsp:spPr>
        <a:xfrm rot="9524641">
          <a:off x="5681474" y="-814791"/>
          <a:ext cx="2779868" cy="2779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5870-90E6-40CA-92EF-D0386251A0E6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9984-3A67-44E9-96AD-233A0CF0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EF30AD-8768-4F76-BCD3-E18C22CDF8FC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9741C-618D-4B36-9519-3DC924A33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857628"/>
            <a:ext cx="6843706" cy="785818"/>
          </a:xfrm>
        </p:spPr>
        <p:txBody>
          <a:bodyPr/>
          <a:lstStyle/>
          <a:p>
            <a:r>
              <a:rPr lang="ru-RU" b="1" dirty="0" smtClean="0"/>
              <a:t>Понятие информации</a:t>
            </a:r>
            <a:endParaRPr lang="ru-RU" b="1" dirty="0"/>
          </a:p>
        </p:txBody>
      </p:sp>
      <p:pic>
        <p:nvPicPr>
          <p:cNvPr id="16386" name="Picture 2" descr="&amp;Pcy;&amp;ocy;&amp;ncy;&amp;yacy;&amp;tcy;&amp;icy;&amp;iecy; &amp;icy;&amp;ncy;&amp;fcy;&amp;ocy;&amp;rcy;&amp;mcy;&amp;acy;&amp;tcy;&amp;icy;&amp;kcy;&amp;icy; &amp;kcy;&amp;acy;&amp;kcy; &amp;ncy;&amp;acy;&amp;ucy;&amp;kcy;&amp;icy; &quot; &amp;Bcy;&amp;ucy;&amp;kcy;&amp;vcy;&amp;ycy;.&amp;Rcy;&amp;ucy; &amp;Ncy;&amp;acy;&amp;ucy;&amp;chcy;&amp;ncy;&amp;ocy;-&amp;pcy;&amp;ocy;&amp;pcy;&amp;ucy;&amp;lcy;&amp;yacy;&amp;r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6101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00430" y="5000636"/>
            <a:ext cx="4656580" cy="714380"/>
          </a:xfrm>
        </p:spPr>
        <p:txBody>
          <a:bodyPr/>
          <a:lstStyle/>
          <a:p>
            <a:pPr algn="r"/>
            <a:r>
              <a:rPr lang="ru-RU" sz="2000" dirty="0" smtClean="0"/>
              <a:t>Литвиненко Р.И. </a:t>
            </a:r>
          </a:p>
          <a:p>
            <a:pPr algn="r"/>
            <a:r>
              <a:rPr lang="ru-RU" sz="2000" dirty="0" smtClean="0"/>
              <a:t>МБОУ «СОШ 9» Таштагол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0"/>
            <a:ext cx="28575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21510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Информация в кибернетике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892480" cy="5072098"/>
          </a:xfrm>
        </p:spPr>
        <p:txBody>
          <a:bodyPr>
            <a:normAutofit fontScale="92500" lnSpcReduction="20000"/>
          </a:bodyPr>
          <a:lstStyle/>
          <a:p>
            <a:pPr marL="82550" indent="-82550"/>
            <a:r>
              <a:rPr lang="ru-RU" dirty="0" smtClean="0">
                <a:solidFill>
                  <a:prstClr val="black"/>
                </a:solidFill>
              </a:rPr>
              <a:t> Информационные процессы происходят </a:t>
            </a:r>
          </a:p>
          <a:p>
            <a:pPr>
              <a:buNone/>
            </a:pPr>
            <a:r>
              <a:rPr lang="ru-RU" dirty="0" smtClean="0">
                <a:solidFill>
                  <a:prstClr val="black"/>
                </a:solidFill>
              </a:rPr>
              <a:t>в любом живом организме.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Созданные человеком машины также работают</a:t>
            </a:r>
          </a:p>
          <a:p>
            <a:pPr>
              <a:buNone/>
            </a:pPr>
            <a:r>
              <a:rPr lang="ru-RU" dirty="0" smtClean="0">
                <a:solidFill>
                  <a:prstClr val="black"/>
                </a:solidFill>
              </a:rPr>
              <a:t> под управлением информации.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Информация в системах управления циркулирует в виде сигналов, передаваемых по информационным каналам.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&amp;Fcy;&amp;ocy;&amp;tcy;&amp;ocy; :: &amp;Ncy;&amp;ocy;&amp;rcy;&amp;bcy;&amp;iecy;&amp;rcy;&amp;tcy; &amp;Vcy;&amp;icy;&amp;ncy;&amp;iecy;&amp;rcy; (Norbert Wien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0"/>
            <a:ext cx="25527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с вырезом 4"/>
          <p:cNvSpPr/>
          <p:nvPr/>
        </p:nvSpPr>
        <p:spPr>
          <a:xfrm rot="5400000">
            <a:off x="249146" y="3108384"/>
            <a:ext cx="864096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00306"/>
            <a:ext cx="6302414" cy="265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15808" y="30718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Норберт</a:t>
            </a:r>
            <a:r>
              <a:rPr lang="ru-RU" b="1" dirty="0" smtClean="0"/>
              <a:t> Винер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 в нейрофизиологии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3773015"/>
          </a:xfrm>
        </p:spPr>
        <p:txBody>
          <a:bodyPr>
            <a:normAutofit lnSpcReduction="10000"/>
          </a:bodyPr>
          <a:lstStyle/>
          <a:p>
            <a:pPr marL="0" indent="273050">
              <a:buNone/>
            </a:pPr>
            <a:r>
              <a:rPr lang="ru-RU" dirty="0" smtClean="0"/>
              <a:t>Нейрофизиология – это раздел биологии изучающий механизм нервной деятельности животного и человека.</a:t>
            </a:r>
          </a:p>
          <a:p>
            <a:pPr marL="0" indent="273050">
              <a:buNone/>
            </a:pPr>
            <a:endParaRPr lang="ru-RU" dirty="0" smtClean="0"/>
          </a:p>
          <a:p>
            <a:pPr marL="0" indent="273050">
              <a:buNone/>
            </a:pPr>
            <a:r>
              <a:rPr lang="ru-RU" dirty="0" smtClean="0"/>
              <a:t>Информация превращается в сигналы электрохимической природы, которые передаются в мозг</a:t>
            </a:r>
          </a:p>
        </p:txBody>
      </p:sp>
      <p:pic>
        <p:nvPicPr>
          <p:cNvPr id="21508" name="Picture 4" descr="&amp;Ocy;&amp;scy;&amp;ncy;&amp;ocy;&amp;vcy;&amp;ycy; &amp;ncy;&amp;iecy;&amp;jcy;&amp;rcy;&amp;ocy;&amp;fcy;&amp;icy;&amp;zcy;&amp;icy;&amp;ocy;&amp;lcy;&amp;ocy;&amp;gcy;&amp;icy;&amp;icy; / &amp;Pcy;&amp;iecy;&amp;scy;&amp;ocy;&amp;chcy;&amp;ncy;&amp;icy;&amp;tscy;&amp;acy; / &amp;KHcy;&amp;acy;&amp;bcy;&amp;rcy;&amp;acy;&amp;khcy;&amp;acy;&amp;b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391272" cy="327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Модель информационных процессов в живых организмах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714488"/>
            <a:ext cx="5781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Информация в генетике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929718" cy="1540768"/>
          </a:xfrm>
        </p:spPr>
        <p:txBody>
          <a:bodyPr>
            <a:normAutofit/>
          </a:bodyPr>
          <a:lstStyle/>
          <a:p>
            <a:pPr marL="0" indent="534988">
              <a:buNone/>
            </a:pPr>
            <a:r>
              <a:rPr lang="ru-RU" dirty="0" smtClean="0"/>
              <a:t>Наследственная информация заложена в ДНК</a:t>
            </a:r>
            <a:br>
              <a:rPr lang="ru-RU" dirty="0" smtClean="0"/>
            </a:br>
            <a:r>
              <a:rPr lang="ru-RU" dirty="0" smtClean="0"/>
              <a:t>Молекула ДНК – это код, определяющий функционирование всего организма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ru.static.z-dn.net/files/d99/3fb9c75d5b8c79f18f468195fcfcde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1362"/>
            <a:ext cx="7848872" cy="451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Понятие информации в философии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412776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Атрибутивная концепция</a:t>
            </a:r>
            <a:endParaRPr lang="ru-RU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Атрибутивный подход описывает информацию как объективную реальность, данную нам в ощущениях и существующую вне зависимости от нашего понимания и осознания (информация – атрибут всех материальных объектов).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357562"/>
            <a:ext cx="445029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485778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Информация появилась с возникновением жизни, это атрибут свойственный только живой природе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571876"/>
            <a:ext cx="3827653" cy="276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108512"/>
            <a:ext cx="3805779" cy="274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4771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Функциональная концепция: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6000792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Информация существует лишь в человеческом сознании и восприятии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990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Коммуникативная концепция (антропоцентрическая)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214422"/>
            <a:ext cx="2714644" cy="274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857496"/>
            <a:ext cx="3929090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prstClr val="black"/>
                </a:solidFill>
              </a:rPr>
              <a:t>Свойства информации: </a:t>
            </a:r>
            <a:br>
              <a:rPr lang="ru-RU" b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4357686" y="1142984"/>
            <a:ext cx="4114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marL="903288" indent="-274638">
              <a:buFont typeface="Arial" pitchFamily="34" charset="0"/>
              <a:buChar char="•"/>
              <a:tabLst>
                <a:tab pos="808038" algn="l"/>
              </a:tabLst>
            </a:pPr>
            <a:r>
              <a:rPr lang="ru-RU" sz="2800" dirty="0" smtClean="0">
                <a:solidFill>
                  <a:prstClr val="black"/>
                </a:solidFill>
              </a:rPr>
              <a:t>своевременность </a:t>
            </a:r>
            <a:r>
              <a:rPr lang="ru-RU" sz="2400" dirty="0" smtClean="0">
                <a:solidFill>
                  <a:prstClr val="black"/>
                </a:solidFill>
              </a:rPr>
              <a:t>(актуальность);</a:t>
            </a:r>
            <a:endParaRPr lang="ru-RU" sz="2400" dirty="0">
              <a:solidFill>
                <a:prstClr val="black"/>
              </a:solidFill>
            </a:endParaRP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достоверность; </a:t>
            </a: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полнота; </a:t>
            </a: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ценность; </a:t>
            </a: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понятность</a:t>
            </a:r>
            <a:r>
              <a:rPr lang="ru-RU" sz="2800" dirty="0">
                <a:solidFill>
                  <a:prstClr val="black"/>
                </a:solidFill>
              </a:rPr>
              <a:t>; </a:t>
            </a: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доступность; </a:t>
            </a:r>
          </a:p>
          <a:p>
            <a:pPr marL="628650" indent="274638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краткость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Можно сказать:</a:t>
            </a:r>
          </a:p>
          <a:p>
            <a:endParaRPr lang="ru-RU" sz="2000" i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«новая»;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«старая»;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«актуальная»;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«достоверная»;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«полная»;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</a:rPr>
              <a:t>«точная» </a:t>
            </a:r>
            <a:r>
              <a:rPr lang="ru-RU" sz="2000" i="1" dirty="0">
                <a:solidFill>
                  <a:prstClr val="black"/>
                </a:solidFill>
              </a:rPr>
              <a:t>и т</a:t>
            </a:r>
            <a:r>
              <a:rPr lang="ru-RU" sz="2000" i="1" dirty="0" smtClean="0">
                <a:solidFill>
                  <a:prstClr val="black"/>
                </a:solidFill>
              </a:rPr>
              <a:t>. д</a:t>
            </a:r>
            <a:r>
              <a:rPr lang="ru-RU" sz="2000" i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214678" y="2643182"/>
            <a:ext cx="1643074" cy="428628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роцесс 24"/>
          <p:cNvSpPr/>
          <p:nvPr/>
        </p:nvSpPr>
        <p:spPr>
          <a:xfrm>
            <a:off x="2772473" y="995825"/>
            <a:ext cx="3600000" cy="960000"/>
          </a:xfrm>
          <a:prstGeom prst="flowChartProcess">
            <a:avLst/>
          </a:prstGeom>
          <a:solidFill>
            <a:srgbClr val="134E5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Roboto Slab"/>
              </a:rPr>
              <a:t>Ресурсы, знания</a:t>
            </a:r>
            <a:endParaRPr lang="ru-RU" sz="2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85225" y="2280171"/>
            <a:ext cx="3600000" cy="650646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solidFill>
              <a:srgbClr val="134E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Процедурные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8775" y="2280171"/>
            <a:ext cx="3600000" cy="650646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solidFill>
              <a:srgbClr val="134E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Декларативные</a:t>
            </a:r>
          </a:p>
        </p:txBody>
      </p:sp>
      <p:cxnSp>
        <p:nvCxnSpPr>
          <p:cNvPr id="33" name="Соединительная линия уступом 32"/>
          <p:cNvCxnSpPr>
            <a:stCxn id="25" idx="2"/>
            <a:endCxn id="27" idx="1"/>
          </p:cNvCxnSpPr>
          <p:nvPr/>
        </p:nvCxnSpPr>
        <p:spPr>
          <a:xfrm rot="16200000" flipH="1">
            <a:off x="4554015" y="1974283"/>
            <a:ext cx="649669" cy="612752"/>
          </a:xfrm>
          <a:prstGeom prst="bentConnector2">
            <a:avLst/>
          </a:prstGeom>
          <a:ln w="9525">
            <a:solidFill>
              <a:srgbClr val="134E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5" idx="2"/>
            <a:endCxn id="30" idx="3"/>
          </p:cNvCxnSpPr>
          <p:nvPr/>
        </p:nvCxnSpPr>
        <p:spPr>
          <a:xfrm rot="5400000">
            <a:off x="3940790" y="1973810"/>
            <a:ext cx="649669" cy="613698"/>
          </a:xfrm>
          <a:prstGeom prst="bentConnector2">
            <a:avLst/>
          </a:prstGeom>
          <a:ln w="9525">
            <a:solidFill>
              <a:srgbClr val="134E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8775" y="3778567"/>
            <a:ext cx="3600000" cy="650646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ru-RU" sz="2400" i="1" dirty="0" smtClean="0">
                <a:solidFill>
                  <a:prstClr val="black"/>
                </a:solidFill>
              </a:rPr>
              <a:t>Я </a:t>
            </a:r>
            <a:r>
              <a:rPr lang="ru-RU" sz="2400" i="1" dirty="0">
                <a:solidFill>
                  <a:prstClr val="black"/>
                </a:solidFill>
              </a:rPr>
              <a:t>знаю, что …</a:t>
            </a:r>
            <a:endParaRPr lang="ru-RU" sz="2400" i="1" dirty="0" smtClea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5225" y="3778567"/>
            <a:ext cx="3600000" cy="637117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Я </a:t>
            </a:r>
            <a:r>
              <a:rPr lang="ru-RU" sz="2400" i="1" dirty="0">
                <a:solidFill>
                  <a:prstClr val="black"/>
                </a:solidFill>
              </a:rPr>
              <a:t>знаю, как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5616" y="364465"/>
            <a:ext cx="436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4E5E"/>
                </a:solidFill>
                <a:latin typeface="Roboto Slab"/>
              </a:rPr>
              <a:t>Информация</a:t>
            </a:r>
            <a:endParaRPr lang="ru-RU" sz="2800" b="1" dirty="0">
              <a:solidFill>
                <a:srgbClr val="134E5E"/>
              </a:solidFill>
              <a:latin typeface="Roboto Slab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774" y="5276965"/>
            <a:ext cx="3713159" cy="1150078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ru-RU" sz="2400" i="1" dirty="0" smtClean="0">
                <a:solidFill>
                  <a:prstClr val="black"/>
                </a:solidFill>
              </a:rPr>
              <a:t>Я </a:t>
            </a:r>
            <a:r>
              <a:rPr lang="ru-RU" sz="2400" i="1" dirty="0">
                <a:solidFill>
                  <a:prstClr val="black"/>
                </a:solidFill>
              </a:rPr>
              <a:t>знаю, что </a:t>
            </a:r>
            <a:r>
              <a:rPr lang="ru-RU" sz="2400" i="1" dirty="0" smtClean="0">
                <a:solidFill>
                  <a:prstClr val="black"/>
                </a:solidFill>
              </a:rPr>
              <a:t>Земля </a:t>
            </a:r>
            <a:r>
              <a:rPr lang="ru-RU" sz="2400" i="1" dirty="0">
                <a:solidFill>
                  <a:prstClr val="black"/>
                </a:solidFill>
              </a:rPr>
              <a:t>вращается вокруг </a:t>
            </a:r>
            <a:r>
              <a:rPr lang="ru-RU" sz="2400" i="1" dirty="0" smtClean="0">
                <a:solidFill>
                  <a:prstClr val="black"/>
                </a:solidFill>
              </a:rPr>
              <a:t>Солнца</a:t>
            </a:r>
            <a:r>
              <a:rPr lang="ru-RU" sz="2400" i="1" dirty="0">
                <a:solidFill>
                  <a:prstClr val="black"/>
                </a:solidFill>
              </a:rPr>
              <a:t>.</a:t>
            </a:r>
            <a:endParaRPr lang="ru-RU" sz="2400" i="1" dirty="0" smtClea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5276963"/>
            <a:ext cx="3641721" cy="876477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ru-RU" sz="2400" i="1" dirty="0" smtClean="0">
                <a:solidFill>
                  <a:prstClr val="black"/>
                </a:solidFill>
              </a:rPr>
              <a:t>Я </a:t>
            </a:r>
            <a:r>
              <a:rPr lang="ru-RU" sz="2400" i="1" dirty="0">
                <a:solidFill>
                  <a:prstClr val="black"/>
                </a:solidFill>
              </a:rPr>
              <a:t>знаю, как решить </a:t>
            </a:r>
            <a:r>
              <a:rPr lang="ru-RU" sz="2400" i="1" dirty="0" smtClean="0">
                <a:solidFill>
                  <a:prstClr val="black"/>
                </a:solidFill>
              </a:rPr>
              <a:t>задачу    </a:t>
            </a:r>
            <a:r>
              <a:rPr lang="ru-RU" sz="1400" dirty="0" smtClean="0">
                <a:solidFill>
                  <a:prstClr val="black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4039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450850" algn="just">
              <a:buNone/>
            </a:pPr>
            <a:r>
              <a:rPr lang="ru-RU" dirty="0" smtClean="0"/>
              <a:t>Информация - общее и глубокое понятие, его нельзя объяснить одной фразой. В технике, науке, жизни в него </a:t>
            </a:r>
            <a:r>
              <a:rPr lang="ru-RU" dirty="0" smtClean="0"/>
              <a:t>вкладывается </a:t>
            </a:r>
            <a:r>
              <a:rPr lang="ru-RU" dirty="0" smtClean="0"/>
              <a:t>различный смысл.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4" descr="BD0720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32607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3357562"/>
            <a:ext cx="4143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 smtClean="0">
                <a:solidFill>
                  <a:prstClr val="black"/>
                </a:solidFill>
              </a:rPr>
              <a:t>первичное и неопределяемое в рамках науки понятие.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430" y="4587363"/>
            <a:ext cx="1256594" cy="1127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177" y="4628001"/>
            <a:ext cx="660439" cy="970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6904" y="4723132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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34E5E"/>
                </a:solidFill>
                <a:latin typeface="Roboto Slab"/>
              </a:rPr>
              <a:t>Что такое информация?</a:t>
            </a:r>
            <a:endParaRPr lang="ru-RU" sz="2400" dirty="0">
              <a:solidFill>
                <a:srgbClr val="134E5E"/>
              </a:solidFill>
              <a:latin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64331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Представление информации, языки, кодирование.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921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Кодирование -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40808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 </a:t>
            </a:r>
            <a:r>
              <a:rPr lang="ru-RU" b="1" i="1" dirty="0" smtClean="0">
                <a:latin typeface="Bookman Old Style" pitchFamily="18" charset="0"/>
              </a:rPr>
              <a:t>процесс представления информации, удобный для ее хранения и / или передачи.</a:t>
            </a:r>
          </a:p>
          <a:p>
            <a:pPr marL="0" indent="0">
              <a:buNone/>
            </a:pPr>
            <a:endParaRPr lang="ru-RU" b="1" i="1" dirty="0">
              <a:latin typeface="Bookman Old Style" pitchFamily="18" charset="0"/>
            </a:endParaRPr>
          </a:p>
          <a:p>
            <a:pPr marL="0" indent="450850">
              <a:buNone/>
            </a:pPr>
            <a:r>
              <a:rPr lang="ru-RU" sz="2800" dirty="0" smtClean="0">
                <a:latin typeface="Bookman Old Style" pitchFamily="18" charset="0"/>
              </a:rPr>
              <a:t>Запись текста на естественном языке можно рассматривать как способ </a:t>
            </a:r>
            <a:r>
              <a:rPr lang="ru-RU" sz="2800" i="1" dirty="0" smtClean="0">
                <a:latin typeface="Bookman Old Style" pitchFamily="18" charset="0"/>
              </a:rPr>
              <a:t>кодирования</a:t>
            </a:r>
            <a:r>
              <a:rPr lang="ru-RU" sz="2800" dirty="0" smtClean="0">
                <a:latin typeface="Bookman Old Style" pitchFamily="18" charset="0"/>
              </a:rPr>
              <a:t> речи с помощью букв. </a:t>
            </a:r>
          </a:p>
          <a:p>
            <a:pPr marL="0" indent="450850">
              <a:buNone/>
            </a:pPr>
            <a:r>
              <a:rPr lang="ru-RU" sz="2800" dirty="0" smtClean="0">
                <a:latin typeface="Bookman Old Style" pitchFamily="18" charset="0"/>
              </a:rPr>
              <a:t>Записанный текст является кодом, заключающем в себе содержание речи, т.е. информацию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85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2800" dirty="0" smtClean="0">
                <a:latin typeface="Bookman Old Style" pitchFamily="18" charset="0"/>
              </a:rPr>
              <a:t>Процесс чтения – это обратный по отношению к письму процесс, при котором письменный текст преобразуется в устную речь.</a:t>
            </a:r>
          </a:p>
          <a:p>
            <a:pPr marL="0" indent="355600">
              <a:buNone/>
            </a:pPr>
            <a:endParaRPr lang="ru-RU" sz="2800" dirty="0" smtClean="0">
              <a:latin typeface="Bookman Old Style" pitchFamily="18" charset="0"/>
            </a:endParaRPr>
          </a:p>
          <a:p>
            <a:pPr marL="0" indent="355600">
              <a:buNone/>
            </a:pPr>
            <a:r>
              <a:rPr lang="ru-RU" sz="2800" dirty="0" smtClean="0">
                <a:latin typeface="Bookman Old Style" pitchFamily="18" charset="0"/>
              </a:rPr>
              <a:t>Чтение можно назвать </a:t>
            </a:r>
            <a:r>
              <a:rPr lang="ru-RU" sz="2800" b="1" dirty="0" smtClean="0">
                <a:latin typeface="Bookman Old Style" pitchFamily="18" charset="0"/>
              </a:rPr>
              <a:t>декодированием письменного текста.</a:t>
            </a:r>
            <a:endParaRPr lang="ru-RU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404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75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www.metod-kopilka.ru/images/doc/46/41163/4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24"/>
          </a:xfrm>
        </p:spPr>
        <p:txBody>
          <a:bodyPr>
            <a:normAutofit fontScale="90000"/>
          </a:bodyPr>
          <a:lstStyle/>
          <a:p>
            <a:pPr indent="27305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Существует много способов кодирования</a:t>
            </a:r>
            <a:r>
              <a:rPr lang="ru-RU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93776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Алфавит национального языка (русского, английского)</a:t>
            </a:r>
          </a:p>
          <a:p>
            <a:r>
              <a:rPr lang="ru-RU" dirty="0" smtClean="0">
                <a:latin typeface="Bookman Old Style" pitchFamily="18" charset="0"/>
              </a:rPr>
              <a:t>Стенография  и другие знаковые системы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4066838"/>
            <a:ext cx="4312152" cy="2361417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18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Выбор способа кодирования зависит от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цели кодирования;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условий;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имеющихся средств;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предполагаемого способа дальнейшей обработки информации.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8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429156" cy="928694"/>
          </a:xfrm>
          <a:noFill/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i="1" cap="none" dirty="0" smtClean="0">
                <a:solidFill>
                  <a:srgbClr val="7030A0"/>
                </a:solidFill>
                <a:latin typeface="Bookman Old Style" pitchFamily="18" charset="0"/>
              </a:rPr>
              <a:t>Тридцать пять умножить на тринадцать</a:t>
            </a:r>
            <a:endParaRPr lang="ru-RU" sz="2000" i="1" cap="none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4282" y="1857364"/>
            <a:ext cx="371477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Bookman Old Style" pitchFamily="18" charset="0"/>
              </a:rPr>
              <a:t>е</a:t>
            </a:r>
            <a:r>
              <a:rPr lang="ru-RU" dirty="0" smtClean="0">
                <a:latin typeface="Bookman Old Style" pitchFamily="18" charset="0"/>
              </a:rPr>
              <a:t>стественный русский язык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143504" y="0"/>
            <a:ext cx="3143272" cy="928694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35*13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286380" y="1714488"/>
            <a:ext cx="4041775" cy="15716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dirty="0" smtClean="0">
                <a:latin typeface="Bookman Old Style" pitchFamily="18" charset="0"/>
              </a:rPr>
              <a:t>формальный  язык математики, не имеющий национальной принадлежности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5762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Переход от естественного языку к формальному можно считать </a:t>
            </a:r>
            <a:r>
              <a:rPr lang="ru-RU" sz="2400" b="1" i="1" dirty="0" smtClean="0">
                <a:latin typeface="Bookman Old Style" pitchFamily="18" charset="0"/>
              </a:rPr>
              <a:t>кодированием.</a:t>
            </a:r>
          </a:p>
          <a:p>
            <a:endParaRPr lang="ru-RU" sz="2400" b="1" i="1" dirty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Человеку  удобно использовать для кодирования чисел десятичную систему счисления, а компьютеру – двоичную.</a:t>
            </a:r>
            <a:endParaRPr lang="ru-RU" sz="2400" dirty="0"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072464" y="1643050"/>
            <a:ext cx="427834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715140" y="1642256"/>
            <a:ext cx="427834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0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В информатике широко используются такие формальные языки как языки программирования.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Защита информации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Шифрование – процесс превращения открытого текста в зашифрованный.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Дешифрование – процесс обратного преобразования, при котором восстанавливается исходный текст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2772000" y="1799692"/>
            <a:ext cx="3600000" cy="96000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Roboto Slab"/>
              </a:rPr>
              <a:t>Информация</a:t>
            </a:r>
            <a:endParaRPr lang="ru-RU" sz="2800" dirty="0">
              <a:solidFill>
                <a:prstClr val="white"/>
              </a:solidFill>
              <a:latin typeface="Roboto Slab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5225" y="3395210"/>
            <a:ext cx="3600000" cy="893597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solidFill>
              <a:srgbClr val="134E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 точки зрения компьютера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302" y="3395210"/>
            <a:ext cx="3600000" cy="637117"/>
          </a:xfrm>
          <a:prstGeom prst="rect">
            <a:avLst/>
          </a:prstGeom>
          <a:solidFill>
            <a:srgbClr val="134E5E">
              <a:alpha val="5000"/>
            </a:srgbClr>
          </a:solidFill>
          <a:ln w="12700">
            <a:solidFill>
              <a:srgbClr val="134E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 точки зрения человека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7" name="Соединительная линия уступом 16"/>
          <p:cNvCxnSpPr>
            <a:stCxn id="11" idx="2"/>
            <a:endCxn id="12" idx="1"/>
          </p:cNvCxnSpPr>
          <p:nvPr/>
        </p:nvCxnSpPr>
        <p:spPr>
          <a:xfrm rot="16200000" flipH="1">
            <a:off x="4337454" y="2994237"/>
            <a:ext cx="1082317" cy="613225"/>
          </a:xfrm>
          <a:prstGeom prst="bentConnector2">
            <a:avLst/>
          </a:prstGeom>
          <a:ln w="9525">
            <a:solidFill>
              <a:srgbClr val="134E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1" idx="2"/>
            <a:endCxn id="13" idx="3"/>
          </p:cNvCxnSpPr>
          <p:nvPr/>
        </p:nvCxnSpPr>
        <p:spPr>
          <a:xfrm rot="5400000">
            <a:off x="3788113" y="2929881"/>
            <a:ext cx="954077" cy="613698"/>
          </a:xfrm>
          <a:prstGeom prst="bentConnector2">
            <a:avLst/>
          </a:prstGeom>
          <a:ln w="9525">
            <a:solidFill>
              <a:srgbClr val="134E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4143380"/>
            <a:ext cx="1410969" cy="226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550" y="4338281"/>
            <a:ext cx="2267550" cy="1814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005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Шифрование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Bookman Old Style" pitchFamily="18" charset="0"/>
              </a:rPr>
              <a:t>это тоже кодирование, но с засекреченным методом, известным только источнику и адресату.</a:t>
            </a:r>
          </a:p>
          <a:p>
            <a:pPr marL="0" indent="0">
              <a:buNone/>
            </a:pPr>
            <a:endParaRPr lang="ru-RU" sz="28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Методами шифрования занимается наука криптография.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6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232981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28670"/>
            <a:ext cx="950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ru-RU" sz="2000" dirty="0" smtClean="0"/>
              <a:t>1837 г. - Азбука Морзе - троичный  неравномерный телеграфный код  (</a:t>
            </a:r>
            <a:r>
              <a:rPr lang="ru-RU" sz="2000" dirty="0" smtClean="0">
                <a:sym typeface="Symbol"/>
              </a:rPr>
              <a:t>- пробел)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24026" y="5286388"/>
            <a:ext cx="481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Жан Морис Эмиль Бодо ( 1845-1903), Франция</a:t>
            </a:r>
            <a:endParaRPr lang="ru-RU" dirty="0"/>
          </a:p>
        </p:txBody>
      </p:sp>
      <p:pic>
        <p:nvPicPr>
          <p:cNvPr id="4" name="Picture 2" descr="Бодо Жан Морис Эм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2728442" cy="38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286256"/>
            <a:ext cx="52149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Сэмюэль</a:t>
            </a:r>
            <a:r>
              <a:rPr lang="ru-RU" dirty="0" smtClean="0"/>
              <a:t> </a:t>
            </a:r>
            <a:r>
              <a:rPr lang="ru-RU" dirty="0" err="1" smtClean="0"/>
              <a:t>Финли</a:t>
            </a:r>
            <a:r>
              <a:rPr lang="ru-RU" dirty="0" smtClean="0"/>
              <a:t> Бриз Морзе (1791-1872), США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5572140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равномерный телеграфный двоичный  код из 5 символов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Технические способы кодирования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5143512"/>
            <a:ext cx="257176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...</a:t>
            </a:r>
            <a:r>
              <a:rPr lang="ru-RU" sz="6000" b="1" baseline="30000" dirty="0" smtClean="0"/>
              <a:t>_</a:t>
            </a:r>
            <a:r>
              <a:rPr lang="ru-RU" sz="6000" b="1" dirty="0" smtClean="0"/>
              <a:t> </a:t>
            </a:r>
            <a:r>
              <a:rPr lang="ru-RU" sz="6000" b="1" baseline="30000" dirty="0" smtClean="0"/>
              <a:t>_ _ </a:t>
            </a:r>
            <a:r>
              <a:rPr lang="ru-RU" sz="6000" b="1" dirty="0" smtClean="0"/>
              <a:t>…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37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0" y="232871"/>
            <a:ext cx="896448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45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Bookman Old Style" pitchFamily="18" charset="0"/>
              </a:rPr>
              <a:t>Вопросы: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Чем отличаются естественные языки от формальных?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С каким формальным языком вы знакомы?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Что такое кодирование и декодирование?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 чего зависит способ кодирования?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В чём преимущество кода Бодо по сравнению с кодом Морзе?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7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smtClean="0">
                <a:latin typeface="Times New Roman"/>
                <a:cs typeface="Times New Roman"/>
              </a:rPr>
              <a:t>§ 1,2</a:t>
            </a:r>
            <a:r>
              <a:rPr lang="ru-RU" sz="2800" dirty="0" smtClean="0">
                <a:latin typeface="Times New Roman"/>
                <a:cs typeface="Times New Roman"/>
              </a:rPr>
              <a:t>,  таблица «Система основных понятий»</a:t>
            </a:r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8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99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Информация с точки зрения человека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9144000" cy="283691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</a:rPr>
              <a:t>это определённые сведения и знания, которые человек получает из окружающего  мира </a:t>
            </a:r>
            <a:r>
              <a:rPr lang="ru-RU" dirty="0" smtClean="0"/>
              <a:t> при помощи органов чувств.</a:t>
            </a:r>
          </a:p>
          <a:p>
            <a:pPr>
              <a:buNone/>
            </a:pPr>
            <a:r>
              <a:rPr lang="ru-RU" dirty="0" smtClean="0"/>
              <a:t>Информация, которую человек получает с помощью органов чувств называется </a:t>
            </a:r>
            <a:r>
              <a:rPr lang="ru-RU" b="1" dirty="0" smtClean="0"/>
              <a:t>органолептическая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4429132"/>
            <a:ext cx="1665558" cy="2007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0" y="3929066"/>
            <a:ext cx="1852421" cy="2149437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286248" y="3571876"/>
            <a:ext cx="3567158" cy="1724637"/>
          </a:xfrm>
          <a:prstGeom prst="cloudCallout">
            <a:avLst>
              <a:gd name="adj1" fmla="val -64717"/>
              <a:gd name="adj2" fmla="val 15057"/>
            </a:avLst>
          </a:prstGeom>
          <a:solidFill>
            <a:srgbClr val="134E5E">
              <a:alpha val="5000"/>
            </a:srgbClr>
          </a:solidFill>
          <a:ln w="38100">
            <a:solidFill>
              <a:srgbClr val="134E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>
              <a:lnSpc>
                <a:spcPts val="2000"/>
              </a:lnSpc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lnSpc>
                <a:spcPts val="2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lnSpc>
                <a:spcPts val="2000"/>
              </a:lnSpc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571876"/>
            <a:ext cx="4120555" cy="174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838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Decor6Di" pitchFamily="82" charset="0"/>
              </a:rPr>
              <a:t>Виды информации по способам восприятия человеком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1728788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52600" y="2347913"/>
          <a:ext cx="5686425" cy="3152775"/>
        </p:xfrm>
        <a:graphic>
          <a:graphicData uri="http://schemas.openxmlformats.org/presentationml/2006/ole">
            <p:oleObj spid="_x0000_s1026" name="Точечный рисунок" r:id="rId3" imgW="5687219" imgH="3153215" progId="PBrush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2784475"/>
            <a:ext cx="4514850" cy="1878013"/>
            <a:chOff x="1786" y="2295"/>
            <a:chExt cx="7108" cy="2959"/>
          </a:xfrm>
        </p:grpSpPr>
        <p:sp>
          <p:nvSpPr>
            <p:cNvPr id="1039" name="WordArt 8"/>
            <p:cNvSpPr>
              <a:spLocks noChangeArrowheads="1" noChangeShapeType="1" noTextEdit="1"/>
            </p:cNvSpPr>
            <p:nvPr/>
          </p:nvSpPr>
          <p:spPr bwMode="auto">
            <a:xfrm rot="-910279">
              <a:off x="2822" y="2295"/>
              <a:ext cx="1695" cy="4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2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Обоняние</a:t>
              </a:r>
            </a:p>
          </p:txBody>
        </p:sp>
        <p:sp>
          <p:nvSpPr>
            <p:cNvPr id="1040" name="WordArt 9"/>
            <p:cNvSpPr>
              <a:spLocks noChangeArrowheads="1" noChangeShapeType="1" noTextEdit="1"/>
            </p:cNvSpPr>
            <p:nvPr/>
          </p:nvSpPr>
          <p:spPr bwMode="auto">
            <a:xfrm rot="928744">
              <a:off x="6082" y="2434"/>
              <a:ext cx="192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Осязание</a:t>
              </a:r>
            </a:p>
          </p:txBody>
        </p:sp>
        <p:sp>
          <p:nvSpPr>
            <p:cNvPr id="1041" name="WordArt 10"/>
            <p:cNvSpPr>
              <a:spLocks noChangeArrowheads="1" noChangeShapeType="1" noTextEdit="1"/>
            </p:cNvSpPr>
            <p:nvPr/>
          </p:nvSpPr>
          <p:spPr bwMode="auto">
            <a:xfrm rot="-2094493">
              <a:off x="7529" y="3834"/>
              <a:ext cx="1365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Зрение</a:t>
              </a:r>
            </a:p>
          </p:txBody>
        </p:sp>
        <p:sp>
          <p:nvSpPr>
            <p:cNvPr id="104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152" y="4774"/>
              <a:ext cx="93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Слух</a:t>
              </a:r>
            </a:p>
          </p:txBody>
        </p:sp>
        <p:sp>
          <p:nvSpPr>
            <p:cNvPr id="1043" name="WordArt 12"/>
            <p:cNvSpPr>
              <a:spLocks noChangeArrowheads="1" noChangeShapeType="1" noTextEdit="1"/>
            </p:cNvSpPr>
            <p:nvPr/>
          </p:nvSpPr>
          <p:spPr bwMode="auto">
            <a:xfrm rot="2318064">
              <a:off x="1786" y="3849"/>
              <a:ext cx="87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Вкус</a:t>
              </a:r>
            </a:p>
          </p:txBody>
        </p:sp>
      </p:grp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886200" y="5646738"/>
            <a:ext cx="1905000" cy="711200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звуковая информация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33400" y="4789488"/>
            <a:ext cx="19050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вкусовая информация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143000" y="2003425"/>
            <a:ext cx="1905000" cy="7112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информация о запахах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096125" y="4714875"/>
            <a:ext cx="1905000" cy="711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зрительная информация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400800" y="1931988"/>
            <a:ext cx="1905000" cy="711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тактильная информация</a:t>
            </a:r>
          </a:p>
        </p:txBody>
      </p:sp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5500688"/>
            <a:ext cx="1504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00375"/>
            <a:ext cx="121443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5572125"/>
            <a:ext cx="15001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3071813"/>
            <a:ext cx="13573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807" grpId="0" animBg="1" autoUpdateAnimBg="0"/>
      <p:bldP spid="33808" grpId="0" animBg="1" autoUpdateAnimBg="0"/>
      <p:bldP spid="33809" grpId="0" animBg="1" autoUpdateAnimBg="0"/>
      <p:bldP spid="33810" grpId="0" animBg="1" autoUpdateAnimBg="0"/>
      <p:bldP spid="338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99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Информация с точки зрения человека</a:t>
            </a:r>
            <a:endParaRPr lang="ru-RU" b="1" dirty="0"/>
          </a:p>
        </p:txBody>
      </p:sp>
      <p:graphicFrame>
        <p:nvGraphicFramePr>
          <p:cNvPr id="3076" name="Диаграмма 3"/>
          <p:cNvGraphicFramePr>
            <a:graphicFrameLocks/>
          </p:cNvGraphicFramePr>
          <p:nvPr/>
        </p:nvGraphicFramePr>
        <p:xfrm>
          <a:off x="500034" y="1214422"/>
          <a:ext cx="8215370" cy="4714908"/>
        </p:xfrm>
        <a:graphic>
          <a:graphicData uri="http://schemas.openxmlformats.org/presentationml/2006/ole">
            <p:oleObj spid="_x0000_s21506" name="Worksheet" r:id="rId3" imgW="7601001" imgH="44482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Информация с позиции компьютерной техники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это данные, представленные в двоичном коде</a:t>
            </a:r>
            <a:endParaRPr lang="ru-RU" dirty="0"/>
          </a:p>
        </p:txBody>
      </p:sp>
      <p:pic>
        <p:nvPicPr>
          <p:cNvPr id="4098" name="Picture 2" descr="&amp;Pcy;&amp;rcy;&amp;ocy;&amp;fcy;&amp;icy;&amp;lcy;&amp;icy;: Us+department+of+state Security Linked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357562"/>
            <a:ext cx="4214810" cy="315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00006991 - &amp;Dcy;&amp;acy;&amp;ncy;&amp;ncy;&amp;ycy;&amp;iecy; - &amp;Bcy;&amp;icy;&amp;zcy;&amp;ncy;&amp;iecy;&amp;scy; - &amp;Fcy;&amp;ocy;&amp;tcy;&amp;ocy;&amp;acy;&amp;lcy;&amp;softcy;&amp;bcy;&amp;ocy;&amp;mcy; - &amp;Fcy;&amp;ocy;&amp;tcy;&amp;ocy; &amp;Mcy;&amp;acy;&amp;ncy;&amp;icy;&amp;yacy; - &amp;Zcy;&amp;ocy;&amp;lcy;&amp;ocy;&amp;t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714" y="2500306"/>
            <a:ext cx="4711286" cy="33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285992"/>
            <a:ext cx="4000528" cy="3462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Информация – сведения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smtClean="0">
                <a:solidFill>
                  <a:prstClr val="black"/>
                </a:solidFill>
              </a:rPr>
              <a:t>уменьшающие неопределённость;</a:t>
            </a:r>
          </a:p>
          <a:p>
            <a:pPr>
              <a:lnSpc>
                <a:spcPct val="125000"/>
              </a:lnSpc>
            </a:pPr>
            <a:r>
              <a:rPr lang="ru-RU" sz="2000" dirty="0" smtClean="0"/>
              <a:t>сведения, получаемые и используемые в целях сохранения, совершенствования и развития общественной или технической системы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857364"/>
            <a:ext cx="378621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34E5E"/>
                </a:solidFill>
                <a:latin typeface="Roboto Slab"/>
              </a:rPr>
              <a:t>Теория информации</a:t>
            </a:r>
            <a:endParaRPr lang="ru-RU" sz="2000" b="1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34E5E"/>
                </a:solidFill>
                <a:latin typeface="Roboto Slab"/>
              </a:rPr>
              <a:t>Информация</a:t>
            </a:r>
            <a:endParaRPr lang="ru-RU" sz="2400" dirty="0">
              <a:solidFill>
                <a:srgbClr val="134E5E"/>
              </a:solidFill>
              <a:latin typeface="Roboto Sla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92880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357430"/>
            <a:ext cx="4071934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Информация – сведения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зафиксированные </a:t>
            </a:r>
            <a:r>
              <a:rPr lang="ru-RU" sz="2000" dirty="0">
                <a:solidFill>
                  <a:prstClr val="black"/>
                </a:solidFill>
              </a:rPr>
              <a:t>на бумаге в виде </a:t>
            </a:r>
            <a:r>
              <a:rPr lang="ru-RU" sz="2000" dirty="0" smtClean="0">
                <a:solidFill>
                  <a:prstClr val="black"/>
                </a:solidFill>
              </a:rPr>
              <a:t>текста </a:t>
            </a:r>
            <a:r>
              <a:rPr lang="ru-RU" sz="2000" dirty="0">
                <a:solidFill>
                  <a:prstClr val="black"/>
                </a:solidFill>
              </a:rPr>
              <a:t>(в знаковой, символьной, </a:t>
            </a: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графической </a:t>
            </a:r>
            <a:r>
              <a:rPr lang="ru-RU" sz="2000" dirty="0">
                <a:solidFill>
                  <a:prstClr val="black"/>
                </a:solidFill>
              </a:rPr>
              <a:t>или табличной форме).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857364"/>
            <a:ext cx="392909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algn="ctr"/>
            <a:r>
              <a:rPr lang="ru-RU" sz="1800" b="1" dirty="0" err="1" smtClean="0">
                <a:solidFill>
                  <a:srgbClr val="134E5E"/>
                </a:solidFill>
                <a:latin typeface="Roboto Slab"/>
              </a:rPr>
              <a:t>Документалистика</a:t>
            </a:r>
            <a:endParaRPr lang="ru-RU" sz="1800" b="1" dirty="0">
              <a:solidFill>
                <a:prstClr val="black"/>
              </a:solidFill>
              <a:latin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>
            <a:off x="285720" y="285728"/>
            <a:ext cx="8643998" cy="1143008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49106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Информация в теории связи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964488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>
              <a:buNone/>
            </a:pPr>
            <a:r>
              <a:rPr lang="ru-RU" sz="2800" dirty="0" smtClean="0"/>
              <a:t>                   </a:t>
            </a:r>
            <a:r>
              <a:rPr lang="ru-RU" sz="2800" i="1" dirty="0" smtClean="0"/>
              <a:t>телефон</a:t>
            </a:r>
            <a:r>
              <a:rPr lang="ru-RU" sz="2800" dirty="0" smtClean="0"/>
              <a:t>       </a:t>
            </a:r>
            <a:r>
              <a:rPr lang="ru-RU" sz="2800" b="1" dirty="0" smtClean="0"/>
              <a:t>Системы</a:t>
            </a:r>
          </a:p>
          <a:p>
            <a:pPr>
              <a:buNone/>
            </a:pPr>
            <a:r>
              <a:rPr lang="ru-RU" sz="2800" b="1" dirty="0" smtClean="0"/>
              <a:t>Средства</a:t>
            </a:r>
            <a:r>
              <a:rPr lang="ru-RU" sz="2800" dirty="0" smtClean="0"/>
              <a:t>  </a:t>
            </a:r>
            <a:r>
              <a:rPr lang="ru-RU" sz="2800" i="1" dirty="0" smtClean="0"/>
              <a:t>телеграф</a:t>
            </a:r>
            <a:r>
              <a:rPr lang="ru-RU" sz="2800" dirty="0" smtClean="0"/>
              <a:t>      </a:t>
            </a:r>
            <a:r>
              <a:rPr lang="ru-RU" sz="2800" b="1" dirty="0" smtClean="0"/>
              <a:t>передачи</a:t>
            </a:r>
            <a:r>
              <a:rPr lang="ru-RU" sz="2800" dirty="0" smtClean="0"/>
              <a:t>              </a:t>
            </a:r>
          </a:p>
          <a:p>
            <a:pPr>
              <a:buNone/>
            </a:pPr>
            <a:r>
              <a:rPr lang="ru-RU" sz="2800" b="1" dirty="0" smtClean="0"/>
              <a:t>связи </a:t>
            </a:r>
            <a:r>
              <a:rPr lang="ru-RU" sz="2800" dirty="0" smtClean="0"/>
              <a:t>        </a:t>
            </a:r>
            <a:r>
              <a:rPr lang="ru-RU" sz="2800" i="1" dirty="0" smtClean="0"/>
              <a:t>радио </a:t>
            </a:r>
            <a:r>
              <a:rPr lang="ru-RU" sz="2800" dirty="0" smtClean="0"/>
              <a:t>         </a:t>
            </a:r>
            <a:r>
              <a:rPr lang="ru-RU" sz="2800" b="1" dirty="0" smtClean="0"/>
              <a:t>информации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smtClean="0"/>
              <a:t>Информация - последовательность электрических и электромагнитных сигналов.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Теория связи</a:t>
            </a:r>
            <a:r>
              <a:rPr lang="ru-RU" sz="2400" dirty="0" smtClean="0"/>
              <a:t>               </a:t>
            </a:r>
            <a:r>
              <a:rPr lang="ru-RU" sz="2400" b="1" dirty="0" smtClean="0"/>
              <a:t>Теория информации </a:t>
            </a:r>
            <a:r>
              <a:rPr lang="ru-RU" sz="2400" dirty="0" smtClean="0"/>
              <a:t>( решает проблему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измерения информации)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571604" y="2285992"/>
            <a:ext cx="360040" cy="172819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427852" y="2357430"/>
            <a:ext cx="144016" cy="165618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H="1">
            <a:off x="5786446" y="3071810"/>
            <a:ext cx="1656184" cy="1008112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/>
          <p:cNvSpPr/>
          <p:nvPr/>
        </p:nvSpPr>
        <p:spPr>
          <a:xfrm>
            <a:off x="2357422" y="5572140"/>
            <a:ext cx="432048" cy="50405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454" y="285728"/>
            <a:ext cx="1888408" cy="260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500958" y="3000372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Клод Шеннон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(1916</a:t>
            </a:r>
            <a:r>
              <a:rPr lang="ru-RU" sz="1400" dirty="0" smtClean="0">
                <a:solidFill>
                  <a:prstClr val="black"/>
                </a:solidFill>
                <a:sym typeface="Symbol" panose="05050102010706020507" pitchFamily="18" charset="2"/>
              </a:rPr>
              <a:t></a:t>
            </a:r>
            <a:r>
              <a:rPr lang="ru-RU" sz="1400" dirty="0" smtClean="0">
                <a:solidFill>
                  <a:prstClr val="black"/>
                </a:solidFill>
              </a:rPr>
              <a:t>2001)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489</TotalTime>
  <Words>758</Words>
  <Application>Microsoft Office PowerPoint</Application>
  <PresentationFormat>Экран (4:3)</PresentationFormat>
  <Paragraphs>157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Начальная</vt:lpstr>
      <vt:lpstr>Точечный рисунок</vt:lpstr>
      <vt:lpstr>Worksheet</vt:lpstr>
      <vt:lpstr>Понятие информации</vt:lpstr>
      <vt:lpstr>Что такое информация?</vt:lpstr>
      <vt:lpstr>Слайд 3</vt:lpstr>
      <vt:lpstr>Информация с точки зрения человека</vt:lpstr>
      <vt:lpstr>Виды информации по способам восприятия человеком</vt:lpstr>
      <vt:lpstr>Информация с точки зрения человека</vt:lpstr>
      <vt:lpstr>Информация с позиции компьютерной техники</vt:lpstr>
      <vt:lpstr>Информация</vt:lpstr>
      <vt:lpstr>Информация в теории связи</vt:lpstr>
      <vt:lpstr>Информация в кибернетике</vt:lpstr>
      <vt:lpstr>Информация в нейрофизиологии</vt:lpstr>
      <vt:lpstr>Модель информационных процессов в живых организмах </vt:lpstr>
      <vt:lpstr>Информация в генетике</vt:lpstr>
      <vt:lpstr>Понятие информации в философии</vt:lpstr>
      <vt:lpstr>Атрибутивная концепция</vt:lpstr>
      <vt:lpstr>Слайд 16</vt:lpstr>
      <vt:lpstr>Коммуникативная концепция (антропоцентрическая) </vt:lpstr>
      <vt:lpstr>Свойства информации:  </vt:lpstr>
      <vt:lpstr>Слайд 19</vt:lpstr>
      <vt:lpstr> Представление информации, языки, кодирование.</vt:lpstr>
      <vt:lpstr>Кодирование -</vt:lpstr>
      <vt:lpstr>Слайд 22</vt:lpstr>
      <vt:lpstr>Слайд 23</vt:lpstr>
      <vt:lpstr>Слайд 24</vt:lpstr>
      <vt:lpstr>        Существует много способов кодирования: </vt:lpstr>
      <vt:lpstr>Выбор способа кодирования зависит от</vt:lpstr>
      <vt:lpstr>Слайд 27</vt:lpstr>
      <vt:lpstr>Слайд 28</vt:lpstr>
      <vt:lpstr>Защита информации</vt:lpstr>
      <vt:lpstr>Шифрование </vt:lpstr>
      <vt:lpstr>Слайд 31</vt:lpstr>
      <vt:lpstr>Слайд 32</vt:lpstr>
      <vt:lpstr>Вопросы: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информации</dc:title>
  <dc:creator>User</dc:creator>
  <cp:lastModifiedBy>Пользователь</cp:lastModifiedBy>
  <cp:revision>61</cp:revision>
  <dcterms:created xsi:type="dcterms:W3CDTF">2014-09-03T15:59:48Z</dcterms:created>
  <dcterms:modified xsi:type="dcterms:W3CDTF">2018-09-04T15:18:53Z</dcterms:modified>
</cp:coreProperties>
</file>