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80" r:id="rId4"/>
    <p:sldId id="385" r:id="rId5"/>
    <p:sldId id="399" r:id="rId6"/>
    <p:sldId id="400" r:id="rId7"/>
    <p:sldId id="401" r:id="rId8"/>
    <p:sldId id="402" r:id="rId9"/>
    <p:sldId id="403" r:id="rId10"/>
    <p:sldId id="404" r:id="rId11"/>
    <p:sldId id="277" r:id="rId12"/>
    <p:sldId id="381" r:id="rId13"/>
    <p:sldId id="365" r:id="rId14"/>
    <p:sldId id="405" r:id="rId15"/>
    <p:sldId id="354" r:id="rId16"/>
    <p:sldId id="375" r:id="rId17"/>
    <p:sldId id="353" r:id="rId18"/>
    <p:sldId id="423" r:id="rId19"/>
    <p:sldId id="422" r:id="rId20"/>
    <p:sldId id="357" r:id="rId21"/>
    <p:sldId id="407" r:id="rId22"/>
    <p:sldId id="396" r:id="rId23"/>
    <p:sldId id="388" r:id="rId24"/>
    <p:sldId id="373" r:id="rId25"/>
    <p:sldId id="411" r:id="rId26"/>
    <p:sldId id="420" r:id="rId27"/>
    <p:sldId id="424" r:id="rId28"/>
    <p:sldId id="425" r:id="rId29"/>
    <p:sldId id="395" r:id="rId30"/>
  </p:sldIdLst>
  <p:sldSz cx="9144000" cy="5143500" type="screen16x9"/>
  <p:notesSz cx="6858000" cy="9144000"/>
  <p:defaultTextStyle>
    <a:defPPr>
      <a:defRPr lang="ru-RU"/>
    </a:defPPr>
    <a:lvl1pPr marL="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438" autoAdjust="0"/>
    <p:restoredTop sz="99420" autoAdjust="0"/>
  </p:normalViewPr>
  <p:slideViewPr>
    <p:cSldViewPr snapToGrid="0" showGuides="1">
      <p:cViewPr varScale="1">
        <p:scale>
          <a:sx n="60" d="100"/>
          <a:sy n="60" d="100"/>
        </p:scale>
        <p:origin x="-84" y="-600"/>
      </p:cViewPr>
      <p:guideLst>
        <p:guide orient="horz" pos="2164"/>
        <p:guide orient="horz" pos="1620"/>
        <p:guide pos="384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36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33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94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50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2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76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22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62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77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67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48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95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54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25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15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50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2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76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22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62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77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67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1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48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54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25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15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03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09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76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94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00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35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4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9977-BB28-4682-9839-DC9A6636D83F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8776-D20F-4329-BA97-9385F646F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775" y="4488371"/>
            <a:ext cx="411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Коммуникационные технологии</a:t>
            </a:r>
          </a:p>
        </p:txBody>
      </p:sp>
      <p:pic>
        <p:nvPicPr>
          <p:cNvPr id="45060" name="Picture 4" descr="http://golos-buryatyi.ru/wp-content/uploads/2015/12/optovolok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564"/>
            <a:ext cx="6677247" cy="500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8009" y="259882"/>
            <a:ext cx="584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  <a:ea typeface="Batang" pitchFamily="18" charset="-127"/>
              </a:rPr>
              <a:t>Как устроен Интернет</a:t>
            </a:r>
            <a:endParaRPr lang="ru-RU" sz="3600" b="1" dirty="0">
              <a:solidFill>
                <a:srgbClr val="C00000"/>
              </a:solidFill>
              <a:latin typeface="Georgia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41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980527"/>
            <a:ext cx="4082601" cy="11777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/>
              <a:t>В 1991 году проект </a:t>
            </a:r>
            <a:r>
              <a:rPr lang="en-US" sz="2000" dirty="0"/>
              <a:t>ARPANET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остановили </a:t>
            </a:r>
            <a:r>
              <a:rPr lang="ru-RU" sz="2000" dirty="0" smtClean="0"/>
              <a:t>и появился </a:t>
            </a:r>
          </a:p>
          <a:p>
            <a:pPr algn="ctr"/>
            <a:r>
              <a:rPr lang="ru-RU" sz="2000" b="1" dirty="0" smtClean="0"/>
              <a:t>Интернет</a:t>
            </a:r>
            <a:r>
              <a:rPr lang="ru-RU" sz="20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827" y="280800"/>
            <a:ext cx="8494345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400" b="1" dirty="0">
                <a:solidFill>
                  <a:srgbClr val="0066B0"/>
                </a:solidFill>
                <a:latin typeface="+mj-lt"/>
              </a:rPr>
              <a:t>ARPANET</a:t>
            </a:r>
            <a:endParaRPr lang="ru-RU" sz="2400" b="1" dirty="0">
              <a:solidFill>
                <a:srgbClr val="0066B0"/>
              </a:solidFill>
              <a:latin typeface="+mj-lt"/>
            </a:endParaRPr>
          </a:p>
        </p:txBody>
      </p:sp>
      <p:sp>
        <p:nvSpPr>
          <p:cNvPr id="18" name="Полилиния 17"/>
          <p:cNvSpPr/>
          <p:nvPr/>
        </p:nvSpPr>
        <p:spPr>
          <a:xfrm flipV="1">
            <a:off x="2239805" y="3534395"/>
            <a:ext cx="1428976" cy="704229"/>
          </a:xfrm>
          <a:custGeom>
            <a:avLst/>
            <a:gdLst>
              <a:gd name="connsiteX0" fmla="*/ 29062 w 3315187"/>
              <a:gd name="connsiteY0" fmla="*/ 0 h 614074"/>
              <a:gd name="connsiteX1" fmla="*/ 76687 w 3315187"/>
              <a:gd name="connsiteY1" fmla="*/ 200025 h 614074"/>
              <a:gd name="connsiteX2" fmla="*/ 686287 w 3315187"/>
              <a:gd name="connsiteY2" fmla="*/ 219075 h 614074"/>
              <a:gd name="connsiteX3" fmla="*/ 1333987 w 3315187"/>
              <a:gd name="connsiteY3" fmla="*/ 409575 h 614074"/>
              <a:gd name="connsiteX4" fmla="*/ 1886437 w 3315187"/>
              <a:gd name="connsiteY4" fmla="*/ 514350 h 614074"/>
              <a:gd name="connsiteX5" fmla="*/ 2505562 w 3315187"/>
              <a:gd name="connsiteY5" fmla="*/ 581025 h 614074"/>
              <a:gd name="connsiteX6" fmla="*/ 3058012 w 3315187"/>
              <a:gd name="connsiteY6" fmla="*/ 600075 h 614074"/>
              <a:gd name="connsiteX7" fmla="*/ 3315187 w 3315187"/>
              <a:gd name="connsiteY7" fmla="*/ 371475 h 614074"/>
              <a:gd name="connsiteX0" fmla="*/ 8515 w 3396875"/>
              <a:gd name="connsiteY0" fmla="*/ 0 h 550574"/>
              <a:gd name="connsiteX1" fmla="*/ 158375 w 3396875"/>
              <a:gd name="connsiteY1" fmla="*/ 136525 h 550574"/>
              <a:gd name="connsiteX2" fmla="*/ 767975 w 3396875"/>
              <a:gd name="connsiteY2" fmla="*/ 155575 h 550574"/>
              <a:gd name="connsiteX3" fmla="*/ 1415675 w 3396875"/>
              <a:gd name="connsiteY3" fmla="*/ 346075 h 550574"/>
              <a:gd name="connsiteX4" fmla="*/ 1968125 w 3396875"/>
              <a:gd name="connsiteY4" fmla="*/ 450850 h 550574"/>
              <a:gd name="connsiteX5" fmla="*/ 2587250 w 3396875"/>
              <a:gd name="connsiteY5" fmla="*/ 517525 h 550574"/>
              <a:gd name="connsiteX6" fmla="*/ 3139700 w 3396875"/>
              <a:gd name="connsiteY6" fmla="*/ 536575 h 550574"/>
              <a:gd name="connsiteX7" fmla="*/ 3396875 w 3396875"/>
              <a:gd name="connsiteY7" fmla="*/ 307975 h 550574"/>
              <a:gd name="connsiteX0" fmla="*/ 10277 w 3378849"/>
              <a:gd name="connsiteY0" fmla="*/ 0 h 547399"/>
              <a:gd name="connsiteX1" fmla="*/ 140349 w 3378849"/>
              <a:gd name="connsiteY1" fmla="*/ 133350 h 547399"/>
              <a:gd name="connsiteX2" fmla="*/ 749949 w 3378849"/>
              <a:gd name="connsiteY2" fmla="*/ 152400 h 547399"/>
              <a:gd name="connsiteX3" fmla="*/ 1397649 w 3378849"/>
              <a:gd name="connsiteY3" fmla="*/ 342900 h 547399"/>
              <a:gd name="connsiteX4" fmla="*/ 1950099 w 3378849"/>
              <a:gd name="connsiteY4" fmla="*/ 447675 h 547399"/>
              <a:gd name="connsiteX5" fmla="*/ 2569224 w 3378849"/>
              <a:gd name="connsiteY5" fmla="*/ 514350 h 547399"/>
              <a:gd name="connsiteX6" fmla="*/ 3121674 w 3378849"/>
              <a:gd name="connsiteY6" fmla="*/ 533400 h 547399"/>
              <a:gd name="connsiteX7" fmla="*/ 3378849 w 3378849"/>
              <a:gd name="connsiteY7" fmla="*/ 304800 h 547399"/>
              <a:gd name="connsiteX0" fmla="*/ 12272 w 3364354"/>
              <a:gd name="connsiteY0" fmla="*/ 0 h 547399"/>
              <a:gd name="connsiteX1" fmla="*/ 125854 w 3364354"/>
              <a:gd name="connsiteY1" fmla="*/ 133350 h 547399"/>
              <a:gd name="connsiteX2" fmla="*/ 735454 w 3364354"/>
              <a:gd name="connsiteY2" fmla="*/ 152400 h 547399"/>
              <a:gd name="connsiteX3" fmla="*/ 1383154 w 3364354"/>
              <a:gd name="connsiteY3" fmla="*/ 342900 h 547399"/>
              <a:gd name="connsiteX4" fmla="*/ 1935604 w 3364354"/>
              <a:gd name="connsiteY4" fmla="*/ 447675 h 547399"/>
              <a:gd name="connsiteX5" fmla="*/ 2554729 w 3364354"/>
              <a:gd name="connsiteY5" fmla="*/ 514350 h 547399"/>
              <a:gd name="connsiteX6" fmla="*/ 3107179 w 3364354"/>
              <a:gd name="connsiteY6" fmla="*/ 533400 h 547399"/>
              <a:gd name="connsiteX7" fmla="*/ 3364354 w 3364354"/>
              <a:gd name="connsiteY7" fmla="*/ 304800 h 547399"/>
              <a:gd name="connsiteX0" fmla="*/ 12272 w 3139536"/>
              <a:gd name="connsiteY0" fmla="*/ 190500 h 737899"/>
              <a:gd name="connsiteX1" fmla="*/ 125854 w 3139536"/>
              <a:gd name="connsiteY1" fmla="*/ 323850 h 737899"/>
              <a:gd name="connsiteX2" fmla="*/ 735454 w 3139536"/>
              <a:gd name="connsiteY2" fmla="*/ 342900 h 737899"/>
              <a:gd name="connsiteX3" fmla="*/ 1383154 w 3139536"/>
              <a:gd name="connsiteY3" fmla="*/ 533400 h 737899"/>
              <a:gd name="connsiteX4" fmla="*/ 1935604 w 3139536"/>
              <a:gd name="connsiteY4" fmla="*/ 638175 h 737899"/>
              <a:gd name="connsiteX5" fmla="*/ 2554729 w 3139536"/>
              <a:gd name="connsiteY5" fmla="*/ 704850 h 737899"/>
              <a:gd name="connsiteX6" fmla="*/ 3107179 w 3139536"/>
              <a:gd name="connsiteY6" fmla="*/ 723900 h 737899"/>
              <a:gd name="connsiteX7" fmla="*/ 2968603 w 3139536"/>
              <a:gd name="connsiteY7" fmla="*/ 0 h 737899"/>
              <a:gd name="connsiteX0" fmla="*/ 12272 w 2968603"/>
              <a:gd name="connsiteY0" fmla="*/ 190500 h 710187"/>
              <a:gd name="connsiteX1" fmla="*/ 125854 w 2968603"/>
              <a:gd name="connsiteY1" fmla="*/ 323850 h 710187"/>
              <a:gd name="connsiteX2" fmla="*/ 735454 w 2968603"/>
              <a:gd name="connsiteY2" fmla="*/ 342900 h 710187"/>
              <a:gd name="connsiteX3" fmla="*/ 1383154 w 2968603"/>
              <a:gd name="connsiteY3" fmla="*/ 533400 h 710187"/>
              <a:gd name="connsiteX4" fmla="*/ 1935604 w 2968603"/>
              <a:gd name="connsiteY4" fmla="*/ 638175 h 710187"/>
              <a:gd name="connsiteX5" fmla="*/ 2554729 w 2968603"/>
              <a:gd name="connsiteY5" fmla="*/ 704850 h 710187"/>
              <a:gd name="connsiteX6" fmla="*/ 2513553 w 2968603"/>
              <a:gd name="connsiteY6" fmla="*/ 495300 h 710187"/>
              <a:gd name="connsiteX7" fmla="*/ 2968603 w 2968603"/>
              <a:gd name="connsiteY7" fmla="*/ 0 h 710187"/>
              <a:gd name="connsiteX0" fmla="*/ 12272 w 2968603"/>
              <a:gd name="connsiteY0" fmla="*/ 190500 h 710187"/>
              <a:gd name="connsiteX1" fmla="*/ 125854 w 2968603"/>
              <a:gd name="connsiteY1" fmla="*/ 323850 h 710187"/>
              <a:gd name="connsiteX2" fmla="*/ 735454 w 2968603"/>
              <a:gd name="connsiteY2" fmla="*/ 342900 h 710187"/>
              <a:gd name="connsiteX3" fmla="*/ 1383154 w 2968603"/>
              <a:gd name="connsiteY3" fmla="*/ 533400 h 710187"/>
              <a:gd name="connsiteX4" fmla="*/ 1935604 w 2968603"/>
              <a:gd name="connsiteY4" fmla="*/ 638175 h 710187"/>
              <a:gd name="connsiteX5" fmla="*/ 2337065 w 2968603"/>
              <a:gd name="connsiteY5" fmla="*/ 704850 h 710187"/>
              <a:gd name="connsiteX6" fmla="*/ 2513553 w 2968603"/>
              <a:gd name="connsiteY6" fmla="*/ 495300 h 710187"/>
              <a:gd name="connsiteX7" fmla="*/ 2968603 w 2968603"/>
              <a:gd name="connsiteY7" fmla="*/ 0 h 710187"/>
              <a:gd name="connsiteX0" fmla="*/ 12272 w 2968603"/>
              <a:gd name="connsiteY0" fmla="*/ 190500 h 705806"/>
              <a:gd name="connsiteX1" fmla="*/ 125854 w 2968603"/>
              <a:gd name="connsiteY1" fmla="*/ 323850 h 705806"/>
              <a:gd name="connsiteX2" fmla="*/ 735454 w 2968603"/>
              <a:gd name="connsiteY2" fmla="*/ 342900 h 705806"/>
              <a:gd name="connsiteX3" fmla="*/ 1383154 w 2968603"/>
              <a:gd name="connsiteY3" fmla="*/ 533400 h 705806"/>
              <a:gd name="connsiteX4" fmla="*/ 1599215 w 2968603"/>
              <a:gd name="connsiteY4" fmla="*/ 571500 h 705806"/>
              <a:gd name="connsiteX5" fmla="*/ 2337065 w 2968603"/>
              <a:gd name="connsiteY5" fmla="*/ 704850 h 705806"/>
              <a:gd name="connsiteX6" fmla="*/ 2513553 w 2968603"/>
              <a:gd name="connsiteY6" fmla="*/ 495300 h 705806"/>
              <a:gd name="connsiteX7" fmla="*/ 2968603 w 2968603"/>
              <a:gd name="connsiteY7" fmla="*/ 0 h 705806"/>
              <a:gd name="connsiteX0" fmla="*/ 12272 w 2968603"/>
              <a:gd name="connsiteY0" fmla="*/ 190500 h 603140"/>
              <a:gd name="connsiteX1" fmla="*/ 125854 w 2968603"/>
              <a:gd name="connsiteY1" fmla="*/ 323850 h 603140"/>
              <a:gd name="connsiteX2" fmla="*/ 735454 w 2968603"/>
              <a:gd name="connsiteY2" fmla="*/ 342900 h 603140"/>
              <a:gd name="connsiteX3" fmla="*/ 1383154 w 2968603"/>
              <a:gd name="connsiteY3" fmla="*/ 533400 h 603140"/>
              <a:gd name="connsiteX4" fmla="*/ 1599215 w 2968603"/>
              <a:gd name="connsiteY4" fmla="*/ 571500 h 603140"/>
              <a:gd name="connsiteX5" fmla="*/ 2139190 w 2968603"/>
              <a:gd name="connsiteY5" fmla="*/ 600075 h 603140"/>
              <a:gd name="connsiteX6" fmla="*/ 2513553 w 2968603"/>
              <a:gd name="connsiteY6" fmla="*/ 495300 h 603140"/>
              <a:gd name="connsiteX7" fmla="*/ 2968603 w 2968603"/>
              <a:gd name="connsiteY7" fmla="*/ 0 h 6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8603" h="603140">
                <a:moveTo>
                  <a:pt x="12272" y="190500"/>
                </a:moveTo>
                <a:cubicBezTo>
                  <a:pt x="-18685" y="272256"/>
                  <a:pt x="5324" y="298450"/>
                  <a:pt x="125854" y="323850"/>
                </a:cubicBezTo>
                <a:cubicBezTo>
                  <a:pt x="246384" y="349250"/>
                  <a:pt x="525904" y="307975"/>
                  <a:pt x="735454" y="342900"/>
                </a:cubicBezTo>
                <a:cubicBezTo>
                  <a:pt x="945004" y="377825"/>
                  <a:pt x="1239194" y="495300"/>
                  <a:pt x="1383154" y="533400"/>
                </a:cubicBezTo>
                <a:cubicBezTo>
                  <a:pt x="1527114" y="571500"/>
                  <a:pt x="1473209" y="560388"/>
                  <a:pt x="1599215" y="571500"/>
                </a:cubicBezTo>
                <a:cubicBezTo>
                  <a:pt x="1725221" y="582612"/>
                  <a:pt x="1986800" y="612775"/>
                  <a:pt x="2139190" y="600075"/>
                </a:cubicBezTo>
                <a:cubicBezTo>
                  <a:pt x="2291580" y="587375"/>
                  <a:pt x="2378616" y="530225"/>
                  <a:pt x="2513553" y="495300"/>
                </a:cubicBezTo>
                <a:cubicBezTo>
                  <a:pt x="2648490" y="460375"/>
                  <a:pt x="2907484" y="96837"/>
                  <a:pt x="2968603" y="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6521521" flipH="1">
            <a:off x="5542023" y="1200493"/>
            <a:ext cx="951255" cy="1180452"/>
          </a:xfrm>
          <a:custGeom>
            <a:avLst/>
            <a:gdLst>
              <a:gd name="connsiteX0" fmla="*/ 53159 w 669031"/>
              <a:gd name="connsiteY0" fmla="*/ 1314450 h 1314450"/>
              <a:gd name="connsiteX1" fmla="*/ 53159 w 669031"/>
              <a:gd name="connsiteY1" fmla="*/ 800100 h 1314450"/>
              <a:gd name="connsiteX2" fmla="*/ 605609 w 669031"/>
              <a:gd name="connsiteY2" fmla="*/ 647700 h 1314450"/>
              <a:gd name="connsiteX3" fmla="*/ 634184 w 669031"/>
              <a:gd name="connsiteY3" fmla="*/ 0 h 1314450"/>
              <a:gd name="connsiteX0" fmla="*/ 53159 w 902434"/>
              <a:gd name="connsiteY0" fmla="*/ 1130243 h 1130243"/>
              <a:gd name="connsiteX1" fmla="*/ 53159 w 902434"/>
              <a:gd name="connsiteY1" fmla="*/ 615893 h 1130243"/>
              <a:gd name="connsiteX2" fmla="*/ 605609 w 902434"/>
              <a:gd name="connsiteY2" fmla="*/ 463493 h 1130243"/>
              <a:gd name="connsiteX3" fmla="*/ 899020 w 902434"/>
              <a:gd name="connsiteY3" fmla="*/ 0 h 1130243"/>
              <a:gd name="connsiteX0" fmla="*/ 53159 w 899020"/>
              <a:gd name="connsiteY0" fmla="*/ 1139863 h 1139863"/>
              <a:gd name="connsiteX1" fmla="*/ 53159 w 899020"/>
              <a:gd name="connsiteY1" fmla="*/ 625513 h 1139863"/>
              <a:gd name="connsiteX2" fmla="*/ 605609 w 899020"/>
              <a:gd name="connsiteY2" fmla="*/ 473113 h 1139863"/>
              <a:gd name="connsiteX3" fmla="*/ 899020 w 899020"/>
              <a:gd name="connsiteY3" fmla="*/ 9620 h 1139863"/>
              <a:gd name="connsiteX0" fmla="*/ 55823 w 901684"/>
              <a:gd name="connsiteY0" fmla="*/ 1144080 h 1144080"/>
              <a:gd name="connsiteX1" fmla="*/ 55823 w 901684"/>
              <a:gd name="connsiteY1" fmla="*/ 629730 h 1144080"/>
              <a:gd name="connsiteX2" fmla="*/ 645968 w 901684"/>
              <a:gd name="connsiteY2" fmla="*/ 334066 h 1144080"/>
              <a:gd name="connsiteX3" fmla="*/ 901684 w 901684"/>
              <a:gd name="connsiteY3" fmla="*/ 13837 h 1144080"/>
              <a:gd name="connsiteX0" fmla="*/ 10740 w 856601"/>
              <a:gd name="connsiteY0" fmla="*/ 1144080 h 1144080"/>
              <a:gd name="connsiteX1" fmla="*/ 173968 w 856601"/>
              <a:gd name="connsiteY1" fmla="*/ 387780 h 1144080"/>
              <a:gd name="connsiteX2" fmla="*/ 600885 w 856601"/>
              <a:gd name="connsiteY2" fmla="*/ 334066 h 1144080"/>
              <a:gd name="connsiteX3" fmla="*/ 856601 w 856601"/>
              <a:gd name="connsiteY3" fmla="*/ 13837 h 1144080"/>
              <a:gd name="connsiteX0" fmla="*/ 11043 w 851827"/>
              <a:gd name="connsiteY0" fmla="*/ 690868 h 690868"/>
              <a:gd name="connsiteX1" fmla="*/ 169194 w 851827"/>
              <a:gd name="connsiteY1" fmla="*/ 387780 h 690868"/>
              <a:gd name="connsiteX2" fmla="*/ 596111 w 851827"/>
              <a:gd name="connsiteY2" fmla="*/ 334066 h 690868"/>
              <a:gd name="connsiteX3" fmla="*/ 851827 w 851827"/>
              <a:gd name="connsiteY3" fmla="*/ 13837 h 69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827" h="690868">
                <a:moveTo>
                  <a:pt x="11043" y="690868"/>
                </a:moveTo>
                <a:cubicBezTo>
                  <a:pt x="-34995" y="489255"/>
                  <a:pt x="71683" y="447247"/>
                  <a:pt x="169194" y="387780"/>
                </a:cubicBezTo>
                <a:cubicBezTo>
                  <a:pt x="266705" y="328313"/>
                  <a:pt x="499274" y="467416"/>
                  <a:pt x="596111" y="334066"/>
                </a:cubicBezTo>
                <a:cubicBezTo>
                  <a:pt x="692948" y="200716"/>
                  <a:pt x="548419" y="-63228"/>
                  <a:pt x="851827" y="13837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5078479" flipH="1" flipV="1">
            <a:off x="3419808" y="2488446"/>
            <a:ext cx="1837649" cy="1396701"/>
          </a:xfrm>
          <a:custGeom>
            <a:avLst/>
            <a:gdLst>
              <a:gd name="connsiteX0" fmla="*/ 53159 w 669031"/>
              <a:gd name="connsiteY0" fmla="*/ 1314450 h 1314450"/>
              <a:gd name="connsiteX1" fmla="*/ 53159 w 669031"/>
              <a:gd name="connsiteY1" fmla="*/ 800100 h 1314450"/>
              <a:gd name="connsiteX2" fmla="*/ 605609 w 669031"/>
              <a:gd name="connsiteY2" fmla="*/ 647700 h 1314450"/>
              <a:gd name="connsiteX3" fmla="*/ 634184 w 669031"/>
              <a:gd name="connsiteY3" fmla="*/ 0 h 1314450"/>
              <a:gd name="connsiteX0" fmla="*/ 293409 w 853079"/>
              <a:gd name="connsiteY0" fmla="*/ 1250477 h 1250477"/>
              <a:gd name="connsiteX1" fmla="*/ 293409 w 853079"/>
              <a:gd name="connsiteY1" fmla="*/ 736127 h 1250477"/>
              <a:gd name="connsiteX2" fmla="*/ 845859 w 853079"/>
              <a:gd name="connsiteY2" fmla="*/ 583727 h 1250477"/>
              <a:gd name="connsiteX3" fmla="*/ 0 w 853079"/>
              <a:gd name="connsiteY3" fmla="*/ 0 h 1250477"/>
              <a:gd name="connsiteX0" fmla="*/ 293409 w 845200"/>
              <a:gd name="connsiteY0" fmla="*/ 1250477 h 1250477"/>
              <a:gd name="connsiteX1" fmla="*/ 293409 w 845200"/>
              <a:gd name="connsiteY1" fmla="*/ 736127 h 1250477"/>
              <a:gd name="connsiteX2" fmla="*/ 837920 w 845200"/>
              <a:gd name="connsiteY2" fmla="*/ 280892 h 1250477"/>
              <a:gd name="connsiteX3" fmla="*/ 0 w 845200"/>
              <a:gd name="connsiteY3" fmla="*/ 0 h 1250477"/>
              <a:gd name="connsiteX0" fmla="*/ 293409 w 845200"/>
              <a:gd name="connsiteY0" fmla="*/ 1250477 h 1250477"/>
              <a:gd name="connsiteX1" fmla="*/ 580562 w 845200"/>
              <a:gd name="connsiteY1" fmla="*/ 585760 h 1250477"/>
              <a:gd name="connsiteX2" fmla="*/ 837920 w 845200"/>
              <a:gd name="connsiteY2" fmla="*/ 280892 h 1250477"/>
              <a:gd name="connsiteX3" fmla="*/ 0 w 845200"/>
              <a:gd name="connsiteY3" fmla="*/ 0 h 1250477"/>
              <a:gd name="connsiteX0" fmla="*/ 1897670 w 1897670"/>
              <a:gd name="connsiteY0" fmla="*/ 816917 h 816917"/>
              <a:gd name="connsiteX1" fmla="*/ 580562 w 1897670"/>
              <a:gd name="connsiteY1" fmla="*/ 585760 h 816917"/>
              <a:gd name="connsiteX2" fmla="*/ 837920 w 1897670"/>
              <a:gd name="connsiteY2" fmla="*/ 280892 h 816917"/>
              <a:gd name="connsiteX3" fmla="*/ 0 w 1897670"/>
              <a:gd name="connsiteY3" fmla="*/ 0 h 816917"/>
              <a:gd name="connsiteX0" fmla="*/ 1897670 w 1909052"/>
              <a:gd name="connsiteY0" fmla="*/ 816917 h 816917"/>
              <a:gd name="connsiteX1" fmla="*/ 580562 w 1909052"/>
              <a:gd name="connsiteY1" fmla="*/ 585760 h 816917"/>
              <a:gd name="connsiteX2" fmla="*/ 837920 w 1909052"/>
              <a:gd name="connsiteY2" fmla="*/ 280892 h 816917"/>
              <a:gd name="connsiteX3" fmla="*/ 0 w 1909052"/>
              <a:gd name="connsiteY3" fmla="*/ 0 h 816917"/>
              <a:gd name="connsiteX0" fmla="*/ 1632024 w 1645573"/>
              <a:gd name="connsiteY0" fmla="*/ 817429 h 817429"/>
              <a:gd name="connsiteX1" fmla="*/ 580562 w 1645573"/>
              <a:gd name="connsiteY1" fmla="*/ 585760 h 817429"/>
              <a:gd name="connsiteX2" fmla="*/ 837920 w 1645573"/>
              <a:gd name="connsiteY2" fmla="*/ 280892 h 817429"/>
              <a:gd name="connsiteX3" fmla="*/ 0 w 1645573"/>
              <a:gd name="connsiteY3" fmla="*/ 0 h 8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73" h="817429">
                <a:moveTo>
                  <a:pt x="1632024" y="817429"/>
                </a:moveTo>
                <a:cubicBezTo>
                  <a:pt x="1777053" y="717114"/>
                  <a:pt x="712913" y="675183"/>
                  <a:pt x="580562" y="585760"/>
                </a:cubicBezTo>
                <a:cubicBezTo>
                  <a:pt x="448211" y="496337"/>
                  <a:pt x="741083" y="414242"/>
                  <a:pt x="837920" y="280892"/>
                </a:cubicBezTo>
                <a:cubicBezTo>
                  <a:pt x="934757" y="147542"/>
                  <a:pt x="34131" y="257175"/>
                  <a:pt x="0" y="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\\USER-PC-15\Disk D\projects\иллюстрации\Фоновые\Элементы\0354 ха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640" y="4085471"/>
            <a:ext cx="1749285" cy="6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790097" y="3271298"/>
            <a:ext cx="4082601" cy="148552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FF0000"/>
            </a:solidFill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1600" b="1" dirty="0"/>
              <a:t>Модем</a:t>
            </a:r>
            <a:r>
              <a:rPr lang="ru-RU" sz="1600" dirty="0"/>
              <a:t> – это специальное устройство, которое кодирует цифровой сигнал в аналоговый и передаёт по телефонной линии к другому, принимающему, устройству, которое сигнал декодирует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" name="Полилиния 1"/>
          <p:cNvSpPr/>
          <p:nvPr/>
        </p:nvSpPr>
        <p:spPr>
          <a:xfrm>
            <a:off x="2382204" y="3459535"/>
            <a:ext cx="1284922" cy="702890"/>
          </a:xfrm>
          <a:custGeom>
            <a:avLst/>
            <a:gdLst>
              <a:gd name="connsiteX0" fmla="*/ 0 w 962025"/>
              <a:gd name="connsiteY0" fmla="*/ 209550 h 695325"/>
              <a:gd name="connsiteX1" fmla="*/ 381000 w 962025"/>
              <a:gd name="connsiteY1" fmla="*/ 0 h 695325"/>
              <a:gd name="connsiteX2" fmla="*/ 838200 w 962025"/>
              <a:gd name="connsiteY2" fmla="*/ 161925 h 695325"/>
              <a:gd name="connsiteX3" fmla="*/ 962025 w 962025"/>
              <a:gd name="connsiteY3" fmla="*/ 695325 h 695325"/>
              <a:gd name="connsiteX4" fmla="*/ 962025 w 962025"/>
              <a:gd name="connsiteY4" fmla="*/ 695325 h 695325"/>
              <a:gd name="connsiteX0" fmla="*/ 0 w 1241887"/>
              <a:gd name="connsiteY0" fmla="*/ 281501 h 698696"/>
              <a:gd name="connsiteX1" fmla="*/ 660862 w 1241887"/>
              <a:gd name="connsiteY1" fmla="*/ 3371 h 698696"/>
              <a:gd name="connsiteX2" fmla="*/ 1118062 w 1241887"/>
              <a:gd name="connsiteY2" fmla="*/ 165296 h 698696"/>
              <a:gd name="connsiteX3" fmla="*/ 1241887 w 1241887"/>
              <a:gd name="connsiteY3" fmla="*/ 698696 h 698696"/>
              <a:gd name="connsiteX4" fmla="*/ 1241887 w 1241887"/>
              <a:gd name="connsiteY4" fmla="*/ 698696 h 698696"/>
              <a:gd name="connsiteX0" fmla="*/ 0 w 1241887"/>
              <a:gd name="connsiteY0" fmla="*/ 285695 h 702890"/>
              <a:gd name="connsiteX1" fmla="*/ 452012 w 1241887"/>
              <a:gd name="connsiteY1" fmla="*/ 53285 h 702890"/>
              <a:gd name="connsiteX2" fmla="*/ 660862 w 1241887"/>
              <a:gd name="connsiteY2" fmla="*/ 7565 h 702890"/>
              <a:gd name="connsiteX3" fmla="*/ 1118062 w 1241887"/>
              <a:gd name="connsiteY3" fmla="*/ 169490 h 702890"/>
              <a:gd name="connsiteX4" fmla="*/ 1241887 w 1241887"/>
              <a:gd name="connsiteY4" fmla="*/ 702890 h 702890"/>
              <a:gd name="connsiteX5" fmla="*/ 1241887 w 1241887"/>
              <a:gd name="connsiteY5" fmla="*/ 702890 h 7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887" h="702890">
                <a:moveTo>
                  <a:pt x="0" y="285695"/>
                </a:moveTo>
                <a:cubicBezTo>
                  <a:pt x="83928" y="246960"/>
                  <a:pt x="341868" y="99640"/>
                  <a:pt x="452012" y="53285"/>
                </a:cubicBezTo>
                <a:cubicBezTo>
                  <a:pt x="562156" y="6930"/>
                  <a:pt x="549854" y="-11802"/>
                  <a:pt x="660862" y="7565"/>
                </a:cubicBezTo>
                <a:cubicBezTo>
                  <a:pt x="771870" y="26932"/>
                  <a:pt x="1021225" y="53603"/>
                  <a:pt x="1118062" y="169490"/>
                </a:cubicBezTo>
                <a:cubicBezTo>
                  <a:pt x="1214899" y="285377"/>
                  <a:pt x="1241887" y="702890"/>
                  <a:pt x="1241887" y="702890"/>
                </a:cubicBezTo>
                <a:lnTo>
                  <a:pt x="1241887" y="70289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D:\projects\Информатика\Ярцова\Картинки\Как устроен Интернет. IP-адрес компьютера\molniya7.png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5906">
            <a:off x="2631079" y="3451720"/>
            <a:ext cx="214620" cy="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:\projects\Информатика\Ярцова\Картинки\Как устроен Интернет. IP-адрес компьютера\molniya7.png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2284">
            <a:off x="3171279" y="3367504"/>
            <a:ext cx="214620" cy="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:\projects\Информатика\Ярцова\Картинки\Как устроен Интернет. IP-адрес компьютера\molniya7.png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40029">
            <a:off x="3530773" y="3780541"/>
            <a:ext cx="214620" cy="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690938" y="2139976"/>
            <a:ext cx="1333796" cy="2017687"/>
          </a:xfrm>
          <a:custGeom>
            <a:avLst/>
            <a:gdLst>
              <a:gd name="connsiteX0" fmla="*/ 0 w 1335291"/>
              <a:gd name="connsiteY0" fmla="*/ 2017803 h 2017803"/>
              <a:gd name="connsiteX1" fmla="*/ 166687 w 1335291"/>
              <a:gd name="connsiteY1" fmla="*/ 1903503 h 2017803"/>
              <a:gd name="connsiteX2" fmla="*/ 257175 w 1335291"/>
              <a:gd name="connsiteY2" fmla="*/ 1451065 h 2017803"/>
              <a:gd name="connsiteX3" fmla="*/ 295275 w 1335291"/>
              <a:gd name="connsiteY3" fmla="*/ 1027203 h 2017803"/>
              <a:gd name="connsiteX4" fmla="*/ 500062 w 1335291"/>
              <a:gd name="connsiteY4" fmla="*/ 1003390 h 2017803"/>
              <a:gd name="connsiteX5" fmla="*/ 852487 w 1335291"/>
              <a:gd name="connsiteY5" fmla="*/ 1260565 h 2017803"/>
              <a:gd name="connsiteX6" fmla="*/ 947737 w 1335291"/>
              <a:gd name="connsiteY6" fmla="*/ 1189128 h 2017803"/>
              <a:gd name="connsiteX7" fmla="*/ 1019175 w 1335291"/>
              <a:gd name="connsiteY7" fmla="*/ 708115 h 2017803"/>
              <a:gd name="connsiteX8" fmla="*/ 1152525 w 1335291"/>
              <a:gd name="connsiteY8" fmla="*/ 36603 h 2017803"/>
              <a:gd name="connsiteX9" fmla="*/ 1319212 w 1335291"/>
              <a:gd name="connsiteY9" fmla="*/ 88990 h 2017803"/>
              <a:gd name="connsiteX10" fmla="*/ 1328737 w 1335291"/>
              <a:gd name="connsiteY10" fmla="*/ 88990 h 2017803"/>
              <a:gd name="connsiteX11" fmla="*/ 1333500 w 1335291"/>
              <a:gd name="connsiteY11" fmla="*/ 88990 h 2017803"/>
              <a:gd name="connsiteX0" fmla="*/ 0 w 1335667"/>
              <a:gd name="connsiteY0" fmla="*/ 2017803 h 2017803"/>
              <a:gd name="connsiteX1" fmla="*/ 166687 w 1335667"/>
              <a:gd name="connsiteY1" fmla="*/ 1903503 h 2017803"/>
              <a:gd name="connsiteX2" fmla="*/ 257175 w 1335667"/>
              <a:gd name="connsiteY2" fmla="*/ 1451065 h 2017803"/>
              <a:gd name="connsiteX3" fmla="*/ 295275 w 1335667"/>
              <a:gd name="connsiteY3" fmla="*/ 1027203 h 2017803"/>
              <a:gd name="connsiteX4" fmla="*/ 500062 w 1335667"/>
              <a:gd name="connsiteY4" fmla="*/ 1003390 h 2017803"/>
              <a:gd name="connsiteX5" fmla="*/ 852487 w 1335667"/>
              <a:gd name="connsiteY5" fmla="*/ 1260565 h 2017803"/>
              <a:gd name="connsiteX6" fmla="*/ 947737 w 1335667"/>
              <a:gd name="connsiteY6" fmla="*/ 1189128 h 2017803"/>
              <a:gd name="connsiteX7" fmla="*/ 1019175 w 1335667"/>
              <a:gd name="connsiteY7" fmla="*/ 708115 h 2017803"/>
              <a:gd name="connsiteX8" fmla="*/ 1152525 w 1335667"/>
              <a:gd name="connsiteY8" fmla="*/ 36603 h 2017803"/>
              <a:gd name="connsiteX9" fmla="*/ 1319212 w 1335667"/>
              <a:gd name="connsiteY9" fmla="*/ 88990 h 2017803"/>
              <a:gd name="connsiteX10" fmla="*/ 1328737 w 1335667"/>
              <a:gd name="connsiteY10" fmla="*/ 88990 h 2017803"/>
              <a:gd name="connsiteX11" fmla="*/ 1312069 w 1335667"/>
              <a:gd name="connsiteY11" fmla="*/ 77084 h 2017803"/>
              <a:gd name="connsiteX0" fmla="*/ 0 w 1333796"/>
              <a:gd name="connsiteY0" fmla="*/ 2017687 h 2017687"/>
              <a:gd name="connsiteX1" fmla="*/ 166687 w 1333796"/>
              <a:gd name="connsiteY1" fmla="*/ 1903387 h 2017687"/>
              <a:gd name="connsiteX2" fmla="*/ 257175 w 1333796"/>
              <a:gd name="connsiteY2" fmla="*/ 1450949 h 2017687"/>
              <a:gd name="connsiteX3" fmla="*/ 295275 w 1333796"/>
              <a:gd name="connsiteY3" fmla="*/ 1027087 h 2017687"/>
              <a:gd name="connsiteX4" fmla="*/ 500062 w 1333796"/>
              <a:gd name="connsiteY4" fmla="*/ 1003274 h 2017687"/>
              <a:gd name="connsiteX5" fmla="*/ 852487 w 1333796"/>
              <a:gd name="connsiteY5" fmla="*/ 1260449 h 2017687"/>
              <a:gd name="connsiteX6" fmla="*/ 947737 w 1333796"/>
              <a:gd name="connsiteY6" fmla="*/ 1189012 h 2017687"/>
              <a:gd name="connsiteX7" fmla="*/ 1019175 w 1333796"/>
              <a:gd name="connsiteY7" fmla="*/ 707999 h 2017687"/>
              <a:gd name="connsiteX8" fmla="*/ 1152525 w 1333796"/>
              <a:gd name="connsiteY8" fmla="*/ 36487 h 2017687"/>
              <a:gd name="connsiteX9" fmla="*/ 1319212 w 1333796"/>
              <a:gd name="connsiteY9" fmla="*/ 88874 h 2017687"/>
              <a:gd name="connsiteX10" fmla="*/ 1326356 w 1333796"/>
              <a:gd name="connsiteY10" fmla="*/ 84112 h 2017687"/>
              <a:gd name="connsiteX11" fmla="*/ 1328737 w 1333796"/>
              <a:gd name="connsiteY11" fmla="*/ 88874 h 2017687"/>
              <a:gd name="connsiteX12" fmla="*/ 1312069 w 1333796"/>
              <a:gd name="connsiteY12" fmla="*/ 76968 h 201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796" h="2017687">
                <a:moveTo>
                  <a:pt x="0" y="2017687"/>
                </a:moveTo>
                <a:cubicBezTo>
                  <a:pt x="61912" y="2007765"/>
                  <a:pt x="123825" y="1997843"/>
                  <a:pt x="166687" y="1903387"/>
                </a:cubicBezTo>
                <a:cubicBezTo>
                  <a:pt x="209549" y="1808931"/>
                  <a:pt x="235744" y="1596999"/>
                  <a:pt x="257175" y="1450949"/>
                </a:cubicBezTo>
                <a:cubicBezTo>
                  <a:pt x="278606" y="1304899"/>
                  <a:pt x="254794" y="1101699"/>
                  <a:pt x="295275" y="1027087"/>
                </a:cubicBezTo>
                <a:cubicBezTo>
                  <a:pt x="335756" y="952475"/>
                  <a:pt x="407193" y="964380"/>
                  <a:pt x="500062" y="1003274"/>
                </a:cubicBezTo>
                <a:cubicBezTo>
                  <a:pt x="592931" y="1042168"/>
                  <a:pt x="777875" y="1229493"/>
                  <a:pt x="852487" y="1260449"/>
                </a:cubicBezTo>
                <a:cubicBezTo>
                  <a:pt x="927099" y="1291405"/>
                  <a:pt x="919956" y="1281087"/>
                  <a:pt x="947737" y="1189012"/>
                </a:cubicBezTo>
                <a:cubicBezTo>
                  <a:pt x="975518" y="1096937"/>
                  <a:pt x="985044" y="900086"/>
                  <a:pt x="1019175" y="707999"/>
                </a:cubicBezTo>
                <a:cubicBezTo>
                  <a:pt x="1053306" y="515912"/>
                  <a:pt x="1102519" y="139674"/>
                  <a:pt x="1152525" y="36487"/>
                </a:cubicBezTo>
                <a:cubicBezTo>
                  <a:pt x="1202531" y="-66700"/>
                  <a:pt x="1290240" y="80937"/>
                  <a:pt x="1319212" y="88874"/>
                </a:cubicBezTo>
                <a:cubicBezTo>
                  <a:pt x="1348184" y="96812"/>
                  <a:pt x="1324769" y="84112"/>
                  <a:pt x="1326356" y="84112"/>
                </a:cubicBezTo>
                <a:cubicBezTo>
                  <a:pt x="1327943" y="84112"/>
                  <a:pt x="1331118" y="90065"/>
                  <a:pt x="1328737" y="88874"/>
                </a:cubicBezTo>
                <a:cubicBezTo>
                  <a:pt x="1326356" y="87683"/>
                  <a:pt x="1317625" y="80937"/>
                  <a:pt x="1312069" y="76968"/>
                </a:cubicBezTo>
              </a:path>
            </a:pathLst>
          </a:cu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\\USER-PC-15\Disk D\projects\иллюстрации\Фоновые\Элементы\0354 ха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097" y="2135999"/>
            <a:ext cx="1749285" cy="6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D:\projects\Информатика\Ярцова\Картинки\Как устроен Интернет. IP-адрес компьютера\molniya7.png_m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1435">
            <a:off x="3805765" y="3361132"/>
            <a:ext cx="214620" cy="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:\projects\Информатика\Ярцова\Картинки\Как устроен Интернет. IP-адрес компьютера\molniya7.png_m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975" y="3033323"/>
            <a:ext cx="214620" cy="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:\projects\Информатика\Ярцова\Картинки\Как устроен Интернет. IP-адрес компьютера\molniya7.png_m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44432">
            <a:off x="4610066" y="2465782"/>
            <a:ext cx="214620" cy="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олилиния 29"/>
          <p:cNvSpPr/>
          <p:nvPr/>
        </p:nvSpPr>
        <p:spPr>
          <a:xfrm>
            <a:off x="5317089" y="1320558"/>
            <a:ext cx="1171278" cy="885826"/>
          </a:xfrm>
          <a:custGeom>
            <a:avLst/>
            <a:gdLst>
              <a:gd name="connsiteX0" fmla="*/ 0 w 962025"/>
              <a:gd name="connsiteY0" fmla="*/ 209550 h 695325"/>
              <a:gd name="connsiteX1" fmla="*/ 381000 w 962025"/>
              <a:gd name="connsiteY1" fmla="*/ 0 h 695325"/>
              <a:gd name="connsiteX2" fmla="*/ 838200 w 962025"/>
              <a:gd name="connsiteY2" fmla="*/ 161925 h 695325"/>
              <a:gd name="connsiteX3" fmla="*/ 962025 w 962025"/>
              <a:gd name="connsiteY3" fmla="*/ 695325 h 695325"/>
              <a:gd name="connsiteX4" fmla="*/ 962025 w 962025"/>
              <a:gd name="connsiteY4" fmla="*/ 695325 h 695325"/>
              <a:gd name="connsiteX0" fmla="*/ 86772 w 591128"/>
              <a:gd name="connsiteY0" fmla="*/ 990345 h 990345"/>
              <a:gd name="connsiteX1" fmla="*/ 10103 w 591128"/>
              <a:gd name="connsiteY1" fmla="*/ 46009 h 990345"/>
              <a:gd name="connsiteX2" fmla="*/ 467303 w 591128"/>
              <a:gd name="connsiteY2" fmla="*/ 207934 h 990345"/>
              <a:gd name="connsiteX3" fmla="*/ 591128 w 591128"/>
              <a:gd name="connsiteY3" fmla="*/ 741334 h 990345"/>
              <a:gd name="connsiteX4" fmla="*/ 591128 w 591128"/>
              <a:gd name="connsiteY4" fmla="*/ 741334 h 990345"/>
              <a:gd name="connsiteX0" fmla="*/ 97835 w 602191"/>
              <a:gd name="connsiteY0" fmla="*/ 990345 h 990345"/>
              <a:gd name="connsiteX1" fmla="*/ 21166 w 602191"/>
              <a:gd name="connsiteY1" fmla="*/ 46009 h 990345"/>
              <a:gd name="connsiteX2" fmla="*/ 478366 w 602191"/>
              <a:gd name="connsiteY2" fmla="*/ 207934 h 990345"/>
              <a:gd name="connsiteX3" fmla="*/ 602191 w 602191"/>
              <a:gd name="connsiteY3" fmla="*/ 741334 h 990345"/>
              <a:gd name="connsiteX4" fmla="*/ 602191 w 602191"/>
              <a:gd name="connsiteY4" fmla="*/ 741334 h 990345"/>
              <a:gd name="connsiteX0" fmla="*/ 13321 w 517677"/>
              <a:gd name="connsiteY0" fmla="*/ 782609 h 782609"/>
              <a:gd name="connsiteX1" fmla="*/ 110251 w 517677"/>
              <a:gd name="connsiteY1" fmla="*/ 475087 h 782609"/>
              <a:gd name="connsiteX2" fmla="*/ 393852 w 517677"/>
              <a:gd name="connsiteY2" fmla="*/ 198 h 782609"/>
              <a:gd name="connsiteX3" fmla="*/ 517677 w 517677"/>
              <a:gd name="connsiteY3" fmla="*/ 533598 h 782609"/>
              <a:gd name="connsiteX4" fmla="*/ 517677 w 517677"/>
              <a:gd name="connsiteY4" fmla="*/ 533598 h 782609"/>
              <a:gd name="connsiteX0" fmla="*/ 12209 w 516565"/>
              <a:gd name="connsiteY0" fmla="*/ 344993 h 344993"/>
              <a:gd name="connsiteX1" fmla="*/ 109139 w 516565"/>
              <a:gd name="connsiteY1" fmla="*/ 37471 h 344993"/>
              <a:gd name="connsiteX2" fmla="*/ 321722 w 516565"/>
              <a:gd name="connsiteY2" fmla="*/ 11618 h 344993"/>
              <a:gd name="connsiteX3" fmla="*/ 516565 w 516565"/>
              <a:gd name="connsiteY3" fmla="*/ 95982 h 344993"/>
              <a:gd name="connsiteX4" fmla="*/ 516565 w 516565"/>
              <a:gd name="connsiteY4" fmla="*/ 95982 h 344993"/>
              <a:gd name="connsiteX0" fmla="*/ 12209 w 745400"/>
              <a:gd name="connsiteY0" fmla="*/ 804183 h 804183"/>
              <a:gd name="connsiteX1" fmla="*/ 109139 w 745400"/>
              <a:gd name="connsiteY1" fmla="*/ 496661 h 804183"/>
              <a:gd name="connsiteX2" fmla="*/ 321722 w 745400"/>
              <a:gd name="connsiteY2" fmla="*/ 470808 h 804183"/>
              <a:gd name="connsiteX3" fmla="*/ 516565 w 745400"/>
              <a:gd name="connsiteY3" fmla="*/ 555172 h 804183"/>
              <a:gd name="connsiteX4" fmla="*/ 745400 w 745400"/>
              <a:gd name="connsiteY4" fmla="*/ 0 h 804183"/>
              <a:gd name="connsiteX0" fmla="*/ 12209 w 745400"/>
              <a:gd name="connsiteY0" fmla="*/ 804183 h 804183"/>
              <a:gd name="connsiteX1" fmla="*/ 109139 w 745400"/>
              <a:gd name="connsiteY1" fmla="*/ 496661 h 804183"/>
              <a:gd name="connsiteX2" fmla="*/ 321722 w 745400"/>
              <a:gd name="connsiteY2" fmla="*/ 470808 h 804183"/>
              <a:gd name="connsiteX3" fmla="*/ 666492 w 745400"/>
              <a:gd name="connsiteY3" fmla="*/ 449037 h 804183"/>
              <a:gd name="connsiteX4" fmla="*/ 745400 w 745400"/>
              <a:gd name="connsiteY4" fmla="*/ 0 h 804183"/>
              <a:gd name="connsiteX0" fmla="*/ 12209 w 769073"/>
              <a:gd name="connsiteY0" fmla="*/ 893990 h 893990"/>
              <a:gd name="connsiteX1" fmla="*/ 109139 w 769073"/>
              <a:gd name="connsiteY1" fmla="*/ 586468 h 893990"/>
              <a:gd name="connsiteX2" fmla="*/ 321722 w 769073"/>
              <a:gd name="connsiteY2" fmla="*/ 560615 h 893990"/>
              <a:gd name="connsiteX3" fmla="*/ 666492 w 769073"/>
              <a:gd name="connsiteY3" fmla="*/ 538844 h 893990"/>
              <a:gd name="connsiteX4" fmla="*/ 769073 w 769073"/>
              <a:gd name="connsiteY4" fmla="*/ 0 h 893990"/>
              <a:gd name="connsiteX0" fmla="*/ 12209 w 769073"/>
              <a:gd name="connsiteY0" fmla="*/ 893990 h 893990"/>
              <a:gd name="connsiteX1" fmla="*/ 109139 w 769073"/>
              <a:gd name="connsiteY1" fmla="*/ 586468 h 893990"/>
              <a:gd name="connsiteX2" fmla="*/ 321722 w 769073"/>
              <a:gd name="connsiteY2" fmla="*/ 560615 h 893990"/>
              <a:gd name="connsiteX3" fmla="*/ 666492 w 769073"/>
              <a:gd name="connsiteY3" fmla="*/ 538844 h 893990"/>
              <a:gd name="connsiteX4" fmla="*/ 769073 w 769073"/>
              <a:gd name="connsiteY4" fmla="*/ 0 h 893990"/>
              <a:gd name="connsiteX0" fmla="*/ 12209 w 1132053"/>
              <a:gd name="connsiteY0" fmla="*/ 885826 h 885826"/>
              <a:gd name="connsiteX1" fmla="*/ 109139 w 1132053"/>
              <a:gd name="connsiteY1" fmla="*/ 578304 h 885826"/>
              <a:gd name="connsiteX2" fmla="*/ 321722 w 1132053"/>
              <a:gd name="connsiteY2" fmla="*/ 552451 h 885826"/>
              <a:gd name="connsiteX3" fmla="*/ 666492 w 1132053"/>
              <a:gd name="connsiteY3" fmla="*/ 530680 h 885826"/>
              <a:gd name="connsiteX4" fmla="*/ 1132053 w 1132053"/>
              <a:gd name="connsiteY4" fmla="*/ 0 h 885826"/>
              <a:gd name="connsiteX0" fmla="*/ 12209 w 1132053"/>
              <a:gd name="connsiteY0" fmla="*/ 885826 h 885826"/>
              <a:gd name="connsiteX1" fmla="*/ 109139 w 1132053"/>
              <a:gd name="connsiteY1" fmla="*/ 578304 h 885826"/>
              <a:gd name="connsiteX2" fmla="*/ 321722 w 1132053"/>
              <a:gd name="connsiteY2" fmla="*/ 552451 h 885826"/>
              <a:gd name="connsiteX3" fmla="*/ 666492 w 1132053"/>
              <a:gd name="connsiteY3" fmla="*/ 530680 h 885826"/>
              <a:gd name="connsiteX4" fmla="*/ 1132053 w 1132053"/>
              <a:gd name="connsiteY4" fmla="*/ 0 h 8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053" h="885826">
                <a:moveTo>
                  <a:pt x="12209" y="885826"/>
                </a:moveTo>
                <a:cubicBezTo>
                  <a:pt x="-32849" y="760526"/>
                  <a:pt x="57554" y="633866"/>
                  <a:pt x="109139" y="578304"/>
                </a:cubicBezTo>
                <a:cubicBezTo>
                  <a:pt x="160724" y="522742"/>
                  <a:pt x="228830" y="560388"/>
                  <a:pt x="321722" y="552451"/>
                </a:cubicBezTo>
                <a:cubicBezTo>
                  <a:pt x="414614" y="544514"/>
                  <a:pt x="531437" y="622755"/>
                  <a:pt x="666492" y="530680"/>
                </a:cubicBezTo>
                <a:cubicBezTo>
                  <a:pt x="801547" y="438605"/>
                  <a:pt x="392942" y="13606"/>
                  <a:pt x="113205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6" descr="D:\projects\Информатика\Ярцова\Картинки\Как устроен Интернет. IP-адрес компьютера\molniya7.png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21057">
            <a:off x="5278275" y="1786191"/>
            <a:ext cx="214620" cy="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projects\Информатика\Ярцова\Картинки\Как устроен Интернет. IP-адрес компьютера\molniya7.png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65753">
            <a:off x="5910340" y="1740559"/>
            <a:ext cx="214620" cy="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D:\projects\Информатика\Ярцова\Картинки\Как устроен Интернет. IP-адрес компьютера\molniya7.png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3688">
            <a:off x="5988690" y="1290074"/>
            <a:ext cx="214620" cy="2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USER-PC-15\Disk D\projects\иллюстрации\Фоновые\Элементы\0359 №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88" y="948416"/>
            <a:ext cx="2798071" cy="21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USER-PC-15\Disk D\projects\иллюстрации\Фоновые\Элементы\0359 №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79" y="2820325"/>
            <a:ext cx="2798071" cy="21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27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  <p:bldP spid="2" grpId="0" animBg="1"/>
      <p:bldP spid="3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685553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ru-RU" sz="2400" b="1" dirty="0">
                <a:solidFill>
                  <a:srgbClr val="0066B0"/>
                </a:solidFill>
                <a:latin typeface="+mj-lt"/>
              </a:rPr>
              <a:t>Как устроен Интернет?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69876" y="1280363"/>
            <a:ext cx="8415349" cy="53654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>
              <a:lnSpc>
                <a:spcPts val="2200"/>
              </a:lnSpc>
            </a:pPr>
            <a:r>
              <a:rPr lang="ru-RU" sz="1800" b="1" dirty="0"/>
              <a:t>Интернет</a:t>
            </a:r>
            <a:r>
              <a:rPr lang="ru-RU" sz="1800" dirty="0"/>
              <a:t> – это </a:t>
            </a:r>
            <a:r>
              <a:rPr lang="ru-RU" sz="1800" dirty="0" smtClean="0"/>
              <a:t>всемирная </a:t>
            </a:r>
            <a:r>
              <a:rPr lang="ru-RU" sz="1800" dirty="0"/>
              <a:t>система объединённых компьютерных сетей. </a:t>
            </a:r>
            <a:endParaRPr lang="ru-RU" sz="1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69875" y="3125629"/>
            <a:ext cx="4038839" cy="10828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>
              <a:lnSpc>
                <a:spcPts val="2200"/>
              </a:lnSpc>
            </a:pPr>
            <a:r>
              <a:rPr lang="ru-RU" sz="1800" dirty="0"/>
              <a:t>В неё входят тысячи локальных, региональных и корпоративных сетей по всему миру.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55801" y="2276559"/>
            <a:ext cx="2788538" cy="240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24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685553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ru-RU" sz="2400" b="1" dirty="0">
                <a:solidFill>
                  <a:srgbClr val="0066B0"/>
                </a:solidFill>
                <a:latin typeface="+mj-lt"/>
              </a:rPr>
              <a:t>Как устроен Интернет?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69876" y="1280363"/>
            <a:ext cx="8415349" cy="8186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5979" tIns="125979" rIns="125979" bIns="125979">
            <a:spAutoFit/>
          </a:bodyPr>
          <a:lstStyle/>
          <a:p>
            <a:pPr>
              <a:lnSpc>
                <a:spcPts val="2200"/>
              </a:lnSpc>
            </a:pPr>
            <a:r>
              <a:rPr lang="ru-RU" sz="1800" dirty="0" smtClean="0"/>
              <a:t>Каждая входящая в Интернет сеть имеет свой </a:t>
            </a:r>
            <a:r>
              <a:rPr lang="ru-RU" sz="1800" b="1" dirty="0" smtClean="0"/>
              <a:t>рабочий </a:t>
            </a:r>
            <a:r>
              <a:rPr lang="ru-RU" sz="1800" b="1" dirty="0" smtClean="0"/>
              <a:t>узел (сервер)</a:t>
            </a:r>
            <a:r>
              <a:rPr lang="ru-RU" sz="1800" dirty="0" smtClean="0"/>
              <a:t>, </a:t>
            </a:r>
            <a:r>
              <a:rPr lang="ru-RU" sz="1800" dirty="0" smtClean="0"/>
              <a:t>который отвечает за работу данного территориального участка Интернета.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875" y="3125629"/>
            <a:ext cx="4038839" cy="13829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5979" tIns="125979" rIns="125979" bIns="125979">
            <a:spAutoFit/>
          </a:bodyPr>
          <a:lstStyle/>
          <a:p>
            <a:pPr>
              <a:lnSpc>
                <a:spcPts val="2200"/>
              </a:lnSpc>
            </a:pPr>
            <a:r>
              <a:rPr lang="ru-RU" sz="1800" dirty="0"/>
              <a:t>Собственник может быть у каждой отдельной </a:t>
            </a:r>
            <a:r>
              <a:rPr lang="ru-RU" sz="1800" dirty="0" smtClean="0"/>
              <a:t>сети.</a:t>
            </a:r>
          </a:p>
          <a:p>
            <a:pPr>
              <a:lnSpc>
                <a:spcPts val="2200"/>
              </a:lnSpc>
            </a:pPr>
            <a:r>
              <a:rPr lang="ru-RU" sz="1800" dirty="0" smtClean="0"/>
              <a:t>В </a:t>
            </a:r>
            <a:r>
              <a:rPr lang="ru-RU" sz="1800" dirty="0"/>
              <a:t>целом Интернетом </a:t>
            </a:r>
            <a:r>
              <a:rPr lang="ru-RU" sz="1800" dirty="0" smtClean="0"/>
              <a:t>не владеет никто.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7847" y="2276559"/>
            <a:ext cx="2704446" cy="240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3209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4000" y="1590574"/>
            <a:ext cx="3997156" cy="24088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5979" tIns="125979" rIns="125979" bIns="125979">
            <a:spAutoFit/>
          </a:bodyPr>
          <a:lstStyle/>
          <a:p>
            <a:r>
              <a:rPr lang="ru-RU" sz="2000" dirty="0"/>
              <a:t>Интернет</a:t>
            </a:r>
            <a:r>
              <a:rPr lang="ru-RU" sz="2000" b="1" dirty="0"/>
              <a:t> </a:t>
            </a:r>
            <a:r>
              <a:rPr lang="ru-RU" sz="2000" dirty="0"/>
              <a:t>работает исправно благодаря наличию </a:t>
            </a:r>
            <a:r>
              <a:rPr lang="ru-RU" sz="2000" dirty="0" smtClean="0"/>
              <a:t>множества</a:t>
            </a:r>
          </a:p>
          <a:p>
            <a:r>
              <a:rPr lang="ru-RU" sz="2000" b="1" dirty="0" smtClean="0"/>
              <a:t>каналов </a:t>
            </a:r>
            <a:r>
              <a:rPr lang="ru-RU" sz="2000" b="1" dirty="0"/>
              <a:t>передачи информации </a:t>
            </a:r>
            <a:r>
              <a:rPr lang="ru-RU" sz="2000" dirty="0" smtClean="0"/>
              <a:t>между</a:t>
            </a:r>
          </a:p>
          <a:p>
            <a:r>
              <a:rPr lang="ru-RU" sz="2000" dirty="0" smtClean="0"/>
              <a:t>входящими </a:t>
            </a:r>
            <a:r>
              <a:rPr lang="ru-RU" sz="2000" dirty="0"/>
              <a:t>в неё локальными, региональными и корпоративными сетями.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22"/>
          <a:stretch/>
        </p:blipFill>
        <p:spPr bwMode="auto">
          <a:xfrm>
            <a:off x="4829325" y="1590574"/>
            <a:ext cx="3997156" cy="240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9875" y="209461"/>
            <a:ext cx="7685553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ru-RU" sz="2400" b="1" dirty="0">
                <a:solidFill>
                  <a:srgbClr val="0066B0"/>
                </a:solidFill>
                <a:latin typeface="+mj-lt"/>
              </a:rPr>
              <a:t>Как устроен Интернет?</a:t>
            </a:r>
          </a:p>
        </p:txBody>
      </p:sp>
    </p:spTree>
    <p:extLst>
      <p:ext uri="{BB962C8B-B14F-4D97-AF65-F5344CB8AC3E}">
        <p14:creationId xmlns:p14="http://schemas.microsoft.com/office/powerpoint/2010/main" xmlns="" val="3988863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64324" y="1112410"/>
            <a:ext cx="8415349" cy="11777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b="1" dirty="0" smtClean="0"/>
              <a:t>Сетевой протокол </a:t>
            </a:r>
            <a:r>
              <a:rPr lang="ru-RU" sz="2000" dirty="0" smtClean="0"/>
              <a:t>– набор правил, позволяющих осуществить соединение и обмен информацией между двумя и более включёнными в сеть устройствами.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9875" y="209461"/>
            <a:ext cx="7685553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ru-RU" sz="2400" b="1" dirty="0">
                <a:solidFill>
                  <a:srgbClr val="0066B0"/>
                </a:solidFill>
                <a:latin typeface="+mj-lt"/>
              </a:rPr>
              <a:t>Как устроен Интернет?</a:t>
            </a:r>
          </a:p>
        </p:txBody>
      </p:sp>
      <p:pic>
        <p:nvPicPr>
          <p:cNvPr id="10242" name="Picture 2" descr="\\USER-PC-15\Disk D\projects\Руслан\анимация\012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445633"/>
            <a:ext cx="2738438" cy="25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46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2772000" y="1138248"/>
            <a:ext cx="3600000" cy="67124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9974" tIns="179974" rIns="179974" bIns="179974" rtlCol="0" anchor="ctr">
            <a:spAutoFit/>
          </a:bodyPr>
          <a:lstStyle/>
          <a:p>
            <a:pPr algn="ctr"/>
            <a:r>
              <a:rPr lang="ru-RU" sz="2000" b="1" dirty="0" smtClean="0"/>
              <a:t>Сетевые протоколы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45789" y="2215639"/>
            <a:ext cx="2951736" cy="113290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79974" tIns="179974" rIns="179974" bIns="179974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/>
              <a:t>TCP</a:t>
            </a:r>
            <a:r>
              <a:rPr lang="en-US" sz="2000" dirty="0"/>
              <a:t> — </a:t>
            </a:r>
            <a:r>
              <a:rPr lang="ru-RU" sz="2000" dirty="0" smtClean="0"/>
              <a:t>протокол </a:t>
            </a:r>
            <a:r>
              <a:rPr lang="ru-RU" sz="2000" dirty="0"/>
              <a:t>управления передачей</a:t>
            </a:r>
          </a:p>
        </p:txBody>
      </p:sp>
      <p:cxnSp>
        <p:nvCxnSpPr>
          <p:cNvPr id="50" name="Соединительная линия уступом 49"/>
          <p:cNvCxnSpPr>
            <a:endCxn id="23" idx="1"/>
          </p:cNvCxnSpPr>
          <p:nvPr/>
        </p:nvCxnSpPr>
        <p:spPr>
          <a:xfrm rot="16200000" flipH="1">
            <a:off x="4713441" y="2082855"/>
            <a:ext cx="977451" cy="4101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endCxn id="22" idx="3"/>
          </p:cNvCxnSpPr>
          <p:nvPr/>
        </p:nvCxnSpPr>
        <p:spPr>
          <a:xfrm rot="5400000">
            <a:off x="3496536" y="2110479"/>
            <a:ext cx="972602" cy="3706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407265" y="2195121"/>
            <a:ext cx="2953714" cy="115342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79974" tIns="179974" rIns="179974" bIns="179974" rtlCol="0" anchor="ctr">
            <a:spAutoFit/>
          </a:bodyPr>
          <a:lstStyle/>
          <a:p>
            <a:pPr algn="ctr"/>
            <a:endParaRPr lang="ru-RU" sz="800" dirty="0" smtClean="0"/>
          </a:p>
          <a:p>
            <a:pPr algn="ctr">
              <a:lnSpc>
                <a:spcPts val="2000"/>
              </a:lnSpc>
            </a:pPr>
            <a:r>
              <a:rPr lang="en-US" sz="2000" b="1" dirty="0"/>
              <a:t>IP</a:t>
            </a:r>
            <a:r>
              <a:rPr lang="en-US" sz="2000" dirty="0"/>
              <a:t> — </a:t>
            </a:r>
            <a:r>
              <a:rPr lang="ru-RU" sz="2000" dirty="0"/>
              <a:t>межсетевой </a:t>
            </a:r>
            <a:r>
              <a:rPr lang="ru-RU" sz="2000" dirty="0" smtClean="0"/>
              <a:t>Интернет-протокол</a:t>
            </a:r>
          </a:p>
          <a:p>
            <a:pPr algn="ctr"/>
            <a:endParaRPr lang="ru-RU" sz="200" dirty="0" smtClean="0"/>
          </a:p>
          <a:p>
            <a:pPr algn="ctr"/>
            <a:endParaRPr lang="ru-RU" sz="200" dirty="0" smtClean="0"/>
          </a:p>
          <a:p>
            <a:pPr algn="ctr"/>
            <a:endParaRPr lang="ru-RU" sz="200" dirty="0"/>
          </a:p>
          <a:p>
            <a:pPr algn="ctr"/>
            <a:endParaRPr lang="ru-RU" sz="200" dirty="0"/>
          </a:p>
          <a:p>
            <a:pPr algn="ctr"/>
            <a:endParaRPr lang="ru-RU" sz="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875" y="209461"/>
            <a:ext cx="7685553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ru-RU" sz="2400" b="1" dirty="0">
                <a:solidFill>
                  <a:srgbClr val="0066B0"/>
                </a:solidFill>
                <a:latin typeface="+mj-lt"/>
              </a:rPr>
              <a:t>Как устроен Интернет?</a:t>
            </a:r>
          </a:p>
        </p:txBody>
      </p:sp>
    </p:spTree>
    <p:extLst>
      <p:ext uri="{BB962C8B-B14F-4D97-AF65-F5344CB8AC3E}">
        <p14:creationId xmlns:p14="http://schemas.microsoft.com/office/powerpoint/2010/main" xmlns="" val="2845669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279" y="125128"/>
            <a:ext cx="3779721" cy="99417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Протокол TCP/IP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52387" y="0"/>
            <a:ext cx="4653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018" y="0"/>
            <a:ext cx="7886700" cy="99417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Протокол TCP/IP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14400"/>
            <a:ext cx="7886700" cy="371832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1900" dirty="0" smtClean="0">
                <a:latin typeface="Bookman Old Style" pitchFamily="18" charset="0"/>
              </a:rPr>
              <a:t>Протокол </a:t>
            </a:r>
            <a:r>
              <a:rPr lang="ru-RU" sz="1900" b="1" dirty="0" smtClean="0">
                <a:latin typeface="Bookman Old Style" pitchFamily="18" charset="0"/>
              </a:rPr>
              <a:t>TCP/IP</a:t>
            </a:r>
            <a:r>
              <a:rPr lang="ru-RU" sz="1900" dirty="0" smtClean="0">
                <a:latin typeface="Bookman Old Style" pitchFamily="18" charset="0"/>
              </a:rPr>
              <a:t> является базовым протоколом Интернета, он объединяет в себе два протокола — </a:t>
            </a:r>
            <a:r>
              <a:rPr lang="ru-RU" sz="1900" b="1" dirty="0" smtClean="0">
                <a:latin typeface="Bookman Old Style" pitchFamily="18" charset="0"/>
              </a:rPr>
              <a:t>TCP</a:t>
            </a:r>
            <a:r>
              <a:rPr lang="ru-RU" sz="1900" dirty="0" smtClean="0">
                <a:latin typeface="Bookman Old Style" pitchFamily="18" charset="0"/>
              </a:rPr>
              <a:t> и </a:t>
            </a:r>
            <a:r>
              <a:rPr lang="ru-RU" sz="1900" b="1" dirty="0" smtClean="0">
                <a:latin typeface="Bookman Old Style" pitchFamily="18" charset="0"/>
              </a:rPr>
              <a:t>IP</a:t>
            </a:r>
            <a:r>
              <a:rPr lang="ru-RU" sz="1900" dirty="0" smtClean="0">
                <a:latin typeface="Bookman Old Style" pitchFamily="18" charset="0"/>
              </a:rPr>
              <a:t>.</a:t>
            </a:r>
          </a:p>
          <a:p>
            <a:pPr marL="0" indent="269875" eaLnBrk="1" hangingPunct="1">
              <a:lnSpc>
                <a:spcPct val="120000"/>
              </a:lnSpc>
            </a:pPr>
            <a:r>
              <a:rPr lang="ru-RU" sz="1900" b="1" dirty="0" smtClean="0">
                <a:latin typeface="Bookman Old Style" pitchFamily="18" charset="0"/>
              </a:rPr>
              <a:t>Протокол </a:t>
            </a:r>
            <a:r>
              <a:rPr lang="ru-RU" sz="1900" b="1" dirty="0" smtClean="0">
                <a:solidFill>
                  <a:srgbClr val="660033"/>
                </a:solidFill>
                <a:latin typeface="Bookman Old Style" pitchFamily="18" charset="0"/>
              </a:rPr>
              <a:t>TCP</a:t>
            </a:r>
            <a:r>
              <a:rPr lang="ru-RU" sz="1900" b="1" dirty="0" smtClean="0">
                <a:latin typeface="Bookman Old Style" pitchFamily="18" charset="0"/>
              </a:rPr>
              <a:t> </a:t>
            </a:r>
            <a:r>
              <a:rPr lang="ru-RU" sz="1900" dirty="0" smtClean="0">
                <a:latin typeface="Bookman Old Style" pitchFamily="18" charset="0"/>
              </a:rPr>
              <a:t>(от англ. </a:t>
            </a:r>
            <a:r>
              <a:rPr lang="ru-RU" sz="1900" dirty="0" err="1" smtClean="0">
                <a:latin typeface="Bookman Old Style" pitchFamily="18" charset="0"/>
              </a:rPr>
              <a:t>Transmission</a:t>
            </a:r>
            <a:r>
              <a:rPr lang="ru-RU" sz="1900" dirty="0" smtClean="0">
                <a:latin typeface="Bookman Old Style" pitchFamily="18" charset="0"/>
              </a:rPr>
              <a:t> </a:t>
            </a:r>
            <a:r>
              <a:rPr lang="ru-RU" sz="1900" dirty="0" err="1" smtClean="0">
                <a:latin typeface="Bookman Old Style" pitchFamily="18" charset="0"/>
              </a:rPr>
              <a:t>Control</a:t>
            </a:r>
            <a:r>
              <a:rPr lang="ru-RU" sz="1900" dirty="0" smtClean="0">
                <a:latin typeface="Bookman Old Style" pitchFamily="18" charset="0"/>
              </a:rPr>
              <a:t> </a:t>
            </a:r>
            <a:r>
              <a:rPr lang="ru-RU" sz="1900" dirty="0" err="1" smtClean="0">
                <a:latin typeface="Bookman Old Style" pitchFamily="18" charset="0"/>
              </a:rPr>
              <a:t>Protocol</a:t>
            </a:r>
            <a:r>
              <a:rPr lang="ru-RU" sz="1900" dirty="0" smtClean="0">
                <a:latin typeface="Bookman Old Style" pitchFamily="18" charset="0"/>
              </a:rPr>
              <a:t>, протокол управления передачей) </a:t>
            </a:r>
            <a:r>
              <a:rPr lang="ru-RU" sz="1900" dirty="0" smtClean="0">
                <a:solidFill>
                  <a:srgbClr val="660033"/>
                </a:solidFill>
                <a:latin typeface="Bookman Old Style" pitchFamily="18" charset="0"/>
              </a:rPr>
              <a:t>разбивает информацию на порции</a:t>
            </a:r>
            <a:r>
              <a:rPr lang="ru-RU" sz="1900" dirty="0" smtClean="0">
                <a:latin typeface="Bookman Old Style" pitchFamily="18" charset="0"/>
              </a:rPr>
              <a:t> (пакеты) и нумерует их, чтобы при получении можно было правильно собрать исходное сообщение. </a:t>
            </a:r>
          </a:p>
          <a:p>
            <a:pPr marL="0" indent="269875" eaLnBrk="1" hangingPunct="1">
              <a:lnSpc>
                <a:spcPct val="120000"/>
              </a:lnSpc>
            </a:pPr>
            <a:r>
              <a:rPr lang="ru-RU" sz="1900" b="1" dirty="0" smtClean="0">
                <a:latin typeface="Bookman Old Style" pitchFamily="18" charset="0"/>
              </a:rPr>
              <a:t>Протокол </a:t>
            </a:r>
            <a:r>
              <a:rPr lang="ru-RU" sz="1900" b="1" dirty="0" smtClean="0">
                <a:solidFill>
                  <a:srgbClr val="000099"/>
                </a:solidFill>
                <a:latin typeface="Bookman Old Style" pitchFamily="18" charset="0"/>
              </a:rPr>
              <a:t>IP</a:t>
            </a:r>
            <a:r>
              <a:rPr lang="ru-RU" sz="1900" b="1" dirty="0" smtClean="0">
                <a:latin typeface="Bookman Old Style" pitchFamily="18" charset="0"/>
              </a:rPr>
              <a:t> </a:t>
            </a:r>
            <a:r>
              <a:rPr lang="ru-RU" sz="1900" dirty="0" smtClean="0">
                <a:latin typeface="Bookman Old Style" pitchFamily="18" charset="0"/>
              </a:rPr>
              <a:t>(от англ. </a:t>
            </a:r>
            <a:r>
              <a:rPr lang="ru-RU" sz="1900" dirty="0" err="1" smtClean="0">
                <a:latin typeface="Bookman Old Style" pitchFamily="18" charset="0"/>
              </a:rPr>
              <a:t>Internet</a:t>
            </a:r>
            <a:r>
              <a:rPr lang="ru-RU" sz="1900" dirty="0" smtClean="0">
                <a:latin typeface="Bookman Old Style" pitchFamily="18" charset="0"/>
              </a:rPr>
              <a:t> </a:t>
            </a:r>
            <a:r>
              <a:rPr lang="ru-RU" sz="1900" dirty="0" err="1" smtClean="0">
                <a:latin typeface="Bookman Old Style" pitchFamily="18" charset="0"/>
              </a:rPr>
              <a:t>Protocol</a:t>
            </a:r>
            <a:r>
              <a:rPr lang="ru-RU" sz="1900" dirty="0" smtClean="0">
                <a:latin typeface="Bookman Old Style" pitchFamily="18" charset="0"/>
              </a:rPr>
              <a:t>, протокол Интернета) </a:t>
            </a:r>
            <a:r>
              <a:rPr lang="ru-RU" sz="1900" dirty="0" smtClean="0">
                <a:solidFill>
                  <a:srgbClr val="000099"/>
                </a:solidFill>
                <a:latin typeface="Bookman Old Style" pitchFamily="18" charset="0"/>
              </a:rPr>
              <a:t>снабжает пакеты адресами</a:t>
            </a:r>
            <a:r>
              <a:rPr lang="ru-RU" sz="1900" dirty="0" smtClean="0">
                <a:latin typeface="Bookman Old Style" pitchFamily="18" charset="0"/>
              </a:rPr>
              <a:t> отправителя и получателя, контрольной суммой, другой служебной информацией и отправляет образовавшиеся IP-пакеты в сеть.</a:t>
            </a:r>
          </a:p>
          <a:p>
            <a:pPr marL="0" indent="269875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1900" dirty="0" smtClean="0">
                <a:latin typeface="Bookman Old Style" pitchFamily="18" charset="0"/>
              </a:rPr>
              <a:t>В конечной точке протокол </a:t>
            </a:r>
            <a:r>
              <a:rPr lang="ru-RU" sz="1900" dirty="0" smtClean="0">
                <a:solidFill>
                  <a:srgbClr val="660033"/>
                </a:solidFill>
                <a:latin typeface="Bookman Old Style" pitchFamily="18" charset="0"/>
              </a:rPr>
              <a:t>TCP</a:t>
            </a:r>
            <a:r>
              <a:rPr lang="ru-RU" sz="1900" dirty="0" smtClean="0">
                <a:latin typeface="Bookman Old Style" pitchFamily="18" charset="0"/>
              </a:rPr>
              <a:t> проверяет, все ли части сообщения получены. А так как разные пакеты приходят в конечную точку разными путями, порядок их получения может быть нарушен. После получения всех частей TCP сортирует их в правильном порядке и собирает в единое целое.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7" y="209468"/>
            <a:ext cx="8494345" cy="461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en-US" dirty="0" smtClean="0"/>
              <a:t>IP-</a:t>
            </a:r>
            <a:r>
              <a:rPr lang="ru-RU" dirty="0" smtClean="0"/>
              <a:t>адрес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4561" y="1165146"/>
            <a:ext cx="4276964" cy="11777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r>
              <a:rPr lang="ru-RU" sz="2000" dirty="0"/>
              <a:t>Все компьютеры, подключённые к </a:t>
            </a:r>
            <a:r>
              <a:rPr lang="ru-RU" sz="2000" dirty="0" smtClean="0"/>
              <a:t>«Сети», </a:t>
            </a:r>
            <a:r>
              <a:rPr lang="ru-RU" sz="2000" dirty="0"/>
              <a:t>имеют свой 32-битовый </a:t>
            </a:r>
            <a:r>
              <a:rPr lang="ru-RU" sz="2000" dirty="0" smtClean="0"/>
              <a:t>(4-байтовый IP-адрес). 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1128" y="2571750"/>
            <a:ext cx="3633672" cy="23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4746355" y="1304831"/>
                <a:ext cx="4117867" cy="898377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 w="12700" cmpd="sng">
                <a:noFill/>
                <a:prstDash val="solid"/>
              </a:ln>
            </p:spPr>
            <p:txBody>
              <a:bodyPr wrap="square" lIns="125979" tIns="125979" rIns="125979" bIns="125979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dirty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sz="2000" dirty="0">
                              <a:latin typeface="Cambria Math"/>
                            </a:rPr>
                            <m:t>32</m:t>
                          </m:r>
                        </m:sup>
                      </m:sSup>
                      <m:r>
                        <a:rPr lang="ru-RU" sz="2000" dirty="0">
                          <a:latin typeface="Cambria Math"/>
                        </a:rPr>
                        <m:t>−1=4 294 967 295</m:t>
                      </m:r>
                    </m:oMath>
                  </m:oMathPara>
                </a14:m>
                <a:endParaRPr lang="ru-RU" sz="2000" dirty="0"/>
              </a:p>
              <a:p>
                <a:pPr algn="ctr"/>
                <a:r>
                  <a:rPr lang="ru-RU" sz="2000" dirty="0"/>
                  <a:t>адресов</a:t>
                </a:r>
                <a:endParaRPr lang="en-US" sz="20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355" y="1304831"/>
                <a:ext cx="4117867" cy="8983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2721"/>
                </a:stretch>
              </a:blipFill>
              <a:ln w="12700" cmpd="sng"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746353" y="2999762"/>
            <a:ext cx="4117867" cy="154708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11000000 00110010 11010101 00010010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192.50.213.18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3 миллиарда комбинаций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9727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877" y="209468"/>
            <a:ext cx="8494345" cy="461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en-US" dirty="0" smtClean="0"/>
              <a:t>IP-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8132" y="1563373"/>
            <a:ext cx="259323" cy="540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7453" y="1564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778" y="15642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6101" y="15633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55424" y="156337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14747" y="1563375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74069" y="1563374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33393" y="1563373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92715" y="1563373"/>
            <a:ext cx="259323" cy="540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50339" y="1563374"/>
            <a:ext cx="259323" cy="5406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09663" y="1563831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0685" y="156428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30008" y="156428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89331" y="156428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48654" y="1564284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07977" y="1564285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69618" y="1564280"/>
            <a:ext cx="259323" cy="5391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31322" y="1564282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90645" y="1564284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49968" y="1564283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09291" y="1564281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68614" y="1564280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27937" y="1564279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87260" y="156427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47097" y="1564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04207" y="1564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165229" y="1564925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424552" y="1564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683874" y="1564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943197" y="1564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202521" y="1564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461843" y="1564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75873" y="1567115"/>
            <a:ext cx="259323" cy="540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5194" y="156866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94519" y="1568019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53842" y="1567119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313165" y="156711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72488" y="156711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31810" y="156711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091134" y="1567115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35327" y="1564468"/>
            <a:ext cx="259323" cy="540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692951" y="1564469"/>
            <a:ext cx="259323" cy="5406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952275" y="1564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13297" y="1565383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472620" y="1565382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731943" y="1565381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991266" y="1565379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50589" y="1565380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624290" y="1566469"/>
            <a:ext cx="259323" cy="5391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885994" y="1566471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45317" y="1566473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404640" y="1566472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663963" y="1566470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923286" y="1566469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82609" y="156646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441932" y="1567114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810279" y="156446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067389" y="156446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328411" y="156446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587734" y="156446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47056" y="156446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106379" y="156446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365703" y="156446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625025" y="156446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1107144" y="1418756"/>
            <a:ext cx="424640" cy="1802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авая фигурная скобка 76"/>
          <p:cNvSpPr/>
          <p:nvPr/>
        </p:nvSpPr>
        <p:spPr>
          <a:xfrm rot="5400000">
            <a:off x="3266599" y="1415014"/>
            <a:ext cx="424640" cy="1802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авая фигурная скобка 77"/>
          <p:cNvSpPr/>
          <p:nvPr/>
        </p:nvSpPr>
        <p:spPr>
          <a:xfrm rot="5400000">
            <a:off x="5482164" y="1413461"/>
            <a:ext cx="424640" cy="1802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авая фигурная скобка 78"/>
          <p:cNvSpPr/>
          <p:nvPr/>
        </p:nvSpPr>
        <p:spPr>
          <a:xfrm rot="5400000">
            <a:off x="7654661" y="1415014"/>
            <a:ext cx="424640" cy="1802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1782" y="2566255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r>
              <a:rPr lang="ru-RU" sz="2000" dirty="0"/>
              <a:t>Октет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986715" y="2555265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r>
              <a:rPr lang="ru-RU" sz="2000" dirty="0"/>
              <a:t>Октет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202280" y="2571750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r>
              <a:rPr lang="ru-RU" sz="2000" dirty="0"/>
              <a:t>Октет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374777" y="2551897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r>
              <a:rPr lang="ru-RU" sz="2000" dirty="0"/>
              <a:t>Октет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820961" y="2551896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192</a:t>
            </a:r>
            <a:endParaRPr lang="ru-RU" sz="20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011854" y="2551895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50</a:t>
            </a:r>
            <a:endParaRPr lang="ru-RU" sz="20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5171759" y="2571750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213</a:t>
            </a:r>
            <a:endParaRPr lang="ru-RU" sz="20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7381294" y="2571750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18</a:t>
            </a:r>
            <a:endParaRPr lang="ru-RU" sz="2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3184232" y="3766977"/>
            <a:ext cx="2858951" cy="68530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800" dirty="0" smtClean="0"/>
              <a:t>192.50.213.18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1168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1605E-6 L 0.22569 0.25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12500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71605E-6 L 0.07205 0.25061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2531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677 0.24722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12346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1319 0.24969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000"/>
                            </p:stCondLst>
                            <p:childTnLst>
                              <p:par>
                                <p:cTn id="3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4" grpId="0" animBg="1"/>
      <p:bldP spid="77" grpId="0" animBg="1"/>
      <p:bldP spid="78" grpId="0" animBg="1"/>
      <p:bldP spid="79" grpId="0" animBg="1"/>
      <p:bldP spid="6" grpId="0" animBg="1"/>
      <p:bldP spid="6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7" y="209466"/>
            <a:ext cx="6156758" cy="461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ru-RU" dirty="0"/>
              <a:t>Сегодня на уроке мы узнаем: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876" y="2824324"/>
            <a:ext cx="2546362" cy="40009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dirty="0"/>
              <a:t>Что такое Интернет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76607" y="2824323"/>
            <a:ext cx="2555875" cy="707872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dirty="0"/>
              <a:t>Как устроена </a:t>
            </a:r>
            <a:r>
              <a:rPr lang="ru-RU" sz="1800" dirty="0" smtClean="0"/>
              <a:t>Всемирная </a:t>
            </a:r>
            <a:r>
              <a:rPr lang="ru-RU" sz="1800" dirty="0"/>
              <a:t>паутина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7763" y="2824324"/>
            <a:ext cx="2557462" cy="6835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dirty="0" smtClean="0"/>
              <a:t>Что такое </a:t>
            </a:r>
            <a:r>
              <a:rPr lang="en-US" sz="1800" dirty="0" smtClean="0"/>
              <a:t>IP</a:t>
            </a:r>
            <a:r>
              <a:rPr lang="ru-RU" sz="1800" dirty="0" smtClean="0"/>
              <a:t>-адрес </a:t>
            </a:r>
            <a:r>
              <a:rPr lang="ru-RU" sz="1800" dirty="0"/>
              <a:t>компьютера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8411" y="1662814"/>
            <a:ext cx="989295" cy="911243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36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93459" y="1662814"/>
            <a:ext cx="957089" cy="906635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  <a:endParaRPr lang="ru-RU" sz="360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06301" y="1662813"/>
            <a:ext cx="957089" cy="906635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  <a:endParaRPr lang="ru-RU" sz="360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83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025" y="1717852"/>
            <a:ext cx="6896100" cy="17317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FF0000"/>
            </a:solidFill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400" dirty="0"/>
              <a:t>Интернет развивается </a:t>
            </a:r>
            <a:r>
              <a:rPr lang="ru-RU" sz="2400" dirty="0" smtClean="0"/>
              <a:t>стремительно, и очень </a:t>
            </a:r>
            <a:r>
              <a:rPr lang="ru-RU" sz="2400" dirty="0"/>
              <a:t>скоро </a:t>
            </a:r>
            <a:r>
              <a:rPr lang="ru-RU" sz="2400" dirty="0" smtClean="0"/>
              <a:t>4-байтовых </a:t>
            </a:r>
            <a:r>
              <a:rPr lang="ru-RU" sz="2400" dirty="0"/>
              <a:t>адресов может не хватить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сейчас </a:t>
            </a:r>
            <a:r>
              <a:rPr lang="ru-RU" sz="2400" dirty="0"/>
              <a:t>вводится новый протокол, включающий </a:t>
            </a:r>
            <a:r>
              <a:rPr lang="ru-RU" sz="2400" dirty="0" smtClean="0"/>
              <a:t>6-байт </a:t>
            </a:r>
            <a:r>
              <a:rPr lang="ru-RU" sz="2400" dirty="0"/>
              <a:t>адресов.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877" y="209468"/>
            <a:ext cx="8494345" cy="461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en-US" dirty="0" smtClean="0"/>
              <a:t>IP-</a:t>
            </a:r>
            <a:r>
              <a:rPr lang="ru-RU" dirty="0" smtClean="0"/>
              <a:t>адрес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1163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877" y="209468"/>
            <a:ext cx="8494345" cy="461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en-US" dirty="0" smtClean="0"/>
              <a:t>IP-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51120" y="1833924"/>
            <a:ext cx="259323" cy="540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0441" y="1834827"/>
            <a:ext cx="259323" cy="5397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9766" y="183482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29089" y="183392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288412" y="183392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47735" y="183392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07057" y="1833925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066381" y="1833924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10574" y="1831277"/>
            <a:ext cx="259323" cy="540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668198" y="1831278"/>
            <a:ext cx="259323" cy="5406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927522" y="1831735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188544" y="1832192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447867" y="1832191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707190" y="1832190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966513" y="183218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25836" y="1832189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599537" y="1833278"/>
            <a:ext cx="259323" cy="5391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861241" y="1833280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20564" y="1833282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379887" y="1833281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639210" y="1833279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898533" y="1833278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57856" y="18332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417179" y="1833508"/>
            <a:ext cx="259323" cy="5395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785526" y="18312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042636" y="18312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303658" y="1831276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562981" y="18312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22303" y="18312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081626" y="18312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340950" y="18312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600272" y="1831277"/>
            <a:ext cx="259323" cy="5390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1107144" y="1690860"/>
            <a:ext cx="424640" cy="1802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авая фигурная скобка 76"/>
          <p:cNvSpPr/>
          <p:nvPr/>
        </p:nvSpPr>
        <p:spPr>
          <a:xfrm rot="5400000">
            <a:off x="3266599" y="1687118"/>
            <a:ext cx="424640" cy="1802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авая фигурная скобка 77"/>
          <p:cNvSpPr/>
          <p:nvPr/>
        </p:nvSpPr>
        <p:spPr>
          <a:xfrm rot="5400000">
            <a:off x="5482164" y="1685565"/>
            <a:ext cx="424640" cy="1802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авая фигурная скобка 78"/>
          <p:cNvSpPr/>
          <p:nvPr/>
        </p:nvSpPr>
        <p:spPr>
          <a:xfrm rot="5400000">
            <a:off x="7654661" y="1687118"/>
            <a:ext cx="424640" cy="1802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827260" y="2827368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192</a:t>
            </a:r>
            <a:endParaRPr lang="ru-RU" sz="20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011854" y="2843854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50</a:t>
            </a:r>
            <a:endParaRPr lang="ru-RU" sz="20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5202280" y="2845654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213</a:t>
            </a:r>
            <a:endParaRPr lang="ru-RU" sz="20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7356541" y="2845654"/>
            <a:ext cx="98440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18</a:t>
            </a:r>
            <a:endParaRPr lang="ru-RU" sz="2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69877" y="1108191"/>
            <a:ext cx="3207652" cy="53654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>
              <a:lnSpc>
                <a:spcPts val="2200"/>
              </a:lnSpc>
            </a:pPr>
            <a:r>
              <a:rPr lang="ru-RU" sz="1800" b="1" dirty="0"/>
              <a:t>Интернет</a:t>
            </a:r>
            <a:r>
              <a:rPr lang="ru-RU" sz="1800" dirty="0"/>
              <a:t> – это сеть сетей.</a:t>
            </a:r>
            <a:endParaRPr lang="ru-RU" sz="1800" dirty="0" smtClean="0"/>
          </a:p>
        </p:txBody>
      </p:sp>
      <p:sp>
        <p:nvSpPr>
          <p:cNvPr id="92" name="Прямоугольник 91"/>
          <p:cNvSpPr/>
          <p:nvPr/>
        </p:nvSpPr>
        <p:spPr>
          <a:xfrm>
            <a:off x="498653" y="3482711"/>
            <a:ext cx="1641621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Номер сети</a:t>
            </a:r>
            <a:endParaRPr lang="ru-RU" sz="20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964844" y="3480064"/>
            <a:ext cx="5348921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Номер компьютера в сети</a:t>
            </a:r>
            <a:endParaRPr lang="ru-RU" sz="2000" dirty="0"/>
          </a:p>
        </p:txBody>
      </p:sp>
      <p:cxnSp>
        <p:nvCxnSpPr>
          <p:cNvPr id="11267" name="Прямая соединительная линия 11266"/>
          <p:cNvCxnSpPr/>
          <p:nvPr/>
        </p:nvCxnSpPr>
        <p:spPr>
          <a:xfrm>
            <a:off x="251120" y="1832188"/>
            <a:ext cx="2074584" cy="26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2410574" y="1828636"/>
            <a:ext cx="2074584" cy="2640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4599537" y="1830333"/>
            <a:ext cx="2076965" cy="1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6782630" y="1833971"/>
            <a:ext cx="2076965" cy="1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498020" y="4096932"/>
            <a:ext cx="1179376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en-US" sz="2000" dirty="0" smtClean="0"/>
              <a:t>A, B, C,</a:t>
            </a:r>
            <a:endParaRPr lang="ru-RU" sz="20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1519097" y="4096931"/>
            <a:ext cx="769284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en-US" sz="2000" dirty="0" smtClean="0"/>
              <a:t>D, E</a:t>
            </a:r>
            <a:endParaRPr lang="ru-RU" sz="20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34106" y="3482710"/>
            <a:ext cx="1891598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Статический</a:t>
            </a:r>
            <a:endParaRPr lang="ru-RU" sz="2000" dirty="0"/>
          </a:p>
        </p:txBody>
      </p:sp>
      <p:sp>
        <p:nvSpPr>
          <p:cNvPr id="11272" name="Стрелка вправо 11271"/>
          <p:cNvSpPr/>
          <p:nvPr/>
        </p:nvSpPr>
        <p:spPr>
          <a:xfrm rot="16200000">
            <a:off x="673254" y="3060642"/>
            <a:ext cx="1292420" cy="8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927521" y="3482710"/>
            <a:ext cx="5348921" cy="562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dirty="0" smtClean="0"/>
              <a:t>Динамический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20793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4" grpId="0" animBg="1"/>
      <p:bldP spid="77" grpId="0" animBg="1"/>
      <p:bldP spid="78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91" grpId="0" animBg="1"/>
      <p:bldP spid="92" grpId="0" animBg="1"/>
      <p:bldP spid="92" grpId="1" animBg="1"/>
      <p:bldP spid="93" grpId="0" animBg="1"/>
      <p:bldP spid="93" grpId="1" animBg="1"/>
      <p:bldP spid="103" grpId="0" animBg="1"/>
      <p:bldP spid="104" grpId="0" animBg="1"/>
      <p:bldP spid="80" grpId="0" animBg="1"/>
      <p:bldP spid="11272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7" y="209468"/>
            <a:ext cx="8494345" cy="461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ru-RU" smtClean="0"/>
              <a:t>Пример</a:t>
            </a: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64325" y="1010025"/>
            <a:ext cx="8415349" cy="148552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r>
              <a:rPr lang="ru-RU" sz="1600" dirty="0"/>
              <a:t>Ученик </a:t>
            </a:r>
            <a:r>
              <a:rPr lang="ru-RU" sz="1600" dirty="0" smtClean="0"/>
              <a:t>9-го </a:t>
            </a:r>
            <a:r>
              <a:rPr lang="ru-RU" sz="1600" dirty="0"/>
              <a:t>класса Саша записал </a:t>
            </a:r>
            <a:r>
              <a:rPr lang="en-US" sz="1600" dirty="0" smtClean="0"/>
              <a:t>IP</a:t>
            </a:r>
            <a:r>
              <a:rPr lang="ru-RU" sz="1600" dirty="0" smtClean="0"/>
              <a:t>-адрес </a:t>
            </a:r>
            <a:r>
              <a:rPr lang="ru-RU" sz="1600" dirty="0"/>
              <a:t>школьного сервера на листке бумаги. Пришёл домой, положил листок на свой стол и ушёл на кухню обедать. Младший брат Саши Стас решил поиграть с этим листком. Когда Саша </a:t>
            </a:r>
            <a:r>
              <a:rPr lang="ru-RU" sz="1600" dirty="0" smtClean="0"/>
              <a:t>вернулся, </a:t>
            </a:r>
            <a:r>
              <a:rPr lang="ru-RU" sz="1600" dirty="0"/>
              <a:t>от листка остались только обрывки. </a:t>
            </a:r>
            <a:endParaRPr lang="en-US" sz="1600" dirty="0" smtClean="0"/>
          </a:p>
          <a:p>
            <a:r>
              <a:rPr lang="ru-RU" sz="1600" dirty="0" smtClean="0"/>
              <a:t>Необходимо восстановить </a:t>
            </a:r>
            <a:r>
              <a:rPr lang="en-US" sz="1600" dirty="0" smtClean="0"/>
              <a:t>IP</a:t>
            </a:r>
            <a:r>
              <a:rPr lang="ru-RU" sz="1600" dirty="0" smtClean="0"/>
              <a:t>-адрес.</a:t>
            </a:r>
            <a:endParaRPr lang="en-US" sz="1600" dirty="0" smtClean="0"/>
          </a:p>
        </p:txBody>
      </p:sp>
      <p:pic>
        <p:nvPicPr>
          <p:cNvPr id="7" name="Picture 2" descr="D:\projects\Информатика\Ярцова\Картинки\Как устроен Интернет. IP-адрес компьютера\0_cee46_a62d46b3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7215" y="2731375"/>
            <a:ext cx="1320396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rojects\Информатика\Ярцова\Картинки\Как устроен Интернет. IP-адрес компьютера\0_cee46_a62d46b3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4806" y="2731375"/>
            <a:ext cx="1320396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rojects\Информатика\Ярцова\Картинки\Как устроен Интернет. IP-адрес компьютера\0_cee46_a62d46b3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7703" y="2796270"/>
            <a:ext cx="1320396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rojects\Информатика\Ярцова\Картинки\Как устроен Интернет. IP-адрес компьютера\0_cee46_a62d46b3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573" y="2735461"/>
            <a:ext cx="1320396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82015" y="2935815"/>
            <a:ext cx="1097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3.19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52715" y="3007339"/>
            <a:ext cx="79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.60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5538" y="3008964"/>
            <a:ext cx="1264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6.161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65053" y="3008964"/>
            <a:ext cx="623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96575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877" y="209468"/>
            <a:ext cx="8494345" cy="461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en-US" dirty="0" smtClean="0"/>
              <a:t>IP-</a:t>
            </a:r>
            <a:r>
              <a:rPr lang="ru-RU" dirty="0" smtClean="0"/>
              <a:t>адрес</a:t>
            </a:r>
            <a:endParaRPr lang="ru-RU" dirty="0"/>
          </a:p>
        </p:txBody>
      </p:sp>
      <p:pic>
        <p:nvPicPr>
          <p:cNvPr id="1026" name="Picture 2" descr="D:\projects\Информатика\Ярцова\Картинки\Как устроен Интернет. IP-адрес компьютера\0_cee46_a62d46b3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0342" y="1089611"/>
            <a:ext cx="1320396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2015" y="1370313"/>
            <a:ext cx="1097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3.19</a:t>
            </a:r>
            <a:endParaRPr lang="ru-RU" sz="2800" dirty="0"/>
          </a:p>
        </p:txBody>
      </p:sp>
      <p:pic>
        <p:nvPicPr>
          <p:cNvPr id="6" name="Picture 2" descr="D:\projects\Информатика\Ярцова\Картинки\Как устроен Интернет. IP-адрес компьютера\0_cee46_a62d46b3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933" y="1089611"/>
            <a:ext cx="1320396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2715" y="1441837"/>
            <a:ext cx="79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.60</a:t>
            </a:r>
            <a:endParaRPr lang="ru-RU" sz="2800" dirty="0"/>
          </a:p>
        </p:txBody>
      </p:sp>
      <p:pic>
        <p:nvPicPr>
          <p:cNvPr id="8" name="Picture 2" descr="D:\projects\Информатика\Ярцова\Картинки\Как устроен Интернет. IP-адрес компьютера\0_cee46_a62d46b3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0830" y="1154506"/>
            <a:ext cx="1320396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85538" y="1443462"/>
            <a:ext cx="1264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6.161</a:t>
            </a:r>
            <a:endParaRPr lang="ru-RU" sz="2800" dirty="0"/>
          </a:p>
        </p:txBody>
      </p:sp>
      <p:pic>
        <p:nvPicPr>
          <p:cNvPr id="10" name="Picture 2" descr="D:\projects\Информатика\Ярцова\Картинки\Как устроен Интернет. IP-адрес компьютера\0_cee46_a62d46b3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700" y="1093697"/>
            <a:ext cx="1320396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65053" y="1443462"/>
            <a:ext cx="623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22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35124" y="1818715"/>
            <a:ext cx="79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52715" y="1893533"/>
            <a:ext cx="79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15612" y="1893533"/>
            <a:ext cx="79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81482" y="1887264"/>
            <a:ext cx="790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17202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" descr="D:\projects\Информатика\Ярцова\Картинки\Как устроен Интернет. IP-адрес компьютера\Задача\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631" y="810733"/>
            <a:ext cx="1280447" cy="14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D:\projects\Информатика\Ярцова\Картинки\Как устроен Интернет. IP-адрес компьютера\Задача\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488" y="814453"/>
            <a:ext cx="1478679" cy="13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projects\Информатика\Ярцова\Картинки\Как устроен Интернет. IP-адрес компьютера\Задача\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331" y="814452"/>
            <a:ext cx="1478679" cy="13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projects\Информатика\Ярцова\Картинки\Как устроен Интернет. IP-адрес компьютера\Задача\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9226" y="814453"/>
            <a:ext cx="1277124" cy="14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8636" y="2791691"/>
            <a:ext cx="593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223.196.161.60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49734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8820711" cy="369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21286" y="435428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    Г    Б    А</a:t>
            </a:r>
          </a:p>
          <a:p>
            <a:r>
              <a:rPr lang="ru-RU" b="1" dirty="0" smtClean="0"/>
              <a:t>211.245.106.75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877" y="500063"/>
            <a:ext cx="8143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-20014" y="717281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4302" y="1040478"/>
            <a:ext cx="8415348" cy="49244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795" tIns="0" rIns="46795" bIns="0">
            <a:spAutoFit/>
          </a:bodyPr>
          <a:lstStyle/>
          <a:p>
            <a:r>
              <a:rPr lang="ru-RU" sz="1600" b="1" dirty="0"/>
              <a:t>Интернет</a:t>
            </a:r>
            <a:r>
              <a:rPr lang="ru-RU" sz="1600" dirty="0"/>
              <a:t> — это всемирная система объединённых компьютерных сетей. В неё входят тысячи локальных, региональных и корпоративных сетей по всему миру.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4311" y="1896113"/>
            <a:ext cx="841534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04291" y="2202418"/>
            <a:ext cx="8415348" cy="73866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795" tIns="0" rIns="46795" bIns="0">
            <a:spAutoFit/>
          </a:bodyPr>
          <a:lstStyle/>
          <a:p>
            <a:r>
              <a:rPr lang="ru-RU" sz="1600" dirty="0"/>
              <a:t>Подключиться </a:t>
            </a:r>
            <a:r>
              <a:rPr lang="ru-RU" sz="1600" dirty="0" smtClean="0"/>
              <a:t>ко </a:t>
            </a:r>
            <a:r>
              <a:rPr lang="ru-RU" sz="1600" dirty="0"/>
              <a:t>В</a:t>
            </a:r>
            <a:r>
              <a:rPr lang="ru-RU" sz="1600" dirty="0" smtClean="0"/>
              <a:t>семирной </a:t>
            </a:r>
            <a:r>
              <a:rPr lang="ru-RU" sz="1600" dirty="0"/>
              <a:t>сети можно на любом компьютере, даже с устаревшим программным обеспечением. Это возможно благодаря исполнению в программном обеспечении особых соглашений, которые называются </a:t>
            </a:r>
            <a:r>
              <a:rPr lang="ru-RU" sz="1600" b="1" dirty="0"/>
              <a:t>протоколами</a:t>
            </a:r>
            <a:r>
              <a:rPr lang="ru-RU" sz="1600" dirty="0"/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4313" y="3215973"/>
            <a:ext cx="841534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3850" y="4297047"/>
            <a:ext cx="8415348" cy="49244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795" tIns="0" rIns="46795" bIns="0">
            <a:spAutoFit/>
          </a:bodyPr>
          <a:lstStyle/>
          <a:p>
            <a:r>
              <a:rPr lang="ru-RU" sz="1600" dirty="0"/>
              <a:t>Все компьютеры, подключённые </a:t>
            </a:r>
            <a:r>
              <a:rPr lang="ru-RU" sz="1600"/>
              <a:t>к </a:t>
            </a:r>
            <a:r>
              <a:rPr lang="ru-RU" sz="1600" smtClean="0"/>
              <a:t>«сети», </a:t>
            </a:r>
            <a:r>
              <a:rPr lang="ru-RU" sz="1600" dirty="0"/>
              <a:t>имеют свой 32-битовый или четырёх байтовый </a:t>
            </a:r>
            <a:r>
              <a:rPr lang="ru-RU" sz="1600" dirty="0" smtClean="0"/>
              <a:t>IP-адрес.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4302" y="3324951"/>
            <a:ext cx="8395337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dirty="0"/>
              <a:t>Наиболее важными протоколами в Интернете являются: </a:t>
            </a:r>
            <a:r>
              <a:rPr lang="en-US" sz="1600" dirty="0" smtClean="0"/>
              <a:t>TCP </a:t>
            </a:r>
            <a:r>
              <a:rPr lang="ru-RU" sz="1600" dirty="0"/>
              <a:t>—</a:t>
            </a:r>
            <a:r>
              <a:rPr lang="en-US" sz="1600" dirty="0" smtClean="0"/>
              <a:t> </a:t>
            </a:r>
            <a:r>
              <a:rPr lang="ru-RU" sz="1600" dirty="0" smtClean="0"/>
              <a:t>протокол </a:t>
            </a:r>
            <a:r>
              <a:rPr lang="ru-RU" sz="1600" dirty="0"/>
              <a:t>управления передачей и протокол IP — межсетевой Интернет-протокол.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3850" y="4177998"/>
            <a:ext cx="841534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876" y="209464"/>
            <a:ext cx="5402274" cy="5078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ru-RU" sz="2700" dirty="0" smtClean="0"/>
              <a:t>Сегодня на уроке: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324832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685553" cy="461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ru-RU" dirty="0" smtClean="0"/>
              <a:t>Интернет 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9186" y="1299401"/>
            <a:ext cx="8954814" cy="9930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5979" tIns="125979" rIns="125979" bIns="125979">
            <a:spAutoFit/>
          </a:bodyPr>
          <a:lstStyle/>
          <a:p>
            <a:r>
              <a:rPr lang="ru-RU" sz="2400" b="1" dirty="0" smtClean="0"/>
              <a:t>Интернет</a:t>
            </a:r>
            <a:r>
              <a:rPr lang="en-US" sz="2400" b="1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/>
              <a:t>это самая известная и обширная глобальная компьютерная сеть.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03"/>
          <a:stretch>
            <a:fillRect/>
          </a:stretch>
        </p:blipFill>
        <p:spPr>
          <a:xfrm>
            <a:off x="3572532" y="2238703"/>
            <a:ext cx="4972378" cy="2904797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41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685553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ru-RU" sz="2400" b="1" dirty="0" smtClean="0">
                <a:solidFill>
                  <a:srgbClr val="0066B0"/>
                </a:solidFill>
              </a:rPr>
              <a:t>Компьютерные сети</a:t>
            </a:r>
            <a:endParaRPr lang="ru-RU" sz="2400" b="1" dirty="0">
              <a:solidFill>
                <a:srgbClr val="0066B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2249" y="1122667"/>
            <a:ext cx="8606252" cy="8699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5979" tIns="125979" rIns="125979" bIns="125979">
            <a:spAutoFit/>
          </a:bodyPr>
          <a:lstStyle/>
          <a:p>
            <a:r>
              <a:rPr lang="ru-RU" sz="2000" b="1" dirty="0" smtClean="0"/>
              <a:t>Компьютерная </a:t>
            </a:r>
            <a:r>
              <a:rPr lang="ru-RU" sz="2000" b="1" dirty="0"/>
              <a:t>сеть</a:t>
            </a:r>
            <a:r>
              <a:rPr lang="ru-RU" sz="2000" dirty="0"/>
              <a:t> – это </a:t>
            </a:r>
            <a:r>
              <a:rPr lang="ru-RU" sz="2000" dirty="0" smtClean="0"/>
              <a:t>объединение компьютеров, обеспечивающее совместное использование сетевых ресурсов. </a:t>
            </a:r>
            <a:endParaRPr lang="ru-RU" sz="2000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772000" y="2136359"/>
            <a:ext cx="3600000" cy="640462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79974" tIns="179974" rIns="179974" bIns="179974" rtlCol="0" anchor="ctr">
            <a:spAutoFit/>
          </a:bodyPr>
          <a:lstStyle/>
          <a:p>
            <a:pPr algn="ctr"/>
            <a:r>
              <a:rPr lang="ru-RU" sz="1800" b="1" dirty="0" smtClean="0"/>
              <a:t>Виды компьютерных сетей</a:t>
            </a: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85225" y="2982967"/>
            <a:ext cx="2870203" cy="61994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974" tIns="179974" rIns="179974" bIns="179974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/>
              <a:t>Глобальные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36864" y="3003465"/>
            <a:ext cx="2933012" cy="61994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974" tIns="179974" rIns="179974" bIns="179974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/>
              <a:t>Локальные</a:t>
            </a:r>
            <a:endParaRPr lang="ru-RU" sz="2000" dirty="0"/>
          </a:p>
        </p:txBody>
      </p:sp>
      <p:cxnSp>
        <p:nvCxnSpPr>
          <p:cNvPr id="11" name="Соединительная линия уступом 10"/>
          <p:cNvCxnSpPr>
            <a:endCxn id="8" idx="1"/>
          </p:cNvCxnSpPr>
          <p:nvPr/>
        </p:nvCxnSpPr>
        <p:spPr>
          <a:xfrm rot="16200000" flipH="1">
            <a:off x="4706277" y="2813991"/>
            <a:ext cx="516118" cy="441778"/>
          </a:xfrm>
          <a:prstGeom prst="bentConnector2">
            <a:avLst/>
          </a:prstGeom>
          <a:ln w="9525">
            <a:solidFill>
              <a:srgbClr val="DD49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endCxn id="10" idx="3"/>
          </p:cNvCxnSpPr>
          <p:nvPr/>
        </p:nvCxnSpPr>
        <p:spPr>
          <a:xfrm rot="5400000">
            <a:off x="3915124" y="2831575"/>
            <a:ext cx="536614" cy="427110"/>
          </a:xfrm>
          <a:prstGeom prst="bentConnector2">
            <a:avLst/>
          </a:prstGeom>
          <a:ln w="9525">
            <a:solidFill>
              <a:srgbClr val="DD49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projects\Информатика\Ярцова\Картинки\Локальные и глобальные компьютерные сети\054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213" y="3642113"/>
            <a:ext cx="1970314" cy="14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jects\Информатика\Ярцова\Картинки\Локальные и глобальные компьютерные сети\09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8019" y="3536845"/>
            <a:ext cx="1784614" cy="14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409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9875" y="209461"/>
            <a:ext cx="7685553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ru-RU" sz="2400" b="1" dirty="0" smtClean="0">
                <a:solidFill>
                  <a:srgbClr val="0066B0"/>
                </a:solidFill>
              </a:rPr>
              <a:t>Локальная компьютерная сеть</a:t>
            </a:r>
            <a:endParaRPr lang="ru-RU" sz="2400" b="1" dirty="0">
              <a:solidFill>
                <a:srgbClr val="0066B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75" y="1046467"/>
            <a:ext cx="8415349" cy="80841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r>
              <a:rPr lang="ru-RU" sz="1800" b="1" dirty="0"/>
              <a:t>Локальная компьютерная сеть </a:t>
            </a:r>
            <a:r>
              <a:rPr lang="ru-RU" sz="1800" dirty="0"/>
              <a:t>представляет собой объединение компьютеров на небольших расстояниях друг от друга. </a:t>
            </a:r>
          </a:p>
        </p:txBody>
      </p:sp>
      <p:pic>
        <p:nvPicPr>
          <p:cNvPr id="5122" name="Picture 2" descr="D:\projects\Информатика\Ярцова\Картинки\Локальные и глобальные компьютерные сети\054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51" y="22563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44744" y="2571750"/>
            <a:ext cx="4102897" cy="210107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r>
              <a:rPr lang="ru-RU" sz="2000" dirty="0"/>
              <a:t>Компьютеры, объединённые в локальную сеть, могут получать совместный доступ к ресурсам </a:t>
            </a:r>
            <a:r>
              <a:rPr lang="ru-RU" sz="2000" dirty="0" smtClean="0"/>
              <a:t>компьютера, </a:t>
            </a:r>
            <a:r>
              <a:rPr lang="ru-RU" sz="2000" dirty="0"/>
              <a:t>а также к периферийным </a:t>
            </a:r>
            <a:r>
              <a:rPr lang="ru-RU" sz="2000" dirty="0" smtClean="0"/>
              <a:t>устройствам, </a:t>
            </a:r>
            <a:r>
              <a:rPr lang="ru-RU" sz="2000" dirty="0"/>
              <a:t>подключённым к сети.</a:t>
            </a:r>
          </a:p>
        </p:txBody>
      </p:sp>
    </p:spTree>
    <p:extLst>
      <p:ext uri="{BB962C8B-B14F-4D97-AF65-F5344CB8AC3E}">
        <p14:creationId xmlns:p14="http://schemas.microsoft.com/office/powerpoint/2010/main" xmlns="" val="405475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7"/>
            <a:ext cx="6802449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ru-RU" sz="2400" b="1" dirty="0">
                <a:solidFill>
                  <a:srgbClr val="0066B0"/>
                </a:solidFill>
              </a:rPr>
              <a:t>Локальная </a:t>
            </a:r>
            <a:r>
              <a:rPr lang="ru-RU" sz="2400" b="1" dirty="0" smtClean="0">
                <a:solidFill>
                  <a:srgbClr val="0066B0"/>
                </a:solidFill>
              </a:rPr>
              <a:t>компьютерная сеть</a:t>
            </a:r>
            <a:endParaRPr lang="ru-RU" sz="2400" b="1" dirty="0">
              <a:solidFill>
                <a:srgbClr val="0066B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2772000" y="1267933"/>
            <a:ext cx="3600000" cy="640462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4" tIns="179974" rIns="179974" bIns="179974" rtlCol="0" anchor="ctr">
            <a:spAutoFit/>
          </a:bodyPr>
          <a:lstStyle/>
          <a:p>
            <a:pPr algn="ctr"/>
            <a:r>
              <a:rPr lang="ru-RU" sz="1800" dirty="0" smtClean="0"/>
              <a:t>Виды локальных сетей</a:t>
            </a: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85225" y="2424513"/>
            <a:ext cx="3600000" cy="61994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974" tIns="179974" rIns="179974" bIns="179974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dirty="0" smtClean="0"/>
              <a:t>С </a:t>
            </a:r>
            <a:r>
              <a:rPr lang="ru-RU" sz="1800" dirty="0"/>
              <a:t>выделенным </a:t>
            </a:r>
            <a:r>
              <a:rPr lang="ru-RU" sz="1800" dirty="0" smtClean="0"/>
              <a:t>сервером</a:t>
            </a:r>
            <a:endParaRPr lang="ru-RU" sz="1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9876" y="2414255"/>
            <a:ext cx="3600000" cy="640462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974" tIns="179974" rIns="179974" bIns="179974" rtlCol="0" anchor="ctr">
            <a:spAutoFit/>
          </a:bodyPr>
          <a:lstStyle/>
          <a:p>
            <a:pPr algn="ctr"/>
            <a:r>
              <a:rPr lang="ru-RU" sz="1800" dirty="0" err="1"/>
              <a:t>О</a:t>
            </a:r>
            <a:r>
              <a:rPr lang="ru-RU" sz="1800" dirty="0" err="1" smtClean="0"/>
              <a:t>дноранговые</a:t>
            </a:r>
            <a:endParaRPr lang="ru-RU" sz="1800" dirty="0"/>
          </a:p>
        </p:txBody>
      </p:sp>
      <p:cxnSp>
        <p:nvCxnSpPr>
          <p:cNvPr id="50" name="Соединительная линия уступом 49"/>
          <p:cNvCxnSpPr>
            <a:endCxn id="21" idx="1"/>
          </p:cNvCxnSpPr>
          <p:nvPr/>
        </p:nvCxnSpPr>
        <p:spPr>
          <a:xfrm rot="16200000" flipH="1">
            <a:off x="4535409" y="2084669"/>
            <a:ext cx="857854" cy="441777"/>
          </a:xfrm>
          <a:prstGeom prst="bentConnector2">
            <a:avLst/>
          </a:prstGeom>
          <a:ln w="9525">
            <a:solidFill>
              <a:srgbClr val="DD49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endCxn id="22" idx="3"/>
          </p:cNvCxnSpPr>
          <p:nvPr/>
        </p:nvCxnSpPr>
        <p:spPr>
          <a:xfrm rot="5400000">
            <a:off x="3755006" y="2092509"/>
            <a:ext cx="856848" cy="427107"/>
          </a:xfrm>
          <a:prstGeom prst="bentConnector2">
            <a:avLst/>
          </a:prstGeom>
          <a:ln w="9525">
            <a:solidFill>
              <a:srgbClr val="DD49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projects\Информатика\Ярцова\Картинки\Локальные и глобальные компьютерные сети\07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471" y="3296848"/>
            <a:ext cx="3337508" cy="160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rojects\Информатика\Ярцова\Картинки\Локальные и глобальные компьютерные сети\054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62" y="3114422"/>
            <a:ext cx="2622628" cy="19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25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9877" y="209468"/>
            <a:ext cx="8494345" cy="461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66B0"/>
                </a:solidFill>
                <a:latin typeface="+mj-lt"/>
              </a:defRPr>
            </a:lvl1pPr>
          </a:lstStyle>
          <a:p>
            <a:r>
              <a:rPr lang="ru-RU" dirty="0" smtClean="0"/>
              <a:t>Глобальная компьютерная </a:t>
            </a:r>
            <a:r>
              <a:rPr lang="ru-RU" dirty="0"/>
              <a:t>сеть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322" y="1208391"/>
            <a:ext cx="8415349" cy="80841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r>
              <a:rPr lang="ru-RU" sz="1800" b="1" dirty="0"/>
              <a:t>Глобальная компьютерная сеть </a:t>
            </a:r>
            <a:r>
              <a:rPr lang="ru-RU" sz="1800" dirty="0"/>
              <a:t>– это сеть, компьютеры которой объединяются на больших </a:t>
            </a:r>
            <a:r>
              <a:rPr lang="ru-RU" sz="1800" dirty="0" smtClean="0"/>
              <a:t>расстояниях.</a:t>
            </a:r>
            <a:endParaRPr lang="ru-RU" sz="18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817049" y="2301195"/>
            <a:ext cx="3600000" cy="640462"/>
          </a:xfrm>
          <a:prstGeom prst="flowChartProcess">
            <a:avLst/>
          </a:prstGeom>
          <a:solidFill>
            <a:srgbClr val="DD4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4" tIns="179974" rIns="179974" bIns="179974" rtlCol="0" anchor="ctr">
            <a:spAutoFit/>
          </a:bodyPr>
          <a:lstStyle/>
          <a:p>
            <a:pPr algn="ctr"/>
            <a:r>
              <a:rPr lang="ru-RU" sz="1800" dirty="0" smtClean="0"/>
              <a:t>Виды глобальных сетей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66865" y="3899573"/>
            <a:ext cx="2870203" cy="61994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974" tIns="179974" rIns="179974" bIns="179974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/>
              <a:t>Региональные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4819" y="3899573"/>
            <a:ext cx="2933012" cy="619944"/>
          </a:xfrm>
          <a:prstGeom prst="rect">
            <a:avLst/>
          </a:prstGeom>
          <a:ln w="12700">
            <a:solidFill>
              <a:srgbClr val="DD493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9974" tIns="179974" rIns="179974" bIns="179974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/>
              <a:t>Корпоративные</a:t>
            </a:r>
            <a:endParaRPr lang="ru-RU" sz="2000" dirty="0"/>
          </a:p>
        </p:txBody>
      </p:sp>
      <p:cxnSp>
        <p:nvCxnSpPr>
          <p:cNvPr id="13" name="Соединительная линия уступом 12"/>
          <p:cNvCxnSpPr>
            <a:endCxn id="11" idx="1"/>
          </p:cNvCxnSpPr>
          <p:nvPr/>
        </p:nvCxnSpPr>
        <p:spPr>
          <a:xfrm rot="16200000" flipH="1">
            <a:off x="4412032" y="3354712"/>
            <a:ext cx="1267888" cy="441777"/>
          </a:xfrm>
          <a:prstGeom prst="bentConnector2">
            <a:avLst/>
          </a:prstGeom>
          <a:ln w="9525">
            <a:solidFill>
              <a:srgbClr val="DD49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12" idx="3"/>
          </p:cNvCxnSpPr>
          <p:nvPr/>
        </p:nvCxnSpPr>
        <p:spPr>
          <a:xfrm rot="5400000">
            <a:off x="3467444" y="3362045"/>
            <a:ext cx="1267888" cy="427113"/>
          </a:xfrm>
          <a:prstGeom prst="bentConnector2">
            <a:avLst/>
          </a:prstGeom>
          <a:ln w="9525">
            <a:solidFill>
              <a:srgbClr val="DD49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projects\Информатика\Ярцова\Картинки\Локальные и глобальные компьютерные сети\0400 №3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11" y="2279873"/>
            <a:ext cx="2170113" cy="16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cts\Информатика\Ярцова\Картинки\Локальные и глобальные компьютерные сети\0401 №32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771" y="2500433"/>
            <a:ext cx="2247900" cy="10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47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78382" y="1144784"/>
            <a:ext cx="5160003" cy="368940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4827" y="280800"/>
            <a:ext cx="8494345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ru-RU" sz="2400" b="1" dirty="0" smtClean="0">
                <a:solidFill>
                  <a:srgbClr val="0066B0"/>
                </a:solidFill>
                <a:latin typeface="+mj-lt"/>
              </a:rPr>
              <a:t>Интернет. История образования сети</a:t>
            </a:r>
            <a:endParaRPr lang="ru-RU" sz="2400" b="1" dirty="0">
              <a:solidFill>
                <a:srgbClr val="0066B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208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53291"/>
            <a:ext cx="6431973" cy="42254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52091" y="0"/>
            <a:ext cx="8494345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400" b="1" dirty="0">
                <a:solidFill>
                  <a:srgbClr val="0066B0"/>
                </a:solidFill>
                <a:latin typeface="+mj-lt"/>
              </a:rPr>
              <a:t>ARPANET</a:t>
            </a:r>
            <a:endParaRPr lang="ru-RU" sz="2400" b="1" dirty="0">
              <a:solidFill>
                <a:srgbClr val="0066B0"/>
              </a:solidFill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4581305"/>
            <a:ext cx="4082601" cy="5314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Развитие ARPANET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8119" y="110837"/>
            <a:ext cx="2608117" cy="391696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5979" tIns="125979" rIns="125979" bIns="125979">
            <a:spAutoFit/>
          </a:bodyPr>
          <a:lstStyle/>
          <a:p>
            <a:pPr algn="ctr"/>
            <a:r>
              <a:rPr lang="ru-RU" sz="2000" b="1" dirty="0"/>
              <a:t>Рождением </a:t>
            </a:r>
            <a:r>
              <a:rPr lang="ru-RU" sz="2000" b="1" dirty="0" smtClean="0"/>
              <a:t>Интернета</a:t>
            </a:r>
            <a:r>
              <a:rPr lang="ru-RU" sz="2000" dirty="0" smtClean="0"/>
              <a:t> </a:t>
            </a:r>
            <a:r>
              <a:rPr lang="ru-RU" sz="2000" dirty="0"/>
              <a:t>считается </a:t>
            </a:r>
            <a:endParaRPr lang="ru-RU" sz="2000" dirty="0" smtClean="0"/>
          </a:p>
          <a:p>
            <a:pPr algn="ctr"/>
            <a:r>
              <a:rPr lang="ru-RU" sz="2000" dirty="0" smtClean="0"/>
              <a:t>22:30 </a:t>
            </a:r>
            <a:r>
              <a:rPr lang="ru-RU" sz="2000" dirty="0"/>
              <a:t>29 октября 1969 года</a:t>
            </a:r>
            <a:r>
              <a:rPr lang="ru-RU" sz="2000" dirty="0" smtClean="0"/>
              <a:t>.</a:t>
            </a:r>
            <a:endParaRPr lang="ru-RU" sz="900" dirty="0" smtClean="0"/>
          </a:p>
          <a:p>
            <a:pPr algn="ctr"/>
            <a:endParaRPr lang="ru-RU" sz="900" dirty="0" smtClean="0"/>
          </a:p>
          <a:p>
            <a:pPr algn="ctr"/>
            <a:endParaRPr lang="ru-RU" sz="9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этот </a:t>
            </a:r>
            <a:r>
              <a:rPr lang="ru-RU" sz="2000" dirty="0" smtClean="0"/>
              <a:t>день </a:t>
            </a:r>
            <a:r>
              <a:rPr lang="ru-RU" sz="2000" dirty="0"/>
              <a:t>впервые в </a:t>
            </a:r>
            <a:r>
              <a:rPr lang="ru-RU" sz="2000" dirty="0" smtClean="0"/>
              <a:t>мире </a:t>
            </a:r>
            <a:r>
              <a:rPr lang="ru-RU" sz="2000" dirty="0"/>
              <a:t>компьютерная информация была передана </a:t>
            </a:r>
            <a:r>
              <a:rPr lang="ru-RU" sz="2000" dirty="0" smtClean="0"/>
              <a:t>на </a:t>
            </a:r>
          </a:p>
          <a:p>
            <a:pPr algn="ctr"/>
            <a:r>
              <a:rPr lang="ru-RU" sz="2000" dirty="0" smtClean="0"/>
              <a:t>700 </a:t>
            </a:r>
            <a:r>
              <a:rPr lang="ru-RU" sz="2000" dirty="0"/>
              <a:t>километров.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545092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827</Words>
  <Application>Microsoft Office PowerPoint</Application>
  <PresentationFormat>Экран (16:9)</PresentationFormat>
  <Paragraphs>220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Протокол TCP/IP</vt:lpstr>
      <vt:lpstr>Протокол TCP/IP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CompEdu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вычислений в электронных таблицах. Абсолютные и относительные ссылки</dc:title>
  <dc:creator>User</dc:creator>
  <cp:lastModifiedBy>User</cp:lastModifiedBy>
  <cp:revision>421</cp:revision>
  <dcterms:created xsi:type="dcterms:W3CDTF">2015-12-16T06:36:04Z</dcterms:created>
  <dcterms:modified xsi:type="dcterms:W3CDTF">2017-09-13T08:51:00Z</dcterms:modified>
</cp:coreProperties>
</file>