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5" r:id="rId3"/>
    <p:sldId id="276" r:id="rId4"/>
    <p:sldId id="277" r:id="rId5"/>
    <p:sldId id="283" r:id="rId6"/>
    <p:sldId id="278" r:id="rId7"/>
    <p:sldId id="279" r:id="rId8"/>
    <p:sldId id="280" r:id="rId9"/>
    <p:sldId id="281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2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strips dir="l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-learning.ob.tc/images/frontpageboxmedium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6"/>
            <a:ext cx="85725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Bookman Old Style" pitchFamily="18" charset="0"/>
              </a:rPr>
              <a:t>Web-</a:t>
            </a:r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Bookman Old Style" pitchFamily="18" charset="0"/>
              </a:rPr>
              <a:t>сайт –</a:t>
            </a:r>
          </a:p>
          <a:p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4800" b="1" dirty="0" err="1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Bookman Old Style" pitchFamily="18" charset="0"/>
              </a:rPr>
              <a:t>гиперструктура</a:t>
            </a:r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48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Bookman Old Style" pitchFamily="18" charset="0"/>
              </a:rPr>
              <a:t>данных</a:t>
            </a:r>
            <a:endParaRPr lang="ru-RU" sz="4800" b="1" cap="none" spc="0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378619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информатики в 11 классе</a:t>
            </a:r>
          </a:p>
          <a:p>
            <a:pPr algn="r"/>
            <a:r>
              <a:rPr lang="ru-RU" dirty="0" smtClean="0">
                <a:latin typeface="Sylfaen"/>
              </a:rPr>
              <a:t>§29. Информатика 10-11. Семакин И.Г., </a:t>
            </a:r>
            <a:r>
              <a:rPr lang="ru-RU" dirty="0" err="1" smtClean="0">
                <a:latin typeface="Sylfaen"/>
              </a:rPr>
              <a:t>Хеннер</a:t>
            </a:r>
            <a:r>
              <a:rPr lang="ru-RU" dirty="0" smtClean="0">
                <a:latin typeface="Sylfaen"/>
              </a:rPr>
              <a:t> Е.К.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14678" y="5072074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МБОУ «СОШ 9» г.Таштагол</a:t>
            </a:r>
          </a:p>
          <a:p>
            <a:pPr algn="r"/>
            <a:r>
              <a:rPr lang="ru-RU" dirty="0" smtClean="0"/>
              <a:t>Литвиненко Р.И.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и задания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понимается под публикацией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Web-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цели может преследовать автор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Web-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помощью каких программных средств можно создавать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Web-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страницы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Какова роль гиперссылок на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Web-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страницах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Предложите ряд тем для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Web-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сайтов, которые бы, с вашей точки зрения, могли иметь общественный интерес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Какая структура может быть у такого сайта?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4615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Публикации в интернете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3995678"/>
            <a:ext cx="8929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1938" algn="just"/>
            <a:r>
              <a:rPr lang="ru-RU" sz="1900" dirty="0" smtClean="0">
                <a:latin typeface="Calibri" pitchFamily="34" charset="0"/>
              </a:rPr>
              <a:t>Оформление </a:t>
            </a:r>
            <a:r>
              <a:rPr lang="ru-RU" sz="1900" dirty="0" smtClean="0">
                <a:latin typeface="Calibri" pitchFamily="34" charset="0"/>
              </a:rPr>
              <a:t>страниц становится своеобразным видом прикладного искусства. У него даже появилось свое  название – </a:t>
            </a:r>
            <a:r>
              <a:rPr lang="ru-RU" sz="1900" b="1" dirty="0" smtClean="0">
                <a:latin typeface="Calibri" pitchFamily="34" charset="0"/>
              </a:rPr>
              <a:t>web-дизайн</a:t>
            </a:r>
            <a:r>
              <a:rPr lang="ru-RU" sz="1900" dirty="0" smtClean="0">
                <a:latin typeface="Calibri" pitchFamily="34" charset="0"/>
              </a:rPr>
              <a:t>. Однако каким бы хорошим web-художником вы не стали, соблюдайте золотое правило: </a:t>
            </a:r>
          </a:p>
          <a:p>
            <a:endParaRPr lang="ru-RU" dirty="0" smtClean="0">
              <a:latin typeface="Calibri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если вам нечего сказать миру, не стоит засорять сеть! </a:t>
            </a:r>
          </a:p>
          <a:p>
            <a:endParaRPr lang="ru-RU" sz="2000" dirty="0" smtClean="0">
              <a:latin typeface="Calibri" pitchFamily="34" charset="0"/>
            </a:endParaRPr>
          </a:p>
          <a:p>
            <a:pPr algn="ctr"/>
            <a:r>
              <a:rPr lang="ru-RU" sz="1900" dirty="0" smtClean="0">
                <a:latin typeface="Calibri" pitchFamily="34" charset="0"/>
              </a:rPr>
              <a:t>Если вы все-таки решили публиковаться в Интернете, то следует разобраться – </a:t>
            </a:r>
            <a:r>
              <a:rPr lang="ru-RU" sz="1900" i="1" dirty="0" smtClean="0">
                <a:latin typeface="Calibri" pitchFamily="34" charset="0"/>
              </a:rPr>
              <a:t>как и какими средствами создаются web-страницы? </a:t>
            </a:r>
          </a:p>
          <a:p>
            <a:endParaRPr lang="ru-RU" dirty="0"/>
          </a:p>
        </p:txBody>
      </p:sp>
      <p:pic>
        <p:nvPicPr>
          <p:cNvPr id="9218" name="Picture 2" descr="https://pro.odbi.fr/wp-content/uploads/2014/02/creationsiteinternet__020875500_1457_24102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04802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14678" y="1214422"/>
            <a:ext cx="550072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1938" algn="just"/>
            <a:r>
              <a:rPr lang="ru-RU" sz="1900" dirty="0" smtClean="0">
                <a:latin typeface="Calibri" pitchFamily="34" charset="0"/>
              </a:rPr>
              <a:t>Умение создавать Web-сайты со временем становится актуальным навыком пользователя ПК. Опубликовать сайт в Интернете настолько просто и доступно, что эта возможность привлекает все большее число людей.</a:t>
            </a:r>
          </a:p>
          <a:p>
            <a:pPr indent="261938" algn="just"/>
            <a:r>
              <a:rPr lang="ru-RU" sz="1900" dirty="0" smtClean="0">
                <a:latin typeface="Calibri" pitchFamily="34" charset="0"/>
              </a:rPr>
              <a:t>Однако web-сайт, как и всякая публикация может привлечь себе внимание лишь в том случае, если он имеет привлекательное внешнее оформление и глубокое содержание.</a:t>
            </a:r>
            <a:endParaRPr lang="ru-RU" sz="19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-214338"/>
            <a:ext cx="8229600" cy="8461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создания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Web-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страниц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785794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</a:rPr>
              <a:t>1 способ:</a:t>
            </a:r>
            <a:endParaRPr lang="ru-RU" sz="2000" b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071546"/>
            <a:ext cx="45720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Текстовые файлы создаются с помощью простых текстовых редакторов. Таким редактором в </a:t>
            </a:r>
            <a:r>
              <a:rPr lang="ru-RU" sz="2400" dirty="0" err="1" smtClean="0">
                <a:latin typeface="Bookman Old Style" pitchFamily="18" charset="0"/>
              </a:rPr>
              <a:t>Windows</a:t>
            </a:r>
            <a:r>
              <a:rPr lang="ru-RU" sz="2400" dirty="0" smtClean="0">
                <a:latin typeface="Bookman Old Style" pitchFamily="18" charset="0"/>
              </a:rPr>
              <a:t> является «</a:t>
            </a:r>
            <a:r>
              <a:rPr lang="ru-RU" sz="2400" i="1" dirty="0" smtClean="0">
                <a:latin typeface="Bookman Old Style" pitchFamily="18" charset="0"/>
              </a:rPr>
              <a:t>Блокнот</a:t>
            </a:r>
            <a:r>
              <a:rPr lang="ru-RU" sz="2400" dirty="0" smtClean="0">
                <a:latin typeface="Bookman Old Style" pitchFamily="18" charset="0"/>
              </a:rPr>
              <a:t>».</a:t>
            </a:r>
            <a:r>
              <a:rPr lang="ru-RU" sz="2400" b="1" dirty="0" smtClean="0">
                <a:latin typeface="Bookman Old Style" pitchFamily="18" charset="0"/>
              </a:rPr>
              <a:t> </a:t>
            </a:r>
            <a:r>
              <a:rPr lang="ru-RU" sz="2400" dirty="0" smtClean="0">
                <a:latin typeface="Bookman Old Style" pitchFamily="18" charset="0"/>
              </a:rPr>
              <a:t>Но чтобы создавать сайты в </a:t>
            </a:r>
            <a:r>
              <a:rPr lang="ru-RU" sz="2400" i="1" dirty="0" smtClean="0">
                <a:latin typeface="Bookman Old Style" pitchFamily="18" charset="0"/>
              </a:rPr>
              <a:t>Блокноте</a:t>
            </a:r>
            <a:r>
              <a:rPr lang="ru-RU" sz="2400" dirty="0" smtClean="0">
                <a:latin typeface="Bookman Old Style" pitchFamily="18" charset="0"/>
              </a:rPr>
              <a:t>, требуется знание языка НТМL. Это наиболее сложный способ Web-дизайна. Фактически он сводится к программированию на языке НТМL. </a:t>
            </a:r>
          </a:p>
          <a:p>
            <a:pPr algn="just"/>
            <a:endParaRPr lang="ru-RU" sz="2400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20" y="4429132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Bookman Old Style" pitchFamily="18" charset="0"/>
              </a:rPr>
              <a:t>Средства создания </a:t>
            </a:r>
            <a:r>
              <a:rPr lang="en-US" sz="2400" dirty="0" smtClean="0">
                <a:latin typeface="Bookman Old Style" pitchFamily="18" charset="0"/>
              </a:rPr>
              <a:t>web-</a:t>
            </a:r>
            <a:r>
              <a:rPr lang="ru-RU" sz="2400" dirty="0" smtClean="0">
                <a:latin typeface="Bookman Old Style" pitchFamily="18" charset="0"/>
              </a:rPr>
              <a:t>страниц включены в  </a:t>
            </a:r>
            <a:r>
              <a:rPr lang="ru-RU" sz="2400" dirty="0" err="1" smtClean="0">
                <a:latin typeface="Bookman Old Style" pitchFamily="18" charset="0"/>
              </a:rPr>
              <a:t>Word</a:t>
            </a:r>
            <a:r>
              <a:rPr lang="ru-RU" sz="2400" dirty="0" smtClean="0">
                <a:latin typeface="Bookman Old Style" pitchFamily="18" charset="0"/>
              </a:rPr>
              <a:t> (начиная с версии </a:t>
            </a:r>
            <a:r>
              <a:rPr lang="en-US" sz="2400" dirty="0" smtClean="0">
                <a:latin typeface="Bookman Old Style" pitchFamily="18" charset="0"/>
              </a:rPr>
              <a:t>Word 97)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24" y="642918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Bookman Old Style" pitchFamily="18" charset="0"/>
              </a:rPr>
              <a:t>С помощью текстовых редакторов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9883" t="15625" r="60468" b="45313"/>
          <a:stretch>
            <a:fillRect/>
          </a:stretch>
        </p:blipFill>
        <p:spPr bwMode="auto">
          <a:xfrm>
            <a:off x="4786314" y="1142984"/>
            <a:ext cx="4146976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229600" cy="8461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создания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Web-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страниц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71480"/>
            <a:ext cx="8020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Bookman Old Style" pitchFamily="18" charset="0"/>
              </a:rPr>
              <a:t>2 способ</a:t>
            </a:r>
            <a:r>
              <a:rPr lang="ru-RU" sz="2800" b="1" dirty="0" smtClean="0">
                <a:solidFill>
                  <a:srgbClr val="008000"/>
                </a:solidFill>
                <a:latin typeface="Bookman Old Style" pitchFamily="18" charset="0"/>
              </a:rPr>
              <a:t>:    НТМ</a:t>
            </a:r>
            <a:r>
              <a:rPr lang="en-US" sz="2800" b="1" dirty="0" smtClean="0">
                <a:solidFill>
                  <a:srgbClr val="008000"/>
                </a:solidFill>
                <a:latin typeface="Bookman Old Style" pitchFamily="18" charset="0"/>
              </a:rPr>
              <a:t>L-</a:t>
            </a:r>
            <a:r>
              <a:rPr lang="ru-RU" sz="2800" b="1" dirty="0" smtClean="0">
                <a:solidFill>
                  <a:srgbClr val="008000"/>
                </a:solidFill>
                <a:latin typeface="Bookman Old Style" pitchFamily="18" charset="0"/>
              </a:rPr>
              <a:t>редакторы встроенные</a:t>
            </a:r>
            <a:endParaRPr lang="ru-RU" sz="2800" b="1" dirty="0">
              <a:solidFill>
                <a:srgbClr val="00800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214422"/>
            <a:ext cx="878684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Bookman Old Style" pitchFamily="18" charset="0"/>
              </a:rPr>
              <a:t>Работа с такими редакторами не требует знаний языка НТМL. Такие редакторы входят в состав популярных браузеров: </a:t>
            </a:r>
            <a:r>
              <a:rPr lang="ru-RU" sz="2400" dirty="0" err="1" smtClean="0">
                <a:latin typeface="Bookman Old Style" pitchFamily="18" charset="0"/>
              </a:rPr>
              <a:t>FrontPage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err="1" smtClean="0">
                <a:latin typeface="Bookman Old Style" pitchFamily="18" charset="0"/>
              </a:rPr>
              <a:t>Express</a:t>
            </a:r>
            <a:r>
              <a:rPr lang="ru-RU" sz="2400" dirty="0" smtClean="0">
                <a:latin typeface="Bookman Old Style" pitchFamily="18" charset="0"/>
              </a:rPr>
              <a:t> входит в  MS </a:t>
            </a:r>
            <a:r>
              <a:rPr lang="ru-RU" sz="2400" dirty="0" err="1" smtClean="0">
                <a:latin typeface="Bookman Old Style" pitchFamily="18" charset="0"/>
              </a:rPr>
              <a:t>Internet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err="1" smtClean="0">
                <a:latin typeface="Bookman Old Style" pitchFamily="18" charset="0"/>
              </a:rPr>
              <a:t>Explorer</a:t>
            </a:r>
            <a:r>
              <a:rPr lang="ru-RU" sz="2400" dirty="0" smtClean="0">
                <a:latin typeface="Bookman Old Style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100" dirty="0" smtClean="0">
                <a:latin typeface="Bookman Old Style" pitchFamily="18" charset="0"/>
              </a:rPr>
              <a:t> Все функции редактора </a:t>
            </a:r>
            <a:r>
              <a:rPr lang="ru-RU" sz="2100" dirty="0" err="1" smtClean="0">
                <a:latin typeface="Bookman Old Style" pitchFamily="18" charset="0"/>
              </a:rPr>
              <a:t>FrontPage</a:t>
            </a:r>
            <a:r>
              <a:rPr lang="ru-RU" sz="2100" dirty="0" smtClean="0">
                <a:latin typeface="Bookman Old Style" pitchFamily="18" charset="0"/>
              </a:rPr>
              <a:t> </a:t>
            </a:r>
            <a:r>
              <a:rPr lang="ru-RU" sz="2100" dirty="0" err="1" smtClean="0">
                <a:latin typeface="Bookman Old Style" pitchFamily="18" charset="0"/>
              </a:rPr>
              <a:t>Express</a:t>
            </a:r>
            <a:r>
              <a:rPr lang="ru-RU" sz="2100" dirty="0" smtClean="0">
                <a:latin typeface="Bookman Old Style" pitchFamily="18" charset="0"/>
              </a:rPr>
              <a:t> однозначно реализуются тегами HTML.</a:t>
            </a:r>
            <a:br>
              <a:rPr lang="ru-RU" sz="2100" dirty="0" smtClean="0">
                <a:latin typeface="Bookman Old Style" pitchFamily="18" charset="0"/>
              </a:rPr>
            </a:br>
            <a:r>
              <a:rPr lang="ru-RU" sz="2100" dirty="0" smtClean="0">
                <a:latin typeface="Bookman Old Style" pitchFamily="18" charset="0"/>
              </a:rPr>
              <a:t>• Редактор </a:t>
            </a:r>
            <a:r>
              <a:rPr lang="ru-RU" sz="2100" dirty="0" err="1" smtClean="0">
                <a:latin typeface="Bookman Old Style" pitchFamily="18" charset="0"/>
              </a:rPr>
              <a:t>FrontPage</a:t>
            </a:r>
            <a:r>
              <a:rPr lang="ru-RU" sz="2100" dirty="0" smtClean="0">
                <a:latin typeface="Bookman Old Style" pitchFamily="18" charset="0"/>
              </a:rPr>
              <a:t> </a:t>
            </a:r>
            <a:r>
              <a:rPr lang="ru-RU" sz="2100" dirty="0" err="1" smtClean="0">
                <a:latin typeface="Bookman Old Style" pitchFamily="18" charset="0"/>
              </a:rPr>
              <a:t>Express</a:t>
            </a:r>
            <a:r>
              <a:rPr lang="ru-RU" sz="2100" dirty="0" smtClean="0">
                <a:latin typeface="Bookman Old Style" pitchFamily="18" charset="0"/>
              </a:rPr>
              <a:t> не имеет средств, которые нельзя было бы представить в виде тегов HTML.</a:t>
            </a:r>
            <a:br>
              <a:rPr lang="ru-RU" sz="2100" dirty="0" smtClean="0">
                <a:latin typeface="Bookman Old Style" pitchFamily="18" charset="0"/>
              </a:rPr>
            </a:br>
            <a:r>
              <a:rPr lang="ru-RU" sz="2100" dirty="0" smtClean="0">
                <a:latin typeface="Bookman Old Style" pitchFamily="18" charset="0"/>
              </a:rPr>
              <a:t>• Пользователь обычно не знает, какие именно средства HTML используются для достижения заданного эффекта и насколько корректно они применяются.</a:t>
            </a:r>
          </a:p>
          <a:p>
            <a:pPr>
              <a:buFont typeface="Arial" pitchFamily="34" charset="0"/>
              <a:buChar char="•"/>
            </a:pPr>
            <a:r>
              <a:rPr lang="ru-RU" sz="2100" dirty="0" smtClean="0">
                <a:latin typeface="Bookman Old Style" pitchFamily="18" charset="0"/>
              </a:rPr>
              <a:t> Редактор </a:t>
            </a:r>
            <a:r>
              <a:rPr lang="ru-RU" sz="2100" dirty="0" err="1" smtClean="0">
                <a:latin typeface="Bookman Old Style" pitchFamily="18" charset="0"/>
              </a:rPr>
              <a:t>FrontPage</a:t>
            </a:r>
            <a:r>
              <a:rPr lang="ru-RU" sz="2100" dirty="0" smtClean="0">
                <a:latin typeface="Bookman Old Style" pitchFamily="18" charset="0"/>
              </a:rPr>
              <a:t> </a:t>
            </a:r>
            <a:r>
              <a:rPr lang="ru-RU" sz="2100" dirty="0" err="1" smtClean="0">
                <a:latin typeface="Bookman Old Style" pitchFamily="18" charset="0"/>
              </a:rPr>
              <a:t>Express</a:t>
            </a:r>
            <a:r>
              <a:rPr lang="ru-RU" sz="2100" dirty="0" smtClean="0">
                <a:latin typeface="Bookman Old Style" pitchFamily="18" charset="0"/>
              </a:rPr>
              <a:t> «ориентирован» на применение обозревателя </a:t>
            </a:r>
            <a:r>
              <a:rPr lang="ru-RU" sz="2100" dirty="0" err="1" smtClean="0">
                <a:latin typeface="Bookman Old Style" pitchFamily="18" charset="0"/>
              </a:rPr>
              <a:t>Internet</a:t>
            </a:r>
            <a:r>
              <a:rPr lang="ru-RU" sz="2100" dirty="0" smtClean="0">
                <a:latin typeface="Bookman Old Style" pitchFamily="18" charset="0"/>
              </a:rPr>
              <a:t> </a:t>
            </a:r>
            <a:r>
              <a:rPr lang="ru-RU" sz="2100" dirty="0" err="1" smtClean="0">
                <a:latin typeface="Bookman Old Style" pitchFamily="18" charset="0"/>
              </a:rPr>
              <a:t>Explorer</a:t>
            </a:r>
            <a:r>
              <a:rPr lang="ru-RU" sz="2100" dirty="0" smtClean="0">
                <a:latin typeface="Bookman Old Style" pitchFamily="18" charset="0"/>
              </a:rPr>
              <a:t>, так что создаваемый им код HTML наиболее адекватно отображается именно в этом браузере</a:t>
            </a:r>
            <a:r>
              <a:rPr lang="ru-RU" sz="2000" dirty="0" smtClean="0">
                <a:latin typeface="Bookman Old Style" pitchFamily="18" charset="0"/>
              </a:rPr>
              <a:t>.</a:t>
            </a:r>
            <a:r>
              <a:rPr lang="ru-RU" sz="2400" dirty="0" smtClean="0">
                <a:latin typeface="Bookman Old Style" pitchFamily="18" charset="0"/>
              </a:rPr>
              <a:t> 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4"/>
            <a:ext cx="8229600" cy="493776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atin typeface="Bookman Old Style" pitchFamily="18" charset="0"/>
              </a:rPr>
              <a:t>Netscape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Composer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входит в состав браузера </a:t>
            </a:r>
            <a:r>
              <a:rPr lang="ru-RU" dirty="0" err="1" smtClean="0">
                <a:latin typeface="Bookman Old Style" pitchFamily="18" charset="0"/>
              </a:rPr>
              <a:t>Netscape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Communicator</a:t>
            </a:r>
            <a:r>
              <a:rPr lang="ru-RU" dirty="0" smtClean="0">
                <a:latin typeface="Bookman Old Style" pitchFamily="18" charset="0"/>
              </a:rPr>
              <a:t>,  добавляет новые возможности </a:t>
            </a:r>
            <a:r>
              <a:rPr lang="ru-RU" i="1" dirty="0" err="1" smtClean="0">
                <a:latin typeface="Bookman Old Style" pitchFamily="18" charset="0"/>
              </a:rPr>
              <a:t>What-You-See-Is-What-You-Get</a:t>
            </a:r>
            <a:r>
              <a:rPr lang="ru-RU" dirty="0" smtClean="0">
                <a:latin typeface="Bookman Old Style" pitchFamily="18" charset="0"/>
              </a:rPr>
              <a:t> (WYSIWYG - Что Видишь, То и Получаешь) создания документов в и так уже богатые возможности Интернет. </a:t>
            </a:r>
          </a:p>
          <a:p>
            <a:r>
              <a:rPr lang="ru-RU" dirty="0" smtClean="0">
                <a:latin typeface="Bookman Old Style" pitchFamily="18" charset="0"/>
              </a:rPr>
              <a:t>Программа </a:t>
            </a:r>
            <a:r>
              <a:rPr lang="ru-RU" dirty="0" err="1" smtClean="0">
                <a:latin typeface="Bookman Old Style" pitchFamily="18" charset="0"/>
              </a:rPr>
              <a:t>Composer</a:t>
            </a:r>
            <a:r>
              <a:rPr lang="ru-RU" dirty="0" smtClean="0">
                <a:latin typeface="Bookman Old Style" pitchFamily="18" charset="0"/>
              </a:rPr>
              <a:t> позволяет создавать Web-страницы, письма или группы новостей с помощью обычных методов копирования-вставки.</a:t>
            </a:r>
          </a:p>
          <a:p>
            <a:endParaRPr lang="ru-RU" dirty="0">
              <a:latin typeface="Bookman Old Style" pitchFamily="18" charset="0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Bookman Old Style" pitchFamily="18" charset="0"/>
              </a:rPr>
              <a:t>2 способ</a:t>
            </a:r>
            <a:r>
              <a:rPr lang="ru-RU" sz="2800" b="1" dirty="0" smtClean="0">
                <a:solidFill>
                  <a:srgbClr val="008000"/>
                </a:solidFill>
                <a:latin typeface="Bookman Old Style" pitchFamily="18" charset="0"/>
              </a:rPr>
              <a:t>:    НТМ</a:t>
            </a:r>
            <a:r>
              <a:rPr lang="en-US" sz="2800" b="1" dirty="0" smtClean="0">
                <a:solidFill>
                  <a:srgbClr val="008000"/>
                </a:solidFill>
                <a:latin typeface="Bookman Old Style" pitchFamily="18" charset="0"/>
              </a:rPr>
              <a:t>L-</a:t>
            </a:r>
            <a:r>
              <a:rPr lang="ru-RU" sz="2800" b="1" dirty="0" smtClean="0">
                <a:solidFill>
                  <a:srgbClr val="008000"/>
                </a:solidFill>
                <a:latin typeface="Bookman Old Style" pitchFamily="18" charset="0"/>
              </a:rPr>
              <a:t>редакторы встроенные</a:t>
            </a:r>
            <a:endParaRPr lang="ru-RU" sz="2800" b="1" dirty="0">
              <a:solidFill>
                <a:srgbClr val="008000"/>
              </a:solidFill>
              <a:latin typeface="Bookman Old Style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4348" y="-214338"/>
            <a:ext cx="8229600" cy="84615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Способы создания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Web-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страниц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-214338"/>
            <a:ext cx="6800808" cy="8461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создания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Web-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страниц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642918"/>
            <a:ext cx="8072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8000"/>
                </a:solidFill>
                <a:latin typeface="Bookman Old Style" pitchFamily="18" charset="0"/>
              </a:rPr>
              <a:t>3 способ:</a:t>
            </a:r>
            <a:r>
              <a:rPr lang="ru-RU" sz="2800" b="1" dirty="0" smtClean="0">
                <a:solidFill>
                  <a:srgbClr val="008000"/>
                </a:solidFill>
                <a:latin typeface="Bookman Old Style" pitchFamily="18" charset="0"/>
              </a:rPr>
              <a:t>	Мощные отдельные системы разработки Web-сайтов</a:t>
            </a:r>
            <a:endParaRPr lang="ru-RU" sz="2800" b="1" dirty="0">
              <a:solidFill>
                <a:srgbClr val="008000"/>
              </a:solidFill>
              <a:latin typeface="Bookman Old Style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245" y="2357430"/>
            <a:ext cx="461182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://www.hi-learning.ob.tc/images/frontpageboxmediu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214554"/>
            <a:ext cx="3154345" cy="391844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56" y="-285776"/>
            <a:ext cx="8229600" cy="846158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создания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Web-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страниц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571480"/>
            <a:ext cx="6413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latin typeface="Bookman Old Style" pitchFamily="18" charset="0"/>
              </a:rPr>
              <a:t>4 способ:</a:t>
            </a:r>
            <a:r>
              <a:rPr lang="ru-RU" sz="2800" b="1" dirty="0" smtClean="0">
                <a:solidFill>
                  <a:srgbClr val="008000"/>
                </a:solidFill>
                <a:latin typeface="Bookman Old Style" pitchFamily="18" charset="0"/>
              </a:rPr>
              <a:t>	Конструкторы сайтов</a:t>
            </a:r>
            <a:endParaRPr lang="ru-RU" sz="2800" b="1" dirty="0">
              <a:solidFill>
                <a:srgbClr val="008000"/>
              </a:solidFill>
              <a:latin typeface="Bookman Old Style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3083551" cy="1852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214422"/>
            <a:ext cx="2928958" cy="1810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794" y="1214422"/>
            <a:ext cx="2643206" cy="1852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86256"/>
            <a:ext cx="3100303" cy="184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3000372"/>
            <a:ext cx="29675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01470" y="4143380"/>
            <a:ext cx="34425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5715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Проектирование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Web-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1643050"/>
            <a:ext cx="2214578" cy="5000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Главная страниц</a:t>
            </a:r>
            <a:r>
              <a:rPr lang="ru-RU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endParaRPr lang="ru-RU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1480"/>
            <a:ext cx="89297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Bookman Old Style" pitchFamily="18" charset="0"/>
              </a:rPr>
              <a:t>Рассмотрим создание Web-сайта для небольшой семьи. </a:t>
            </a:r>
          </a:p>
          <a:p>
            <a:pPr algn="just"/>
            <a:r>
              <a:rPr lang="ru-RU" sz="1600" dirty="0" smtClean="0">
                <a:latin typeface="Bookman Old Style" pitchFamily="18" charset="0"/>
              </a:rPr>
              <a:t>Вначале желательно спроектировать всю систему будущего сайта, то есть нарисовать схему, отображающую структуру взаимосвязанных Web-страниц. В нашем случае может получится такая схема:</a:t>
            </a:r>
          </a:p>
          <a:p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1785918" y="2143116"/>
            <a:ext cx="178595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71472" y="2786058"/>
            <a:ext cx="1714512" cy="785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Папина страница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2786058"/>
            <a:ext cx="1714512" cy="785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Мамина страница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2786058"/>
            <a:ext cx="1714512" cy="785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Страница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брата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72330" y="2786058"/>
            <a:ext cx="1714512" cy="785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Страница сестры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4" name="Прямая со стрелкой 13"/>
          <p:cNvCxnSpPr>
            <a:endCxn id="10" idx="0"/>
          </p:cNvCxnSpPr>
          <p:nvPr/>
        </p:nvCxnSpPr>
        <p:spPr>
          <a:xfrm rot="10800000" flipV="1">
            <a:off x="3571868" y="2143116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1" idx="0"/>
          </p:cNvCxnSpPr>
          <p:nvPr/>
        </p:nvCxnSpPr>
        <p:spPr>
          <a:xfrm rot="16200000" flipH="1">
            <a:off x="5072066" y="2143116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786446" y="2143116"/>
            <a:ext cx="157163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00034" y="4286256"/>
            <a:ext cx="1714512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Сайт МГУ</a:t>
            </a:r>
          </a:p>
          <a:p>
            <a:pPr algn="ctr"/>
            <a:r>
              <a:rPr lang="en-US" sz="1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www.msu.ru</a:t>
            </a:r>
            <a:endParaRPr lang="ru-RU" sz="14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14612" y="4286256"/>
            <a:ext cx="1714512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Сайт 7я</a:t>
            </a:r>
          </a:p>
          <a:p>
            <a:pPr algn="ctr"/>
            <a:r>
              <a:rPr lang="en-US" sz="1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www.7ya.ru</a:t>
            </a:r>
            <a:endParaRPr lang="ru-RU" sz="14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29190" y="4286256"/>
            <a:ext cx="1714512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Сайт школы</a:t>
            </a:r>
          </a:p>
          <a:p>
            <a:pPr algn="ctr"/>
            <a:r>
              <a:rPr lang="en-US" sz="1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www.s</a:t>
            </a:r>
            <a:r>
              <a:rPr lang="ru-RU" sz="1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</a:t>
            </a:r>
            <a:r>
              <a:rPr lang="en-US" sz="1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hool9.ru</a:t>
            </a:r>
            <a:endParaRPr lang="ru-RU" sz="14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43768" y="4286256"/>
            <a:ext cx="1714512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Сайт</a:t>
            </a:r>
            <a:endParaRPr lang="en-US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ege.sdamgia.ru</a:t>
            </a:r>
            <a:endParaRPr lang="ru-RU" sz="14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26" name="Прямая со стрелкой 25"/>
          <p:cNvCxnSpPr>
            <a:stCxn id="9" idx="2"/>
            <a:endCxn id="20" idx="0"/>
          </p:cNvCxnSpPr>
          <p:nvPr/>
        </p:nvCxnSpPr>
        <p:spPr>
          <a:xfrm rot="5400000">
            <a:off x="1035819" y="3893347"/>
            <a:ext cx="71438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0" idx="2"/>
            <a:endCxn id="22" idx="0"/>
          </p:cNvCxnSpPr>
          <p:nvPr/>
        </p:nvCxnSpPr>
        <p:spPr>
          <a:xfrm rot="5400000">
            <a:off x="3214678" y="392906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1" idx="2"/>
            <a:endCxn id="23" idx="0"/>
          </p:cNvCxnSpPr>
          <p:nvPr/>
        </p:nvCxnSpPr>
        <p:spPr>
          <a:xfrm rot="16200000" flipH="1">
            <a:off x="5393537" y="3893347"/>
            <a:ext cx="71438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2" idx="2"/>
            <a:endCxn id="24" idx="0"/>
          </p:cNvCxnSpPr>
          <p:nvPr/>
        </p:nvCxnSpPr>
        <p:spPr>
          <a:xfrm rot="16200000" flipH="1">
            <a:off x="7608115" y="3893347"/>
            <a:ext cx="71438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4282" y="5072074"/>
            <a:ext cx="8929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Bookman Old Style" pitchFamily="18" charset="0"/>
              </a:rPr>
              <a:t>Таким образом, семейный сайт будет состоять из пяти страниц. Это его внутреннее содержание. Однако с помощью </a:t>
            </a:r>
            <a:r>
              <a:rPr lang="ru-RU" sz="1600" b="1" dirty="0" smtClean="0">
                <a:latin typeface="Bookman Old Style" pitchFamily="18" charset="0"/>
              </a:rPr>
              <a:t>гиперссылок</a:t>
            </a:r>
            <a:r>
              <a:rPr lang="ru-RU" sz="1600" dirty="0" smtClean="0">
                <a:latin typeface="Bookman Old Style" pitchFamily="18" charset="0"/>
              </a:rPr>
              <a:t> он оказывается связанным с другими сайтами WWW: сайтом МГУ, 7Я, школы и сайтом с разнообразной информацией о куклах </a:t>
            </a:r>
            <a:r>
              <a:rPr lang="ru-RU" sz="1600" dirty="0" err="1" smtClean="0">
                <a:latin typeface="Bookman Old Style" pitchFamily="18" charset="0"/>
              </a:rPr>
              <a:t>Братс</a:t>
            </a:r>
            <a:r>
              <a:rPr lang="ru-RU" sz="1600" dirty="0" smtClean="0">
                <a:latin typeface="Bookman Old Style" pitchFamily="18" charset="0"/>
              </a:rPr>
              <a:t>. </a:t>
            </a:r>
          </a:p>
          <a:p>
            <a:pPr algn="just"/>
            <a:r>
              <a:rPr lang="ru-RU" sz="1600" dirty="0" smtClean="0">
                <a:latin typeface="Bookman Old Style" pitchFamily="18" charset="0"/>
              </a:rPr>
              <a:t>После того как сайт разработан, созданы все файлы, его нужно опубликовать в WWW. </a:t>
            </a:r>
          </a:p>
          <a:p>
            <a:endParaRPr lang="ru-RU" sz="160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8229600" cy="8461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Размещение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Web-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сайта на сервере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214422"/>
            <a:ext cx="47863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После того как сайт разработан, созданы все файлы, его нужно опубликовать в WWW. </a:t>
            </a:r>
          </a:p>
          <a:p>
            <a:r>
              <a:rPr lang="ru-RU" dirty="0" smtClean="0">
                <a:latin typeface="Bookman Old Style" pitchFamily="18" charset="0"/>
              </a:rPr>
              <a:t> </a:t>
            </a:r>
            <a:r>
              <a:rPr lang="ru-RU" b="1" dirty="0" smtClean="0">
                <a:latin typeface="Bookman Old Style" pitchFamily="18" charset="0"/>
              </a:rPr>
              <a:t>Опубликовать Web-сайт — это значит разместить его на Web-сервере.</a:t>
            </a:r>
            <a:r>
              <a:rPr lang="ru-RU" dirty="0" smtClean="0">
                <a:latin typeface="Bookman Old Style" pitchFamily="18" charset="0"/>
              </a:rPr>
              <a:t> Эта процедура делается по согласованию с провайдером Интернет-услуг, от которого пользователь должен получить следующие сведения: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 </a:t>
            </a:r>
            <a:endParaRPr lang="ru-RU" dirty="0"/>
          </a:p>
        </p:txBody>
      </p:sp>
      <p:pic>
        <p:nvPicPr>
          <p:cNvPr id="21508" name="Picture 4" descr="C:\DOCUME~1\Admin\LOCALS~1\Temp\SNAGHTML12695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3431" y="642918"/>
            <a:ext cx="4440569" cy="39338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4286256"/>
            <a:ext cx="8858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algn="just"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 URL-адрес сервера, на котором будет размещен сайт;</a:t>
            </a:r>
          </a:p>
          <a:p>
            <a:pPr marL="449263" algn="just"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 имя пользователя и пароль для доступа к серверу;</a:t>
            </a:r>
          </a:p>
          <a:p>
            <a:pPr marL="449263" algn="just">
              <a:buFont typeface="Arial" pitchFamily="34" charset="0"/>
              <a:buChar char="•"/>
            </a:pPr>
            <a:r>
              <a:rPr lang="ru-RU" dirty="0" smtClean="0">
                <a:latin typeface="Bookman Old Style" pitchFamily="18" charset="0"/>
              </a:rPr>
              <a:t> имя каталога сервера для размещения вашего сайта.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Обычно провайдер инструктирует пользователя о том, как можно осуществить публикацию. Для этих целей можно использовать средства браузера, FTP-клиенты, а также специальные программные средства для публикации Web-страниц.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466</TotalTime>
  <Words>508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Слайд 1</vt:lpstr>
      <vt:lpstr>Публикации в интернете</vt:lpstr>
      <vt:lpstr>Способы создания Web-страниц</vt:lpstr>
      <vt:lpstr>Способы создания Web-страниц</vt:lpstr>
      <vt:lpstr>2 способ:    НТМL-редакторы встроенные</vt:lpstr>
      <vt:lpstr>Способы создания Web-страниц</vt:lpstr>
      <vt:lpstr>Способы создания Web-страниц</vt:lpstr>
      <vt:lpstr>Проектирование Web-сайта</vt:lpstr>
      <vt:lpstr>Размещение Web-сайта на сервере</vt:lpstr>
      <vt:lpstr>Вопросы и задания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Пользователь</cp:lastModifiedBy>
  <cp:revision>59</cp:revision>
  <dcterms:created xsi:type="dcterms:W3CDTF">2010-10-20T17:44:31Z</dcterms:created>
  <dcterms:modified xsi:type="dcterms:W3CDTF">2018-01-04T07:49:57Z</dcterms:modified>
</cp:coreProperties>
</file>