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72" r:id="rId3"/>
    <p:sldId id="274" r:id="rId4"/>
    <p:sldId id="275" r:id="rId5"/>
    <p:sldId id="258" r:id="rId6"/>
    <p:sldId id="276" r:id="rId7"/>
    <p:sldId id="277" r:id="rId8"/>
    <p:sldId id="259" r:id="rId9"/>
    <p:sldId id="260" r:id="rId10"/>
    <p:sldId id="261" r:id="rId11"/>
    <p:sldId id="262" r:id="rId12"/>
    <p:sldId id="264" r:id="rId13"/>
    <p:sldId id="265" r:id="rId14"/>
    <p:sldId id="263" r:id="rId15"/>
    <p:sldId id="266" r:id="rId16"/>
    <p:sldId id="267" r:id="rId17"/>
    <p:sldId id="268" r:id="rId18"/>
    <p:sldId id="269" r:id="rId19"/>
    <p:sldId id="270" r:id="rId20"/>
    <p:sldId id="271" r:id="rId21"/>
    <p:sldId id="25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40D93-41E5-4301-9B81-073847A319F2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B9EB9-4789-4009-BE92-B91FAC70D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2F6C9F-4A19-417B-9CED-6A786BB2C96E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B1747B-3355-46D5-994C-58217F4DBF3C}" type="datetimeFigureOut">
              <a:rPr lang="ru-RU" smtClean="0"/>
              <a:pPr/>
              <a:t>05.11.2017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120C38-8D1B-4F7B-B42D-CE338881C9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78632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/>
              <a:t>Информатика 11 </a:t>
            </a:r>
            <a:r>
              <a:rPr lang="ru-RU" sz="1400" dirty="0" smtClean="0"/>
              <a:t>класс</a:t>
            </a:r>
          </a:p>
          <a:p>
            <a:pPr algn="r"/>
            <a:r>
              <a:rPr lang="ru-RU" sz="1400" dirty="0" smtClean="0"/>
              <a:t>Литвиненко Р.И. МБОУ «СОШ 9»</a:t>
            </a:r>
          </a:p>
          <a:p>
            <a:pPr algn="r"/>
            <a:r>
              <a:rPr lang="ru-RU" sz="1400" dirty="0" smtClean="0"/>
              <a:t>Г. Таштагол</a:t>
            </a:r>
          </a:p>
          <a:p>
            <a:pPr algn="r"/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Основные тэги </a:t>
            </a:r>
            <a:r>
              <a:rPr lang="en-US" b="1" dirty="0" smtClean="0">
                <a:solidFill>
                  <a:srgbClr val="002060"/>
                </a:solidFill>
              </a:rPr>
              <a:t>HTML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413"/>
          </a:xfr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ru-RU" sz="2400" b="1" smtClean="0"/>
              <a:t>Цвет текста и фона </a:t>
            </a:r>
            <a:r>
              <a:rPr lang="en-US" sz="2400" b="1" smtClean="0"/>
              <a:t>Web-</a:t>
            </a:r>
            <a:r>
              <a:rPr lang="ru-RU" sz="2400" b="1" smtClean="0"/>
              <a:t>страницы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773238"/>
            <a:ext cx="4062442" cy="3095625"/>
          </a:xfrm>
        </p:spPr>
        <p:txBody>
          <a:bodyPr/>
          <a:lstStyle/>
          <a:p>
            <a:pPr eaLnBrk="1" hangingPunct="1"/>
            <a:r>
              <a:rPr lang="ru-RU" sz="1800" dirty="0" smtClean="0"/>
              <a:t>белый – </a:t>
            </a:r>
            <a:r>
              <a:rPr lang="en-US" sz="1800" dirty="0" smtClean="0"/>
              <a:t>white</a:t>
            </a:r>
            <a:endParaRPr lang="ru-RU" sz="1800" dirty="0" smtClean="0"/>
          </a:p>
          <a:p>
            <a:pPr eaLnBrk="1" hangingPunct="1"/>
            <a:r>
              <a:rPr lang="ru-RU" sz="1800" dirty="0" smtClean="0"/>
              <a:t>бирюзовый –</a:t>
            </a:r>
            <a:r>
              <a:rPr lang="en-US" sz="1800" dirty="0" smtClean="0"/>
              <a:t> teal</a:t>
            </a:r>
            <a:endParaRPr lang="ru-RU" sz="1800" dirty="0" smtClean="0"/>
          </a:p>
          <a:p>
            <a:pPr eaLnBrk="1" hangingPunct="1"/>
            <a:r>
              <a:rPr lang="ru-RU" sz="1800" dirty="0" smtClean="0"/>
              <a:t>желтый –</a:t>
            </a:r>
            <a:r>
              <a:rPr lang="en-US" sz="1800" dirty="0" smtClean="0"/>
              <a:t> yellow</a:t>
            </a:r>
            <a:endParaRPr lang="ru-RU" sz="1800" dirty="0" smtClean="0"/>
          </a:p>
          <a:p>
            <a:pPr eaLnBrk="1" hangingPunct="1"/>
            <a:r>
              <a:rPr lang="ru-RU" sz="1800" dirty="0" smtClean="0"/>
              <a:t>зеленый –</a:t>
            </a:r>
            <a:r>
              <a:rPr lang="en-US" sz="1800" dirty="0" smtClean="0"/>
              <a:t> green</a:t>
            </a:r>
            <a:endParaRPr lang="ru-RU" sz="1800" dirty="0" smtClean="0"/>
          </a:p>
          <a:p>
            <a:pPr eaLnBrk="1" hangingPunct="1"/>
            <a:r>
              <a:rPr lang="ru-RU" sz="1800" dirty="0" smtClean="0"/>
              <a:t>золотой –</a:t>
            </a:r>
            <a:r>
              <a:rPr lang="en-US" sz="1800" dirty="0" smtClean="0"/>
              <a:t> gold</a:t>
            </a:r>
            <a:endParaRPr lang="ru-RU" sz="1800" dirty="0" smtClean="0"/>
          </a:p>
          <a:p>
            <a:pPr eaLnBrk="1" hangingPunct="1"/>
            <a:r>
              <a:rPr lang="ru-RU" sz="1800" dirty="0" smtClean="0"/>
              <a:t>красно-коричневый –</a:t>
            </a:r>
            <a:r>
              <a:rPr lang="en-US" sz="1800" dirty="0" smtClean="0"/>
              <a:t> maroon</a:t>
            </a:r>
            <a:endParaRPr lang="ru-RU" sz="1800" dirty="0" smtClean="0"/>
          </a:p>
          <a:p>
            <a:pPr eaLnBrk="1" hangingPunct="1"/>
            <a:r>
              <a:rPr lang="ru-RU" sz="1800" dirty="0" smtClean="0"/>
              <a:t>красный –</a:t>
            </a:r>
            <a:r>
              <a:rPr lang="en-US" sz="1800" dirty="0" smtClean="0"/>
              <a:t> red</a:t>
            </a:r>
            <a:endParaRPr lang="ru-RU" sz="1800" dirty="0" smtClean="0"/>
          </a:p>
          <a:p>
            <a:pPr eaLnBrk="1" hangingPunct="1"/>
            <a:r>
              <a:rPr lang="ru-RU" sz="1800" dirty="0" smtClean="0"/>
              <a:t>лимонный –</a:t>
            </a:r>
            <a:r>
              <a:rPr lang="en-US" sz="1800" dirty="0" smtClean="0"/>
              <a:t> lime</a:t>
            </a:r>
            <a:endParaRPr lang="ru-RU" sz="1800" dirty="0" smtClean="0"/>
          </a:p>
          <a:p>
            <a:pPr eaLnBrk="1" hangingPunct="1"/>
            <a:r>
              <a:rPr lang="ru-RU" sz="1800" dirty="0" smtClean="0"/>
              <a:t>морской волны –</a:t>
            </a:r>
            <a:r>
              <a:rPr lang="en-US" sz="1800" dirty="0" smtClean="0"/>
              <a:t> aqua</a:t>
            </a:r>
            <a:endParaRPr lang="ru-RU" sz="1800" dirty="0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773238"/>
            <a:ext cx="4500562" cy="2735262"/>
          </a:xfrm>
        </p:spPr>
        <p:txBody>
          <a:bodyPr/>
          <a:lstStyle/>
          <a:p>
            <a:pPr eaLnBrk="1" hangingPunct="1"/>
            <a:r>
              <a:rPr lang="ru-RU" sz="1800" smtClean="0"/>
              <a:t>фуксиновый –</a:t>
            </a:r>
            <a:r>
              <a:rPr lang="en-US" sz="1800" smtClean="0"/>
              <a:t> fuchsia</a:t>
            </a:r>
            <a:endParaRPr lang="ru-RU" sz="1800" smtClean="0"/>
          </a:p>
          <a:p>
            <a:pPr eaLnBrk="1" hangingPunct="1"/>
            <a:r>
              <a:rPr lang="ru-RU" sz="1800" smtClean="0"/>
              <a:t>черный –</a:t>
            </a:r>
            <a:r>
              <a:rPr lang="en-US" sz="1800" smtClean="0"/>
              <a:t> black</a:t>
            </a:r>
            <a:endParaRPr lang="ru-RU" sz="1800" smtClean="0"/>
          </a:p>
          <a:p>
            <a:pPr eaLnBrk="1" hangingPunct="1"/>
            <a:r>
              <a:rPr lang="ru-RU" sz="1800" smtClean="0"/>
              <a:t>пурпурный –</a:t>
            </a:r>
            <a:r>
              <a:rPr lang="en-US" sz="1800" smtClean="0"/>
              <a:t>purple</a:t>
            </a:r>
            <a:endParaRPr lang="ru-RU" sz="1800" smtClean="0"/>
          </a:p>
          <a:p>
            <a:pPr eaLnBrk="1" hangingPunct="1"/>
            <a:r>
              <a:rPr lang="ru-RU" sz="1800" smtClean="0"/>
              <a:t>серебряный –</a:t>
            </a:r>
            <a:r>
              <a:rPr lang="en-US" sz="1800" smtClean="0"/>
              <a:t> silver</a:t>
            </a:r>
            <a:endParaRPr lang="ru-RU" sz="1800" smtClean="0"/>
          </a:p>
          <a:p>
            <a:pPr eaLnBrk="1" hangingPunct="1"/>
            <a:r>
              <a:rPr lang="ru-RU" sz="1800" smtClean="0"/>
              <a:t>серый-</a:t>
            </a:r>
            <a:r>
              <a:rPr lang="en-US" sz="1800" smtClean="0"/>
              <a:t> gray</a:t>
            </a:r>
            <a:endParaRPr lang="ru-RU" sz="1800" smtClean="0"/>
          </a:p>
          <a:p>
            <a:pPr eaLnBrk="1" hangingPunct="1"/>
            <a:r>
              <a:rPr lang="ru-RU" sz="1800" smtClean="0"/>
              <a:t>синий – </a:t>
            </a:r>
            <a:r>
              <a:rPr lang="en-US" sz="1800" smtClean="0"/>
              <a:t> blue</a:t>
            </a:r>
            <a:endParaRPr lang="ru-RU" sz="1800" smtClean="0"/>
          </a:p>
          <a:p>
            <a:pPr eaLnBrk="1" hangingPunct="1"/>
            <a:r>
              <a:rPr lang="ru-RU" sz="1800" smtClean="0"/>
              <a:t>темно-голубой -</a:t>
            </a:r>
            <a:r>
              <a:rPr lang="en-US" sz="1800" smtClean="0"/>
              <a:t> navy</a:t>
            </a:r>
            <a:endParaRPr lang="ru-RU" sz="1800" smtClean="0"/>
          </a:p>
          <a:p>
            <a:pPr eaLnBrk="1" hangingPunct="1"/>
            <a:r>
              <a:rPr lang="ru-RU" sz="1800" smtClean="0"/>
              <a:t>оливковый –</a:t>
            </a:r>
            <a:r>
              <a:rPr lang="en-US" sz="1800" smtClean="0"/>
              <a:t> olive</a:t>
            </a:r>
            <a:endParaRPr lang="ru-RU" sz="1800" smtClean="0"/>
          </a:p>
          <a:p>
            <a:pPr eaLnBrk="1" hangingPunct="1"/>
            <a:endParaRPr lang="ru-RU" sz="1800" smtClean="0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57158" y="4857760"/>
            <a:ext cx="8243888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</a:rPr>
              <a:t>&lt;</a:t>
            </a:r>
            <a:r>
              <a:rPr lang="en-US" sz="1800" b="1" dirty="0">
                <a:solidFill>
                  <a:schemeClr val="tx1"/>
                </a:solidFill>
              </a:rPr>
              <a:t>FONT COLOR</a:t>
            </a:r>
            <a:r>
              <a:rPr lang="en-US" sz="1800" dirty="0">
                <a:solidFill>
                  <a:schemeClr val="tx1"/>
                </a:solidFill>
              </a:rPr>
              <a:t> = ‘red’&gt; - </a:t>
            </a:r>
            <a:r>
              <a:rPr lang="ru-RU" sz="1800" dirty="0">
                <a:solidFill>
                  <a:schemeClr val="tx1"/>
                </a:solidFill>
              </a:rPr>
              <a:t>цвет шрифта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</a:rPr>
              <a:t>&lt;</a:t>
            </a:r>
            <a:r>
              <a:rPr lang="en-US" sz="1800" b="1" dirty="0">
                <a:solidFill>
                  <a:schemeClr val="tx1"/>
                </a:solidFill>
              </a:rPr>
              <a:t>BODY BGCOLOR</a:t>
            </a:r>
            <a:r>
              <a:rPr lang="en-US" sz="1800" dirty="0">
                <a:solidFill>
                  <a:schemeClr val="tx1"/>
                </a:solidFill>
              </a:rPr>
              <a:t> = ‘yellow’&gt; </a:t>
            </a:r>
            <a:r>
              <a:rPr lang="ru-RU" sz="1800" dirty="0">
                <a:solidFill>
                  <a:schemeClr val="tx1"/>
                </a:solidFill>
              </a:rPr>
              <a:t> - цвет фона страницы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04813"/>
            <a:ext cx="8496300" cy="6145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0"/>
            <a:ext cx="7929618" cy="839761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rgbClr val="002060"/>
                </a:solidFill>
              </a:rPr>
              <a:t>Вставка рисунка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267200"/>
          </a:xfrm>
        </p:spPr>
        <p:txBody>
          <a:bodyPr/>
          <a:lstStyle/>
          <a:p>
            <a:pPr eaLnBrk="1" hangingPunct="1"/>
            <a:endParaRPr lang="en-US" sz="1800" dirty="0" smtClean="0"/>
          </a:p>
          <a:p>
            <a:pPr eaLnBrk="1" hangingPunct="1"/>
            <a:endParaRPr lang="en-US" sz="1400" dirty="0" smtClean="0"/>
          </a:p>
          <a:p>
            <a:pPr eaLnBrk="1" hangingPunct="1">
              <a:lnSpc>
                <a:spcPct val="150000"/>
              </a:lnSpc>
            </a:pPr>
            <a:r>
              <a:rPr lang="en-US" sz="2000" b="1" dirty="0" smtClean="0"/>
              <a:t>&lt;</a:t>
            </a:r>
            <a:r>
              <a:rPr lang="en-US" sz="2000" b="1" dirty="0" err="1" smtClean="0"/>
              <a:t>img</a:t>
            </a:r>
            <a:r>
              <a:rPr lang="en-US" sz="2000" b="1" dirty="0" smtClean="0"/>
              <a:t> SRC=‘C:</a:t>
            </a:r>
            <a:r>
              <a:rPr lang="ru-RU" sz="2000" b="1" dirty="0" smtClean="0"/>
              <a:t>Мои </a:t>
            </a:r>
            <a:r>
              <a:rPr lang="ru-RU" sz="2000" b="1" dirty="0" err="1" smtClean="0"/>
              <a:t>рисунки\Мой</a:t>
            </a:r>
            <a:r>
              <a:rPr lang="ru-RU" sz="2000" b="1" dirty="0" smtClean="0"/>
              <a:t> файл.</a:t>
            </a:r>
            <a:r>
              <a:rPr lang="en-US" sz="2000" b="1" dirty="0" smtClean="0"/>
              <a:t>jpg ‘</a:t>
            </a:r>
            <a:r>
              <a:rPr lang="ru-RU" sz="2000" b="1" dirty="0" smtClean="0"/>
              <a:t> </a:t>
            </a:r>
            <a:r>
              <a:rPr lang="en-US" sz="2000" b="1" dirty="0" smtClean="0"/>
              <a:t>ALIGN=‘right’&gt;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endParaRPr lang="ru-RU" sz="1400" dirty="0" smtClean="0"/>
          </a:p>
        </p:txBody>
      </p:sp>
      <p:sp>
        <p:nvSpPr>
          <p:cNvPr id="32772" name="Text Box 14"/>
          <p:cNvSpPr txBox="1">
            <a:spLocks noChangeArrowheads="1"/>
          </p:cNvSpPr>
          <p:nvPr/>
        </p:nvSpPr>
        <p:spPr bwMode="auto">
          <a:xfrm>
            <a:off x="5715008" y="2928934"/>
            <a:ext cx="257176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chemeClr val="tx1"/>
                </a:solidFill>
              </a:rPr>
              <a:t>Выравнивание по </a:t>
            </a:r>
            <a:r>
              <a:rPr lang="ru-RU" dirty="0" smtClean="0"/>
              <a:t>правой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стороне</a:t>
            </a:r>
          </a:p>
        </p:txBody>
      </p:sp>
      <p:sp>
        <p:nvSpPr>
          <p:cNvPr id="32773" name="Text Box 16"/>
          <p:cNvSpPr txBox="1">
            <a:spLocks noChangeArrowheads="1"/>
          </p:cNvSpPr>
          <p:nvPr/>
        </p:nvSpPr>
        <p:spPr bwMode="auto">
          <a:xfrm>
            <a:off x="1928794" y="2928934"/>
            <a:ext cx="2160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solidFill>
                  <a:schemeClr val="tx1"/>
                </a:solidFill>
              </a:rPr>
              <a:t>Ссылка на файл</a:t>
            </a:r>
          </a:p>
        </p:txBody>
      </p:sp>
      <p:pic>
        <p:nvPicPr>
          <p:cNvPr id="10242" name="Picture 2" descr="http://im1-tub-ru.yandex.net/i?id=cbe10c96a95ff827542d824a1e83be29-105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285728"/>
            <a:ext cx="1552578" cy="1973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14338"/>
            <a:ext cx="9144000" cy="985834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002060"/>
                </a:solidFill>
              </a:rPr>
              <a:t>Выравнивание рисунка и текста страницы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28736"/>
            <a:ext cx="9144000" cy="4808552"/>
          </a:xfrm>
        </p:spPr>
        <p:txBody>
          <a:bodyPr/>
          <a:lstStyle/>
          <a:p>
            <a:pPr marL="273050" indent="-177800" eaLnBrk="1" hangingPunct="1">
              <a:buFont typeface="Wingdings" pitchFamily="2" charset="2"/>
              <a:buNone/>
            </a:pPr>
            <a:r>
              <a:rPr lang="ru-RU" sz="2400" dirty="0" smtClean="0"/>
              <a:t>Для выравнивания рисунка относительно текста документа атрибуту </a:t>
            </a:r>
            <a:r>
              <a:rPr lang="en-US" sz="2400" b="1" dirty="0" smtClean="0"/>
              <a:t>ALIGN</a:t>
            </a:r>
            <a:r>
              <a:rPr lang="en-US" sz="2400" dirty="0" smtClean="0"/>
              <a:t> </a:t>
            </a:r>
            <a:r>
              <a:rPr lang="ru-RU" sz="2400" dirty="0" smtClean="0"/>
              <a:t>присваивается следующие значения:</a:t>
            </a:r>
            <a:endParaRPr lang="en-US" sz="2400" dirty="0" smtClean="0"/>
          </a:p>
          <a:p>
            <a:pPr eaLnBrk="1" hangingPunct="1"/>
            <a:r>
              <a:rPr lang="en-US" sz="2400" b="1" dirty="0" smtClean="0"/>
              <a:t>LEFT </a:t>
            </a:r>
            <a:r>
              <a:rPr lang="en-US" sz="2400" dirty="0" smtClean="0"/>
              <a:t>– </a:t>
            </a:r>
            <a:r>
              <a:rPr lang="ru-RU" sz="2400" dirty="0" smtClean="0"/>
              <a:t>рисунок выравнивается по левому краю</a:t>
            </a:r>
            <a:endParaRPr lang="en-US" sz="2400" dirty="0" smtClean="0"/>
          </a:p>
          <a:p>
            <a:pPr eaLnBrk="1" hangingPunct="1"/>
            <a:r>
              <a:rPr lang="en-US" sz="2400" b="1" dirty="0" smtClean="0"/>
              <a:t>RIGHT</a:t>
            </a:r>
            <a:r>
              <a:rPr lang="en-US" sz="2400" dirty="0" smtClean="0"/>
              <a:t> – </a:t>
            </a:r>
            <a:r>
              <a:rPr lang="ru-RU" sz="2400" dirty="0" smtClean="0"/>
              <a:t>рисунок выравнивается по правому краю</a:t>
            </a:r>
          </a:p>
          <a:p>
            <a:pPr eaLnBrk="1" hangingPunct="1"/>
            <a:endParaRPr lang="ru-RU" sz="2400" dirty="0" smtClean="0"/>
          </a:p>
          <a:p>
            <a:pPr marL="273050" indent="-177800" eaLnBrk="1" hangingPunct="1">
              <a:buFont typeface="Wingdings" pitchFamily="2" charset="2"/>
              <a:buNone/>
            </a:pPr>
            <a:r>
              <a:rPr lang="ru-RU" sz="2400" dirty="0" smtClean="0"/>
              <a:t>Для выравнивания текста абзаца, в который добавлен рисунок, атрибуту </a:t>
            </a:r>
            <a:r>
              <a:rPr lang="en-US" sz="2400" b="1" dirty="0" smtClean="0"/>
              <a:t>ALIGN</a:t>
            </a:r>
            <a:r>
              <a:rPr lang="en-US" sz="2400" dirty="0" smtClean="0"/>
              <a:t> </a:t>
            </a:r>
            <a:r>
              <a:rPr lang="ru-RU" sz="2400" dirty="0" smtClean="0"/>
              <a:t>присваивается следующие значения:</a:t>
            </a:r>
          </a:p>
          <a:p>
            <a:pPr eaLnBrk="1" hangingPunct="1"/>
            <a:r>
              <a:rPr lang="en-US" sz="2400" b="1" dirty="0" smtClean="0"/>
              <a:t>TOP</a:t>
            </a:r>
            <a:r>
              <a:rPr lang="en-US" sz="2400" dirty="0" smtClean="0"/>
              <a:t> – </a:t>
            </a:r>
            <a:r>
              <a:rPr lang="ru-RU" sz="2400" dirty="0" smtClean="0"/>
              <a:t>текст выравнивается по верхнему краю рисунка</a:t>
            </a:r>
            <a:endParaRPr lang="en-US" sz="2400" dirty="0" smtClean="0"/>
          </a:p>
          <a:p>
            <a:pPr eaLnBrk="1" hangingPunct="1"/>
            <a:r>
              <a:rPr lang="en-US" sz="2400" b="1" dirty="0" smtClean="0"/>
              <a:t>MIDLE</a:t>
            </a:r>
            <a:r>
              <a:rPr lang="en-US" sz="2400" dirty="0" smtClean="0"/>
              <a:t> – </a:t>
            </a:r>
            <a:r>
              <a:rPr lang="ru-RU" sz="2400" dirty="0" smtClean="0"/>
              <a:t>текст выравнивается по средней линии рисунка</a:t>
            </a:r>
            <a:endParaRPr lang="en-US" sz="2400" dirty="0" smtClean="0"/>
          </a:p>
          <a:p>
            <a:pPr eaLnBrk="1" hangingPunct="1"/>
            <a:r>
              <a:rPr lang="en-US" sz="2400" b="1" dirty="0" smtClean="0"/>
              <a:t>BOTTOM</a:t>
            </a:r>
            <a:r>
              <a:rPr lang="en-US" sz="2400" dirty="0" smtClean="0"/>
              <a:t> – </a:t>
            </a:r>
            <a:r>
              <a:rPr lang="ru-RU" sz="2400" dirty="0" smtClean="0"/>
              <a:t>текст выравнивается по нижнему краю рисунка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buFont typeface="Wingdings" pitchFamily="2" charset="2"/>
              <a:buNone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15"/>
          <p:cNvSpPr txBox="1">
            <a:spLocks noChangeArrowheads="1"/>
          </p:cNvSpPr>
          <p:nvPr/>
        </p:nvSpPr>
        <p:spPr bwMode="auto">
          <a:xfrm>
            <a:off x="1619250" y="2060575"/>
            <a:ext cx="27368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solidFill>
                  <a:schemeClr val="tx1"/>
                </a:solidFill>
              </a:rPr>
              <a:t>Текст по середине</a:t>
            </a:r>
          </a:p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</a:rPr>
              <a:t>middle</a:t>
            </a:r>
            <a:endParaRPr lang="ru-RU" sz="1800" b="1">
              <a:solidFill>
                <a:schemeClr val="tx1"/>
              </a:solidFill>
            </a:endParaRPr>
          </a:p>
        </p:txBody>
      </p:sp>
      <p:sp>
        <p:nvSpPr>
          <p:cNvPr id="34822" name="Text Box 16"/>
          <p:cNvSpPr txBox="1">
            <a:spLocks noChangeArrowheads="1"/>
          </p:cNvSpPr>
          <p:nvPr/>
        </p:nvSpPr>
        <p:spPr bwMode="auto">
          <a:xfrm>
            <a:off x="1331913" y="4365625"/>
            <a:ext cx="4032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solidFill>
                  <a:schemeClr val="tx1"/>
                </a:solidFill>
              </a:rPr>
              <a:t>Текст по верхнему краю</a:t>
            </a:r>
            <a:r>
              <a:rPr lang="ru-RU" sz="2000">
                <a:solidFill>
                  <a:schemeClr val="tx1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</a:rPr>
              <a:t>top</a:t>
            </a:r>
            <a:endParaRPr lang="ru-RU" sz="2000" b="1">
              <a:solidFill>
                <a:schemeClr val="tx1"/>
              </a:solidFill>
            </a:endParaRPr>
          </a:p>
        </p:txBody>
      </p:sp>
      <p:sp>
        <p:nvSpPr>
          <p:cNvPr id="34823" name="Text Box 17"/>
          <p:cNvSpPr txBox="1">
            <a:spLocks noChangeArrowheads="1"/>
          </p:cNvSpPr>
          <p:nvPr/>
        </p:nvSpPr>
        <p:spPr bwMode="auto">
          <a:xfrm>
            <a:off x="3563938" y="3573463"/>
            <a:ext cx="410527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solidFill>
                  <a:schemeClr val="tx1"/>
                </a:solidFill>
              </a:rPr>
              <a:t>Текст выровнен по нижнему краю</a:t>
            </a:r>
          </a:p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</a:rPr>
              <a:t>bottom</a:t>
            </a:r>
            <a:endParaRPr lang="ru-RU" sz="1800" b="1">
              <a:solidFill>
                <a:schemeClr val="tx1"/>
              </a:solidFill>
            </a:endParaRPr>
          </a:p>
        </p:txBody>
      </p:sp>
      <p:sp>
        <p:nvSpPr>
          <p:cNvPr id="34825" name="Text Box 18"/>
          <p:cNvSpPr txBox="1">
            <a:spLocks noChangeArrowheads="1"/>
          </p:cNvSpPr>
          <p:nvPr/>
        </p:nvSpPr>
        <p:spPr bwMode="auto">
          <a:xfrm>
            <a:off x="755650" y="333375"/>
            <a:ext cx="7459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tx1"/>
                </a:solidFill>
              </a:rPr>
              <a:t>Выравнивание рисунка и текста страницы</a:t>
            </a:r>
          </a:p>
        </p:txBody>
      </p:sp>
      <p:pic>
        <p:nvPicPr>
          <p:cNvPr id="8194" name="Picture 2" descr="http://im1-tub-ru.yandex.net/i?id=cbe10c96a95ff827542d824a1e83be29-105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1573541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6" name="Picture 4" descr="http://im1-tub-ru.yandex.net/i?id=cbe10c96a95ff827542d824a1e83be29-105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143116"/>
            <a:ext cx="1552578" cy="1973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8" name="Picture 6" descr="http://im1-tub-ru.yandex.net/i?id=cbe10c96a95ff827542d824a1e83be29-105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572008"/>
            <a:ext cx="1461137" cy="1857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20" y="357166"/>
            <a:ext cx="8001000" cy="531813"/>
          </a:xfrm>
        </p:spPr>
        <p:txBody>
          <a:bodyPr>
            <a:noAutofit/>
          </a:bodyPr>
          <a:lstStyle/>
          <a:p>
            <a:pPr algn="l" eaLnBrk="1" hangingPunct="1"/>
            <a:r>
              <a:rPr lang="ru-RU" sz="2800" b="1" dirty="0" smtClean="0">
                <a:solidFill>
                  <a:schemeClr val="tx1"/>
                </a:solidFill>
                <a:latin typeface="Bookman Old Style" pitchFamily="18" charset="0"/>
              </a:rPr>
              <a:t>Нумерованный список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43050"/>
            <a:ext cx="5857884" cy="167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Для создания нумерованного списка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используется комбинация двух пар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тэгов.</a:t>
            </a:r>
            <a:br>
              <a:rPr lang="ru-RU" sz="20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600" dirty="0" smtClean="0"/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214282" y="2852738"/>
            <a:ext cx="9144000" cy="400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&lt;</a:t>
            </a:r>
            <a:r>
              <a:rPr lang="en-US" sz="2000" dirty="0">
                <a:solidFill>
                  <a:schemeClr val="tx1"/>
                </a:solidFill>
              </a:rPr>
              <a:t>OL</a:t>
            </a:r>
            <a:r>
              <a:rPr lang="ru-RU" sz="2000" dirty="0">
                <a:solidFill>
                  <a:schemeClr val="tx1"/>
                </a:solidFill>
              </a:rPr>
              <a:t>&gt;...&lt;/</a:t>
            </a:r>
            <a:r>
              <a:rPr lang="en-US" sz="2000" dirty="0">
                <a:solidFill>
                  <a:schemeClr val="tx1"/>
                </a:solidFill>
              </a:rPr>
              <a:t>OL</a:t>
            </a:r>
            <a:r>
              <a:rPr lang="ru-RU" sz="2000" dirty="0">
                <a:solidFill>
                  <a:schemeClr val="tx1"/>
                </a:solidFill>
              </a:rPr>
              <a:t>&gt; устанавливают начало и конец 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                       нумерованного списка, 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&lt;</a:t>
            </a:r>
            <a:r>
              <a:rPr lang="en-US" sz="2000" dirty="0">
                <a:solidFill>
                  <a:schemeClr val="tx1"/>
                </a:solidFill>
              </a:rPr>
              <a:t>LI</a:t>
            </a:r>
            <a:r>
              <a:rPr lang="ru-RU" sz="2000" dirty="0">
                <a:solidFill>
                  <a:schemeClr val="tx1"/>
                </a:solidFill>
              </a:rPr>
              <a:t>&gt;...&lt;/</a:t>
            </a:r>
            <a:r>
              <a:rPr lang="en-US" sz="2000" dirty="0">
                <a:solidFill>
                  <a:schemeClr val="tx1"/>
                </a:solidFill>
              </a:rPr>
              <a:t>LI</a:t>
            </a:r>
            <a:r>
              <a:rPr lang="ru-RU" sz="2000" dirty="0">
                <a:solidFill>
                  <a:schemeClr val="tx1"/>
                </a:solidFill>
              </a:rPr>
              <a:t>&gt;   отмечают отдельные пункты списка. </a:t>
            </a:r>
            <a:endParaRPr lang="ru-RU" sz="2000" b="1" dirty="0">
              <a:solidFill>
                <a:schemeClr val="tx1"/>
              </a:solidFill>
            </a:endParaRP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 smtClean="0"/>
              <a:t>Н</a:t>
            </a:r>
            <a:r>
              <a:rPr lang="ru-RU" sz="2000" dirty="0" smtClean="0">
                <a:solidFill>
                  <a:schemeClr val="tx1"/>
                </a:solidFill>
              </a:rPr>
              <a:t>апример, 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&lt;Н2&gt;Типы  </a:t>
            </a:r>
            <a:r>
              <a:rPr lang="ru-RU" sz="2000" dirty="0">
                <a:solidFill>
                  <a:schemeClr val="tx1"/>
                </a:solidFill>
              </a:rPr>
              <a:t>списков&lt;/Н2&gt;</a:t>
            </a:r>
            <a:endParaRPr lang="en-US" sz="2000" dirty="0">
              <a:solidFill>
                <a:schemeClr val="tx1"/>
              </a:solidFill>
            </a:endParaRP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			&lt;</a:t>
            </a:r>
            <a:r>
              <a:rPr lang="en-US" sz="2000" dirty="0">
                <a:solidFill>
                  <a:schemeClr val="tx1"/>
                </a:solidFill>
              </a:rPr>
              <a:t>OL</a:t>
            </a:r>
            <a:r>
              <a:rPr lang="ru-RU" sz="2000" dirty="0">
                <a:solidFill>
                  <a:schemeClr val="tx1"/>
                </a:solidFill>
              </a:rPr>
              <a:t>&gt;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				&lt; </a:t>
            </a:r>
            <a:r>
              <a:rPr lang="en-US" sz="2000" dirty="0">
                <a:solidFill>
                  <a:schemeClr val="tx1"/>
                </a:solidFill>
              </a:rPr>
              <a:t>LI </a:t>
            </a:r>
            <a:r>
              <a:rPr lang="ru-RU" sz="2000" dirty="0">
                <a:solidFill>
                  <a:schemeClr val="tx1"/>
                </a:solidFill>
              </a:rPr>
              <a:t>&gt;Нумерованный&lt; /</a:t>
            </a:r>
            <a:r>
              <a:rPr lang="en-US" sz="2000" dirty="0">
                <a:solidFill>
                  <a:schemeClr val="tx1"/>
                </a:solidFill>
              </a:rPr>
              <a:t>LI</a:t>
            </a:r>
            <a:r>
              <a:rPr lang="ru-RU" sz="2000" dirty="0">
                <a:solidFill>
                  <a:schemeClr val="tx1"/>
                </a:solidFill>
              </a:rPr>
              <a:t> &gt;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				&lt; </a:t>
            </a:r>
            <a:r>
              <a:rPr lang="en-US" sz="2000" dirty="0">
                <a:solidFill>
                  <a:schemeClr val="tx1"/>
                </a:solidFill>
              </a:rPr>
              <a:t>LI </a:t>
            </a:r>
            <a:r>
              <a:rPr lang="ru-RU" sz="2000" dirty="0">
                <a:solidFill>
                  <a:schemeClr val="tx1"/>
                </a:solidFill>
              </a:rPr>
              <a:t>&gt;Маркированный&lt;/ </a:t>
            </a:r>
            <a:r>
              <a:rPr lang="en-US" sz="2000" dirty="0">
                <a:solidFill>
                  <a:schemeClr val="tx1"/>
                </a:solidFill>
              </a:rPr>
              <a:t>LI</a:t>
            </a:r>
            <a:r>
              <a:rPr lang="ru-RU" sz="2000" dirty="0">
                <a:solidFill>
                  <a:schemeClr val="tx1"/>
                </a:solidFill>
              </a:rPr>
              <a:t> &gt;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				&lt; </a:t>
            </a:r>
            <a:r>
              <a:rPr lang="en-US" sz="2000" dirty="0">
                <a:solidFill>
                  <a:schemeClr val="tx1"/>
                </a:solidFill>
              </a:rPr>
              <a:t>LI </a:t>
            </a:r>
            <a:r>
              <a:rPr lang="ru-RU" sz="2000" dirty="0">
                <a:solidFill>
                  <a:schemeClr val="tx1"/>
                </a:solidFill>
              </a:rPr>
              <a:t>&gt;Многоуровневый&lt;/</a:t>
            </a:r>
            <a:r>
              <a:rPr lang="en-US" sz="2000" dirty="0">
                <a:solidFill>
                  <a:schemeClr val="tx1"/>
                </a:solidFill>
              </a:rPr>
              <a:t> LI </a:t>
            </a:r>
            <a:r>
              <a:rPr lang="ru-RU" sz="2000" dirty="0">
                <a:solidFill>
                  <a:schemeClr val="tx1"/>
                </a:solidFill>
              </a:rPr>
              <a:t>&gt;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 			&lt;/</a:t>
            </a:r>
            <a:r>
              <a:rPr lang="en-US" sz="2000" dirty="0">
                <a:solidFill>
                  <a:schemeClr val="tx1"/>
                </a:solidFill>
              </a:rPr>
              <a:t>OL</a:t>
            </a:r>
            <a:r>
              <a:rPr lang="ru-RU" sz="2000" dirty="0">
                <a:solidFill>
                  <a:schemeClr val="tx1"/>
                </a:solidFill>
              </a:rPr>
              <a:t>&gt;</a:t>
            </a:r>
          </a:p>
        </p:txBody>
      </p:sp>
      <p:pic>
        <p:nvPicPr>
          <p:cNvPr id="19461" name="Picture 9"/>
          <p:cNvPicPr>
            <a:picLocks noChangeAspect="1" noChangeArrowheads="1"/>
          </p:cNvPicPr>
          <p:nvPr/>
        </p:nvPicPr>
        <p:blipFill>
          <a:blip r:embed="rId2"/>
          <a:srcRect t="11610" r="83659" b="65755"/>
          <a:stretch>
            <a:fillRect/>
          </a:stretch>
        </p:blipFill>
        <p:spPr bwMode="auto">
          <a:xfrm>
            <a:off x="5654673" y="285728"/>
            <a:ext cx="3489327" cy="289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7158" y="188913"/>
            <a:ext cx="822010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2200" dirty="0" smtClean="0"/>
          </a:p>
          <a:p>
            <a:pPr eaLnBrk="1" hangingPunct="1">
              <a:lnSpc>
                <a:spcPct val="90000"/>
              </a:lnSpc>
            </a:pPr>
            <a:r>
              <a:rPr lang="ru-RU" sz="2200" dirty="0" smtClean="0"/>
              <a:t>По умолчанию пункты списка нумеруются последовательно цифрами 1, 2, 3 и т.д. 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ru-RU" sz="2200" dirty="0" smtClean="0"/>
          </a:p>
          <a:p>
            <a:pPr>
              <a:lnSpc>
                <a:spcPct val="90000"/>
              </a:lnSpc>
            </a:pPr>
            <a:r>
              <a:rPr lang="ru-RU" sz="2200" dirty="0" smtClean="0"/>
              <a:t>Чтобы изменить тип нумерации пунктов списка используют  атрибут </a:t>
            </a:r>
            <a:r>
              <a:rPr lang="en-US" sz="2200" dirty="0" smtClean="0"/>
              <a:t>TYPE</a:t>
            </a:r>
            <a:r>
              <a:rPr lang="ru-RU" sz="2200" dirty="0" smtClean="0"/>
              <a:t> тега &lt;</a:t>
            </a:r>
            <a:r>
              <a:rPr lang="en-US" sz="2200" dirty="0" smtClean="0"/>
              <a:t>OL</a:t>
            </a:r>
            <a:r>
              <a:rPr lang="ru-RU" sz="2200" dirty="0" smtClean="0"/>
              <a:t>&gt;. 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ru-RU" sz="2200" i="1" dirty="0" smtClean="0"/>
          </a:p>
          <a:p>
            <a:pPr eaLnBrk="1" hangingPunct="1">
              <a:lnSpc>
                <a:spcPct val="90000"/>
              </a:lnSpc>
            </a:pPr>
            <a:r>
              <a:rPr lang="ru-RU" sz="2200" dirty="0" smtClean="0"/>
              <a:t>Значения атрибута </a:t>
            </a:r>
            <a:r>
              <a:rPr lang="en-US" sz="2200" dirty="0" smtClean="0"/>
              <a:t>TYPE </a:t>
            </a:r>
            <a:endParaRPr lang="ru-RU" sz="2200" dirty="0" smtClean="0"/>
          </a:p>
        </p:txBody>
      </p:sp>
      <p:graphicFrame>
        <p:nvGraphicFramePr>
          <p:cNvPr id="177215" name="Group 63"/>
          <p:cNvGraphicFramePr>
            <a:graphicFrameLocks noGrp="1"/>
          </p:cNvGraphicFramePr>
          <p:nvPr>
            <p:ph sz="half" idx="4294967295"/>
          </p:nvPr>
        </p:nvGraphicFramePr>
        <p:xfrm>
          <a:off x="428596" y="3143248"/>
          <a:ext cx="7888316" cy="2610162"/>
        </p:xfrm>
        <a:graphic>
          <a:graphicData uri="http://schemas.openxmlformats.org/drawingml/2006/table">
            <a:tbl>
              <a:tblPr/>
              <a:tblGrid>
                <a:gridCol w="3320304"/>
                <a:gridCol w="4568012"/>
              </a:tblGrid>
              <a:tr h="377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Значение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атрибута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type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Тип нумерации пунктов списка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“1”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,2,3,4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“i”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i,ii,iii,iv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“I”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I,II,III,IV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“A”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A,B,C,D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“a”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a,b,c,d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14290"/>
            <a:ext cx="5365750" cy="892175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2800" b="1" dirty="0" smtClean="0">
                <a:solidFill>
                  <a:schemeClr val="tx1"/>
                </a:solidFill>
                <a:latin typeface="Bookman Old Style" pitchFamily="18" charset="0"/>
              </a:rPr>
              <a:t>Маркированный список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52600"/>
            <a:ext cx="6373843" cy="167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Для создания маркированного списка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используется комбинация двух пар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тэгов.</a:t>
            </a:r>
            <a:br>
              <a:rPr lang="ru-RU" sz="20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600" dirty="0" smtClean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42844" y="2852738"/>
            <a:ext cx="9001156" cy="400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b="1" dirty="0">
                <a:solidFill>
                  <a:schemeClr val="tx1"/>
                </a:solidFill>
              </a:rPr>
              <a:t>&lt;</a:t>
            </a:r>
            <a:r>
              <a:rPr lang="en-US" sz="2000" b="1" dirty="0">
                <a:solidFill>
                  <a:schemeClr val="tx1"/>
                </a:solidFill>
              </a:rPr>
              <a:t>UL</a:t>
            </a:r>
            <a:r>
              <a:rPr lang="ru-RU" sz="2000" b="1" dirty="0">
                <a:solidFill>
                  <a:schemeClr val="tx1"/>
                </a:solidFill>
              </a:rPr>
              <a:t>&gt;...&lt;/</a:t>
            </a:r>
            <a:r>
              <a:rPr lang="en-US" sz="2000" b="1" dirty="0">
                <a:solidFill>
                  <a:schemeClr val="tx1"/>
                </a:solidFill>
              </a:rPr>
              <a:t>UL</a:t>
            </a:r>
            <a:r>
              <a:rPr lang="ru-RU" sz="2000" b="1" dirty="0">
                <a:solidFill>
                  <a:schemeClr val="tx1"/>
                </a:solidFill>
              </a:rPr>
              <a:t>&gt; </a:t>
            </a:r>
            <a:r>
              <a:rPr lang="ru-RU" sz="2000" dirty="0">
                <a:solidFill>
                  <a:schemeClr val="tx1"/>
                </a:solidFill>
              </a:rPr>
              <a:t>устанавливают начало и конец </a:t>
            </a:r>
            <a:r>
              <a:rPr lang="ru-RU" sz="2000" dirty="0" smtClean="0">
                <a:solidFill>
                  <a:schemeClr val="tx1"/>
                </a:solidFill>
              </a:rPr>
              <a:t> маркированного </a:t>
            </a:r>
            <a:r>
              <a:rPr lang="ru-RU" sz="2000" dirty="0">
                <a:solidFill>
                  <a:schemeClr val="tx1"/>
                </a:solidFill>
              </a:rPr>
              <a:t>списка, 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b="1" dirty="0">
                <a:solidFill>
                  <a:schemeClr val="tx1"/>
                </a:solidFill>
              </a:rPr>
              <a:t>&lt;</a:t>
            </a:r>
            <a:r>
              <a:rPr lang="en-US" sz="2000" b="1" dirty="0">
                <a:solidFill>
                  <a:schemeClr val="tx1"/>
                </a:solidFill>
              </a:rPr>
              <a:t>LI</a:t>
            </a:r>
            <a:r>
              <a:rPr lang="ru-RU" sz="2000" b="1" dirty="0">
                <a:solidFill>
                  <a:schemeClr val="tx1"/>
                </a:solidFill>
              </a:rPr>
              <a:t>&gt;...&lt;/</a:t>
            </a:r>
            <a:r>
              <a:rPr lang="en-US" sz="2000" b="1" dirty="0">
                <a:solidFill>
                  <a:schemeClr val="tx1"/>
                </a:solidFill>
              </a:rPr>
              <a:t>LI</a:t>
            </a:r>
            <a:r>
              <a:rPr lang="ru-RU" sz="2000" b="1" dirty="0">
                <a:solidFill>
                  <a:schemeClr val="tx1"/>
                </a:solidFill>
              </a:rPr>
              <a:t>&gt;   </a:t>
            </a:r>
            <a:r>
              <a:rPr lang="ru-RU" sz="2000" dirty="0">
                <a:solidFill>
                  <a:schemeClr val="tx1"/>
                </a:solidFill>
              </a:rPr>
              <a:t>отмечают отдельные пункты списка. </a:t>
            </a:r>
            <a:endParaRPr lang="ru-RU" sz="2000" b="1" dirty="0">
              <a:solidFill>
                <a:schemeClr val="tx1"/>
              </a:solidFill>
            </a:endParaRP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0" y="4000504"/>
            <a:ext cx="91440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100" dirty="0">
                <a:solidFill>
                  <a:schemeClr val="tx1"/>
                </a:solidFill>
              </a:rPr>
              <a:t>  </a:t>
            </a:r>
            <a:r>
              <a:rPr lang="ru-RU" sz="2000" b="1" dirty="0">
                <a:solidFill>
                  <a:schemeClr val="tx1"/>
                </a:solidFill>
              </a:rPr>
              <a:t>С помощью атрибута </a:t>
            </a:r>
            <a:r>
              <a:rPr lang="en-US" sz="2000" b="1" dirty="0">
                <a:solidFill>
                  <a:schemeClr val="tx1"/>
                </a:solidFill>
              </a:rPr>
              <a:t>TYPE</a:t>
            </a:r>
            <a:r>
              <a:rPr lang="ru-RU" sz="2000" b="1" dirty="0">
                <a:solidFill>
                  <a:schemeClr val="tx1"/>
                </a:solidFill>
              </a:rPr>
              <a:t> можно изменить тип маркера.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br>
              <a:rPr lang="ru-RU" sz="2100" dirty="0">
                <a:solidFill>
                  <a:schemeClr val="tx1"/>
                </a:solidFill>
              </a:rPr>
            </a:br>
            <a:r>
              <a:rPr lang="ru-RU" sz="2100" dirty="0">
                <a:solidFill>
                  <a:schemeClr val="tx1"/>
                </a:solidFill>
              </a:rPr>
              <a:t/>
            </a:r>
            <a:br>
              <a:rPr lang="ru-RU" sz="2100" dirty="0">
                <a:solidFill>
                  <a:schemeClr val="tx1"/>
                </a:solidFill>
              </a:rPr>
            </a:br>
            <a:r>
              <a:rPr lang="ru-RU" sz="2100" dirty="0">
                <a:solidFill>
                  <a:schemeClr val="tx1"/>
                </a:solidFill>
              </a:rPr>
              <a:t>Установка атрибута </a:t>
            </a:r>
            <a:r>
              <a:rPr lang="en-US" sz="2100" dirty="0">
                <a:solidFill>
                  <a:schemeClr val="tx1"/>
                </a:solidFill>
              </a:rPr>
              <a:t>TYPE</a:t>
            </a:r>
            <a:r>
              <a:rPr lang="ru-RU" sz="2100" dirty="0">
                <a:solidFill>
                  <a:schemeClr val="tx1"/>
                </a:solidFill>
              </a:rPr>
              <a:t> в 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ru-RU" sz="2100" dirty="0" smtClean="0">
                <a:solidFill>
                  <a:schemeClr val="tx1"/>
                </a:solidFill>
              </a:rPr>
              <a:t>тэге </a:t>
            </a:r>
            <a:r>
              <a:rPr lang="ru-RU" sz="2100" dirty="0">
                <a:solidFill>
                  <a:schemeClr val="tx1"/>
                </a:solidFill>
              </a:rPr>
              <a:t>&lt;</a:t>
            </a:r>
            <a:r>
              <a:rPr lang="en-US" sz="2100" dirty="0">
                <a:solidFill>
                  <a:schemeClr val="tx1"/>
                </a:solidFill>
              </a:rPr>
              <a:t>UL</a:t>
            </a:r>
            <a:r>
              <a:rPr lang="ru-RU" sz="2100" dirty="0">
                <a:solidFill>
                  <a:schemeClr val="tx1"/>
                </a:solidFill>
              </a:rPr>
              <a:t>&gt; применяет тип маркера ко всем пунктам списка. </a:t>
            </a:r>
            <a:br>
              <a:rPr lang="ru-RU" sz="2100" dirty="0">
                <a:solidFill>
                  <a:schemeClr val="tx1"/>
                </a:solidFill>
              </a:rPr>
            </a:br>
            <a:r>
              <a:rPr lang="ru-RU" sz="2100" dirty="0">
                <a:solidFill>
                  <a:schemeClr val="tx1"/>
                </a:solidFill>
              </a:rPr>
              <a:t/>
            </a:r>
            <a:br>
              <a:rPr lang="ru-RU" sz="2100" dirty="0">
                <a:solidFill>
                  <a:schemeClr val="tx1"/>
                </a:solidFill>
              </a:rPr>
            </a:br>
            <a:r>
              <a:rPr lang="ru-RU" sz="2100" dirty="0">
                <a:solidFill>
                  <a:schemeClr val="tx1"/>
                </a:solidFill>
              </a:rPr>
              <a:t>Данный атрибут в дескрипторе &lt;</a:t>
            </a:r>
            <a:r>
              <a:rPr lang="en-US" sz="2100" dirty="0">
                <a:solidFill>
                  <a:schemeClr val="tx1"/>
                </a:solidFill>
              </a:rPr>
              <a:t>LI</a:t>
            </a:r>
            <a:r>
              <a:rPr lang="ru-RU" sz="2100" dirty="0">
                <a:solidFill>
                  <a:schemeClr val="tx1"/>
                </a:solidFill>
              </a:rPr>
              <a:t>&gt; изменяет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ru-RU" sz="2100" dirty="0">
                <a:solidFill>
                  <a:schemeClr val="tx1"/>
                </a:solidFill>
              </a:rPr>
              <a:t>маркер текущего пункта, сохраняя прежними маркеры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ru-RU" sz="2100" dirty="0">
                <a:solidFill>
                  <a:schemeClr val="tx1"/>
                </a:solidFill>
              </a:rPr>
              <a:t>остальных пунктов списка </a:t>
            </a:r>
          </a:p>
        </p:txBody>
      </p:sp>
      <p:pic>
        <p:nvPicPr>
          <p:cNvPr id="22534" name="Picture 8"/>
          <p:cNvPicPr>
            <a:picLocks noChangeAspect="1" noChangeArrowheads="1"/>
          </p:cNvPicPr>
          <p:nvPr/>
        </p:nvPicPr>
        <p:blipFill>
          <a:blip r:embed="rId2"/>
          <a:srcRect t="14561" r="74805" b="56902"/>
          <a:stretch>
            <a:fillRect/>
          </a:stretch>
        </p:blipFill>
        <p:spPr bwMode="auto">
          <a:xfrm>
            <a:off x="5219700" y="0"/>
            <a:ext cx="39243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214282" y="2571744"/>
            <a:ext cx="5786478" cy="357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&lt;Н2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  <a:r>
              <a:rPr lang="ru-RU" sz="2400" dirty="0">
                <a:solidFill>
                  <a:schemeClr val="tx1"/>
                </a:solidFill>
              </a:rPr>
              <a:t> Маркированный список&lt;/Н2&gt;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&lt;</a:t>
            </a:r>
            <a:r>
              <a:rPr lang="en-US" sz="2400" dirty="0">
                <a:solidFill>
                  <a:schemeClr val="tx1"/>
                </a:solidFill>
              </a:rPr>
              <a:t>UL </a:t>
            </a:r>
            <a:r>
              <a:rPr lang="ru-RU" sz="2400" dirty="0" smtClean="0">
                <a:solidFill>
                  <a:schemeClr val="tx1"/>
                </a:solidFill>
              </a:rPr>
              <a:t>&gt;</a:t>
            </a:r>
            <a:endParaRPr lang="ru-RU" sz="2400" dirty="0">
              <a:solidFill>
                <a:schemeClr val="tx1"/>
              </a:solidFill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		&lt;</a:t>
            </a:r>
            <a:r>
              <a:rPr lang="en-US" sz="2400" dirty="0" smtClean="0">
                <a:solidFill>
                  <a:schemeClr val="tx1"/>
                </a:solidFill>
              </a:rPr>
              <a:t>LI</a:t>
            </a:r>
            <a:r>
              <a:rPr lang="ru-RU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>TYPE</a:t>
            </a:r>
            <a:r>
              <a:rPr lang="ru-RU" sz="2400" dirty="0" smtClean="0">
                <a:solidFill>
                  <a:schemeClr val="tx1"/>
                </a:solidFill>
              </a:rPr>
              <a:t>='</a:t>
            </a:r>
            <a:r>
              <a:rPr lang="en-US" sz="2400" dirty="0" smtClean="0">
                <a:solidFill>
                  <a:schemeClr val="tx1"/>
                </a:solidFill>
              </a:rPr>
              <a:t>circle</a:t>
            </a:r>
            <a:r>
              <a:rPr lang="ru-RU" sz="2400" dirty="0" smtClean="0">
                <a:solidFill>
                  <a:schemeClr val="tx1"/>
                </a:solidFill>
              </a:rPr>
              <a:t>'&gt;</a:t>
            </a:r>
            <a:r>
              <a:rPr lang="ru-RU" sz="2400" dirty="0">
                <a:solidFill>
                  <a:schemeClr val="tx1"/>
                </a:solidFill>
              </a:rPr>
              <a:t>Яблоко&lt;/</a:t>
            </a:r>
            <a:r>
              <a:rPr lang="en-US" sz="2400" dirty="0">
                <a:solidFill>
                  <a:schemeClr val="tx1"/>
                </a:solidFill>
              </a:rPr>
              <a:t>LI</a:t>
            </a:r>
            <a:r>
              <a:rPr lang="ru-RU" sz="2400" dirty="0">
                <a:solidFill>
                  <a:schemeClr val="tx1"/>
                </a:solidFill>
              </a:rPr>
              <a:t>&gt;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		&lt;</a:t>
            </a:r>
            <a:r>
              <a:rPr lang="en-US" sz="2400" dirty="0">
                <a:solidFill>
                  <a:schemeClr val="tx1"/>
                </a:solidFill>
              </a:rPr>
              <a:t>LI 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TYPE</a:t>
            </a:r>
            <a:r>
              <a:rPr lang="en-US" sz="2400" dirty="0">
                <a:solidFill>
                  <a:schemeClr val="tx1"/>
                </a:solidFill>
              </a:rPr>
              <a:t>=</a:t>
            </a:r>
            <a:r>
              <a:rPr lang="ru-RU" sz="2400" dirty="0">
                <a:solidFill>
                  <a:schemeClr val="tx1"/>
                </a:solidFill>
              </a:rPr>
              <a:t>'</a:t>
            </a:r>
            <a:r>
              <a:rPr lang="en-US" sz="2400" dirty="0" smtClean="0">
                <a:solidFill>
                  <a:schemeClr val="tx1"/>
                </a:solidFill>
              </a:rPr>
              <a:t>disk</a:t>
            </a:r>
            <a:r>
              <a:rPr lang="ru-RU" sz="2400" dirty="0" smtClean="0">
                <a:solidFill>
                  <a:schemeClr val="tx1"/>
                </a:solidFill>
              </a:rPr>
              <a:t>'&gt;</a:t>
            </a:r>
            <a:r>
              <a:rPr lang="ru-RU" sz="2400" dirty="0">
                <a:solidFill>
                  <a:schemeClr val="tx1"/>
                </a:solidFill>
              </a:rPr>
              <a:t>Груша&lt;/</a:t>
            </a:r>
            <a:r>
              <a:rPr lang="en-US" sz="2400" dirty="0">
                <a:solidFill>
                  <a:schemeClr val="tx1"/>
                </a:solidFill>
              </a:rPr>
              <a:t>LI</a:t>
            </a:r>
            <a:r>
              <a:rPr lang="ru-RU" sz="2400" dirty="0">
                <a:solidFill>
                  <a:schemeClr val="tx1"/>
                </a:solidFill>
              </a:rPr>
              <a:t>&gt;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		&lt;</a:t>
            </a:r>
            <a:r>
              <a:rPr lang="en-US" sz="2400" dirty="0">
                <a:solidFill>
                  <a:schemeClr val="tx1"/>
                </a:solidFill>
              </a:rPr>
              <a:t>LI</a:t>
            </a:r>
            <a:r>
              <a:rPr lang="ru-RU" sz="2400" dirty="0">
                <a:solidFill>
                  <a:schemeClr val="tx1"/>
                </a:solidFill>
              </a:rPr>
              <a:t>&gt;Слива&lt;/</a:t>
            </a:r>
            <a:r>
              <a:rPr lang="en-US" sz="2400" dirty="0">
                <a:solidFill>
                  <a:schemeClr val="tx1"/>
                </a:solidFill>
              </a:rPr>
              <a:t>LI</a:t>
            </a:r>
            <a:r>
              <a:rPr lang="ru-RU" sz="2400" dirty="0">
                <a:solidFill>
                  <a:schemeClr val="tx1"/>
                </a:solidFill>
              </a:rPr>
              <a:t>&gt;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		&lt;</a:t>
            </a:r>
            <a:r>
              <a:rPr lang="en-US" sz="2400" dirty="0">
                <a:solidFill>
                  <a:schemeClr val="tx1"/>
                </a:solidFill>
              </a:rPr>
              <a:t>LI TYPE</a:t>
            </a:r>
            <a:r>
              <a:rPr lang="ru-RU" sz="2400" dirty="0">
                <a:solidFill>
                  <a:schemeClr val="tx1"/>
                </a:solidFill>
              </a:rPr>
              <a:t>='</a:t>
            </a:r>
            <a:r>
              <a:rPr lang="en-US" sz="2400" dirty="0">
                <a:solidFill>
                  <a:schemeClr val="tx1"/>
                </a:solidFill>
              </a:rPr>
              <a:t>square</a:t>
            </a:r>
            <a:r>
              <a:rPr lang="ru-RU" sz="2400" dirty="0">
                <a:solidFill>
                  <a:schemeClr val="tx1"/>
                </a:solidFill>
              </a:rPr>
              <a:t>'&gt;Вишня&lt;/</a:t>
            </a:r>
            <a:r>
              <a:rPr lang="en-US" sz="2400" dirty="0">
                <a:solidFill>
                  <a:schemeClr val="tx1"/>
                </a:solidFill>
              </a:rPr>
              <a:t>LI</a:t>
            </a:r>
            <a:r>
              <a:rPr lang="ru-RU" sz="2400" dirty="0">
                <a:solidFill>
                  <a:schemeClr val="tx1"/>
                </a:solidFill>
              </a:rPr>
              <a:t>&gt;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		&lt;</a:t>
            </a:r>
            <a:r>
              <a:rPr lang="en-US" sz="2400" dirty="0">
                <a:solidFill>
                  <a:schemeClr val="tx1"/>
                </a:solidFill>
              </a:rPr>
              <a:t>LI</a:t>
            </a:r>
            <a:r>
              <a:rPr lang="ru-RU" sz="2400" dirty="0">
                <a:solidFill>
                  <a:schemeClr val="tx1"/>
                </a:solidFill>
              </a:rPr>
              <a:t>&gt;Черешня&lt;/</a:t>
            </a:r>
            <a:r>
              <a:rPr lang="en-US" sz="2400" dirty="0">
                <a:solidFill>
                  <a:schemeClr val="tx1"/>
                </a:solidFill>
              </a:rPr>
              <a:t>LI</a:t>
            </a:r>
            <a:r>
              <a:rPr lang="ru-RU" sz="2400" dirty="0">
                <a:solidFill>
                  <a:schemeClr val="tx1"/>
                </a:solidFill>
              </a:rPr>
              <a:t>&gt;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dirty="0">
                <a:solidFill>
                  <a:schemeClr val="tx1"/>
                </a:solidFill>
              </a:rPr>
              <a:t>	&lt;/</a:t>
            </a:r>
            <a:r>
              <a:rPr lang="en-US" sz="2400" dirty="0">
                <a:solidFill>
                  <a:schemeClr val="tx1"/>
                </a:solidFill>
              </a:rPr>
              <a:t>UL</a:t>
            </a:r>
            <a:r>
              <a:rPr lang="ru-RU" sz="2400" dirty="0">
                <a:solidFill>
                  <a:schemeClr val="tx1"/>
                </a:solidFill>
              </a:rPr>
              <a:t>&gt;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3071802" y="214290"/>
            <a:ext cx="2428892" cy="156966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tx1"/>
                </a:solidFill>
                <a:latin typeface="Lucida Console" pitchFamily="49" charset="0"/>
              </a:rPr>
              <a:t>•  - </a:t>
            </a:r>
            <a:r>
              <a:rPr lang="en-US" sz="2400" dirty="0">
                <a:solidFill>
                  <a:schemeClr val="tx1"/>
                </a:solidFill>
                <a:latin typeface="Lucida Console" pitchFamily="49" charset="0"/>
              </a:rPr>
              <a:t>disk</a:t>
            </a:r>
            <a:endParaRPr lang="ru-RU" sz="2400" dirty="0">
              <a:solidFill>
                <a:schemeClr val="tx1"/>
              </a:solidFill>
              <a:latin typeface="Lucida Console" pitchFamily="49" charset="0"/>
            </a:endParaRPr>
          </a:p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tx1"/>
                </a:solidFill>
                <a:latin typeface="Lucida Console" pitchFamily="49" charset="0"/>
              </a:rPr>
              <a:t>○</a:t>
            </a:r>
            <a:r>
              <a:rPr lang="en-US" sz="2400" dirty="0">
                <a:solidFill>
                  <a:schemeClr val="tx1"/>
                </a:solidFill>
                <a:latin typeface="Lucida Console" pitchFamily="49" charset="0"/>
              </a:rPr>
              <a:t>  - circle</a:t>
            </a:r>
            <a:endParaRPr lang="ru-RU" sz="2400" dirty="0">
              <a:solidFill>
                <a:schemeClr val="tx1"/>
              </a:solidFill>
              <a:latin typeface="Lucida Console" pitchFamily="49" charset="0"/>
            </a:endParaRPr>
          </a:p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tx1"/>
                </a:solidFill>
                <a:latin typeface="Lucida Console" pitchFamily="49" charset="0"/>
              </a:rPr>
              <a:t>■</a:t>
            </a:r>
            <a:r>
              <a:rPr lang="en-US" sz="2400" dirty="0">
                <a:solidFill>
                  <a:schemeClr val="tx1"/>
                </a:solidFill>
                <a:latin typeface="Lucida Console" pitchFamily="49" charset="0"/>
              </a:rPr>
              <a:t>  - square</a:t>
            </a:r>
            <a:endParaRPr lang="ru-RU" sz="2400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23556" name="Text Box 7"/>
          <p:cNvSpPr txBox="1">
            <a:spLocks noChangeArrowheads="1"/>
          </p:cNvSpPr>
          <p:nvPr/>
        </p:nvSpPr>
        <p:spPr bwMode="auto">
          <a:xfrm>
            <a:off x="214282" y="214290"/>
            <a:ext cx="30003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chemeClr val="tx1"/>
                </a:solidFill>
              </a:rPr>
              <a:t>Значение атрибута </a:t>
            </a:r>
            <a:r>
              <a:rPr lang="en-US" sz="2000" b="1" dirty="0">
                <a:solidFill>
                  <a:schemeClr val="tx1"/>
                </a:solidFill>
              </a:rPr>
              <a:t>TYPE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/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в маркированном </a:t>
            </a:r>
            <a:r>
              <a:rPr lang="ru-RU" sz="2000" b="1" dirty="0" smtClean="0">
                <a:solidFill>
                  <a:schemeClr val="tx1"/>
                </a:solidFill>
              </a:rPr>
              <a:t>списке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/>
          <a:srcRect t="14561" r="77148" b="59420"/>
          <a:stretch>
            <a:fillRect/>
          </a:stretch>
        </p:blipFill>
        <p:spPr bwMode="auto">
          <a:xfrm>
            <a:off x="5643570" y="214290"/>
            <a:ext cx="3071834" cy="2441714"/>
          </a:xfrm>
          <a:prstGeom prst="rect">
            <a:avLst/>
          </a:prstGeom>
          <a:solidFill>
            <a:srgbClr val="FFFF99"/>
          </a:solidFill>
          <a:ln w="9525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71414"/>
            <a:ext cx="8001000" cy="53181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chemeClr val="tx1"/>
                </a:solidFill>
                <a:latin typeface="Bookman Old Style" pitchFamily="18" charset="0"/>
              </a:rPr>
              <a:t>Многоуровневый список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357298"/>
            <a:ext cx="8503920" cy="521497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dirty="0" smtClean="0"/>
              <a:t>&lt;</a:t>
            </a:r>
            <a:r>
              <a:rPr lang="en-US" sz="1600" b="1" dirty="0" smtClean="0"/>
              <a:t>H2</a:t>
            </a:r>
            <a:r>
              <a:rPr lang="ru-RU" sz="1600" b="1" dirty="0" smtClean="0"/>
              <a:t>&gt;Многоуровневые списки&lt;/Н2&gt; 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dirty="0" smtClean="0"/>
              <a:t>&lt;</a:t>
            </a:r>
            <a:r>
              <a:rPr lang="en-US" sz="1600" b="1" dirty="0" smtClean="0"/>
              <a:t>OL</a:t>
            </a:r>
            <a:r>
              <a:rPr lang="ru-RU" sz="1600" b="1" dirty="0" smtClean="0"/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</a:t>
            </a:r>
            <a:r>
              <a:rPr lang="ru-RU" sz="1600" b="1" dirty="0" smtClean="0"/>
              <a:t>&lt;</a:t>
            </a:r>
            <a:r>
              <a:rPr lang="en-US" sz="1600" b="1" dirty="0" smtClean="0"/>
              <a:t>LI</a:t>
            </a:r>
            <a:r>
              <a:rPr lang="ru-RU" sz="1600" b="1" dirty="0" smtClean="0"/>
              <a:t>&gt;Нумерованный&lt;/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 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</a:t>
            </a:r>
            <a:r>
              <a:rPr lang="ru-RU" sz="1600" b="1" dirty="0" smtClean="0"/>
              <a:t>&lt;</a:t>
            </a:r>
            <a:r>
              <a:rPr lang="en-US" sz="1600" b="1" dirty="0" smtClean="0"/>
              <a:t>OL</a:t>
            </a:r>
            <a:r>
              <a:rPr lang="ru-RU" sz="1600" b="1" dirty="0" smtClean="0"/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	</a:t>
            </a:r>
            <a:r>
              <a:rPr lang="ru-RU" sz="1600" b="1" dirty="0" smtClean="0"/>
              <a:t>&lt;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&gt;Пункт  1&lt;/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	</a:t>
            </a:r>
            <a:r>
              <a:rPr lang="ru-RU" sz="1600" b="1" dirty="0" smtClean="0"/>
              <a:t>&lt;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&gt;Пункт 2&lt;/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	</a:t>
            </a:r>
            <a:r>
              <a:rPr lang="ru-RU" sz="1600" b="1" dirty="0" smtClean="0"/>
              <a:t>&lt;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&gt;Пункт  3&lt;/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 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</a:t>
            </a:r>
            <a:r>
              <a:rPr lang="ru-RU" sz="1600" b="1" dirty="0" smtClean="0"/>
              <a:t>&lt;/</a:t>
            </a:r>
            <a:r>
              <a:rPr lang="en-US" sz="1600" b="1" dirty="0" smtClean="0"/>
              <a:t>OL</a:t>
            </a:r>
            <a:r>
              <a:rPr lang="ru-RU" sz="1600" b="1" dirty="0" smtClean="0"/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</a:t>
            </a:r>
            <a:r>
              <a:rPr lang="ru-RU" sz="1600" b="1" dirty="0" smtClean="0"/>
              <a:t>&lt; 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&gt;Маркированный&lt;/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</a:t>
            </a:r>
            <a:r>
              <a:rPr lang="ru-RU" sz="1600" b="1" dirty="0" smtClean="0"/>
              <a:t> &lt;</a:t>
            </a:r>
            <a:r>
              <a:rPr lang="en-US" sz="1600" b="1" dirty="0" smtClean="0"/>
              <a:t>UL</a:t>
            </a:r>
            <a:r>
              <a:rPr lang="ru-RU" sz="1600" b="1" dirty="0" smtClean="0"/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	</a:t>
            </a:r>
            <a:r>
              <a:rPr lang="ru-RU" sz="1600" b="1" dirty="0" smtClean="0"/>
              <a:t>&lt;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&gt;Первый вариант&lt;/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	</a:t>
            </a:r>
            <a:r>
              <a:rPr lang="ru-RU" sz="1600" b="1" dirty="0" smtClean="0"/>
              <a:t>&lt;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&gt;Второй вариант&lt;/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	</a:t>
            </a:r>
            <a:r>
              <a:rPr lang="ru-RU" sz="1600" b="1" dirty="0" smtClean="0"/>
              <a:t>&lt;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&gt;Третий вариант&lt;/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</a:t>
            </a:r>
            <a:r>
              <a:rPr lang="ru-RU" sz="1600" b="1" dirty="0" smtClean="0"/>
              <a:t> &lt;/</a:t>
            </a:r>
            <a:r>
              <a:rPr lang="en-US" sz="1600" b="1" dirty="0" smtClean="0"/>
              <a:t>UL</a:t>
            </a:r>
            <a:r>
              <a:rPr lang="ru-RU" sz="1600" b="1" dirty="0" smtClean="0"/>
              <a:t>&gt;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&lt; LI</a:t>
            </a:r>
            <a:r>
              <a:rPr lang="ru-RU" sz="1600" b="1" dirty="0" smtClean="0"/>
              <a:t> </a:t>
            </a:r>
            <a:r>
              <a:rPr lang="en-US" sz="1600" b="1" dirty="0" smtClean="0"/>
              <a:t>&gt;</a:t>
            </a:r>
            <a:r>
              <a:rPr lang="ru-RU" sz="1600" b="1" dirty="0" smtClean="0"/>
              <a:t>Смешанный</a:t>
            </a:r>
            <a:r>
              <a:rPr lang="en-US" sz="1600" b="1" dirty="0" smtClean="0"/>
              <a:t>&lt;/LI</a:t>
            </a:r>
            <a:r>
              <a:rPr lang="ru-RU" sz="1600" b="1" dirty="0" smtClean="0"/>
              <a:t> </a:t>
            </a:r>
            <a:r>
              <a:rPr lang="en-US" sz="1600" b="1" dirty="0" smtClean="0"/>
              <a:t>&gt;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&lt;OL type="a"&gt;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	&lt;LI</a:t>
            </a:r>
            <a:r>
              <a:rPr lang="ru-RU" sz="1600" b="1" dirty="0" smtClean="0"/>
              <a:t> </a:t>
            </a:r>
            <a:r>
              <a:rPr lang="en-US" sz="1600" b="1" dirty="0" smtClean="0"/>
              <a:t>&gt;</a:t>
            </a:r>
            <a:r>
              <a:rPr lang="ru-RU" sz="1600" b="1" dirty="0" smtClean="0"/>
              <a:t>Пункт</a:t>
            </a:r>
            <a:r>
              <a:rPr lang="en-US" sz="1600" b="1" dirty="0" smtClean="0"/>
              <a:t> a&lt;/LI&gt;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	&lt;LI</a:t>
            </a:r>
            <a:r>
              <a:rPr lang="ru-RU" sz="1600" b="1" dirty="0" smtClean="0"/>
              <a:t> </a:t>
            </a:r>
            <a:r>
              <a:rPr lang="en-US" sz="1600" b="1" dirty="0" smtClean="0"/>
              <a:t>&gt;</a:t>
            </a:r>
            <a:r>
              <a:rPr lang="ru-RU" sz="1600" b="1" dirty="0" smtClean="0"/>
              <a:t>Пункт</a:t>
            </a:r>
            <a:r>
              <a:rPr lang="en-US" sz="1600" b="1" dirty="0" smtClean="0"/>
              <a:t> b&lt;/LI&gt;</a:t>
            </a:r>
            <a:endParaRPr lang="ru-RU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	</a:t>
            </a:r>
            <a:r>
              <a:rPr lang="ru-RU" sz="1600" b="1" dirty="0" smtClean="0"/>
              <a:t>&lt;</a:t>
            </a:r>
            <a:r>
              <a:rPr lang="en-US" sz="1600" b="1" dirty="0" smtClean="0"/>
              <a:t>LI</a:t>
            </a:r>
            <a:r>
              <a:rPr lang="ru-RU" sz="1600" b="1" dirty="0" smtClean="0"/>
              <a:t> &gt;Пункт </a:t>
            </a:r>
            <a:r>
              <a:rPr lang="en-US" sz="1600" b="1" dirty="0" smtClean="0"/>
              <a:t>c</a:t>
            </a:r>
            <a:r>
              <a:rPr lang="ru-RU" sz="1600" b="1" dirty="0" smtClean="0"/>
              <a:t>&lt;/</a:t>
            </a:r>
            <a:r>
              <a:rPr lang="en-US" sz="1600" b="1" dirty="0" smtClean="0"/>
              <a:t>LI</a:t>
            </a:r>
            <a:r>
              <a:rPr lang="ru-RU" sz="1600" b="1" dirty="0" smtClean="0"/>
              <a:t>&gt;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	</a:t>
            </a:r>
            <a:r>
              <a:rPr lang="ru-RU" sz="1600" b="1" dirty="0" smtClean="0"/>
              <a:t>&lt;/</a:t>
            </a:r>
            <a:r>
              <a:rPr lang="en-US" sz="1600" b="1" dirty="0" smtClean="0"/>
              <a:t>OL</a:t>
            </a:r>
            <a:r>
              <a:rPr lang="ru-RU" sz="1600" b="1" dirty="0" smtClean="0"/>
              <a:t>&gt;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dirty="0" smtClean="0"/>
              <a:t>&lt;/</a:t>
            </a:r>
            <a:r>
              <a:rPr lang="en-US" sz="1600" b="1" dirty="0" smtClean="0"/>
              <a:t>OL</a:t>
            </a:r>
            <a:r>
              <a:rPr lang="ru-RU" sz="1600" b="1" dirty="0" smtClean="0"/>
              <a:t>&gt;</a:t>
            </a:r>
          </a:p>
        </p:txBody>
      </p:sp>
      <p:pic>
        <p:nvPicPr>
          <p:cNvPr id="24580" name="Picture 6"/>
          <p:cNvPicPr>
            <a:picLocks noChangeAspect="1" noChangeArrowheads="1"/>
          </p:cNvPicPr>
          <p:nvPr/>
        </p:nvPicPr>
        <p:blipFill>
          <a:blip r:embed="rId2"/>
          <a:srcRect t="14561" r="74805" b="33269"/>
          <a:stretch>
            <a:fillRect/>
          </a:stretch>
        </p:blipFill>
        <p:spPr bwMode="auto">
          <a:xfrm>
            <a:off x="5286380" y="1428736"/>
            <a:ext cx="3714776" cy="461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250825" y="642918"/>
            <a:ext cx="8496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tx1"/>
                </a:solidFill>
              </a:rPr>
              <a:t>Многоуровневый список – сочетание </a:t>
            </a:r>
            <a:r>
              <a:rPr lang="ru-RU" sz="2000" dirty="0" smtClean="0">
                <a:solidFill>
                  <a:schemeClr val="tx1"/>
                </a:solidFill>
              </a:rPr>
              <a:t>тегов </a:t>
            </a:r>
            <a:r>
              <a:rPr lang="en-US" sz="2000" dirty="0">
                <a:solidFill>
                  <a:schemeClr val="tx1"/>
                </a:solidFill>
              </a:rPr>
              <a:t>&lt;OL&gt;</a:t>
            </a:r>
            <a:r>
              <a:rPr lang="ru-RU" sz="2000" dirty="0">
                <a:solidFill>
                  <a:schemeClr val="tx1"/>
                </a:solidFill>
              </a:rPr>
              <a:t> и </a:t>
            </a:r>
            <a:r>
              <a:rPr lang="en-US" sz="2000" dirty="0">
                <a:solidFill>
                  <a:schemeClr val="tx1"/>
                </a:solidFill>
              </a:rPr>
              <a:t>&lt;UL&gt;</a:t>
            </a:r>
            <a:r>
              <a:rPr lang="ru-RU" sz="2000" dirty="0">
                <a:solidFill>
                  <a:schemeClr val="tx1"/>
                </a:solidFill>
              </a:rPr>
              <a:t> в нужных вариантах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857620" y="1214422"/>
          <a:ext cx="5100333" cy="3170236"/>
        </p:xfrm>
        <a:graphic>
          <a:graphicData uri="http://schemas.openxmlformats.org/presentationml/2006/ole">
            <p:oleObj spid="_x0000_s1026" name="Точечный рисунок" r:id="rId4" imgW="6885714" imgH="3742857" progId="PBrush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28596" y="5357826"/>
            <a:ext cx="8715404" cy="6469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ru-RU" dirty="0">
                <a:solidFill>
                  <a:schemeClr val="tx2"/>
                </a:solidFill>
                <a:latin typeface="+mn-lt"/>
              </a:rPr>
              <a:t>Создание документа на языке HTML аналогично программированию. В обычный текст вставляются специальные </a:t>
            </a:r>
            <a:r>
              <a:rPr kumimoji="0" lang="ru-RU" dirty="0">
                <a:latin typeface="+mn-lt"/>
              </a:rPr>
              <a:t>коды, называемые тегами.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28596" y="571480"/>
            <a:ext cx="3132000" cy="44480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en-US" sz="2000" dirty="0">
                <a:solidFill>
                  <a:srgbClr val="990033"/>
                </a:solidFill>
                <a:latin typeface="+mj-lt"/>
              </a:rPr>
              <a:t>HTML – </a:t>
            </a:r>
            <a:r>
              <a:rPr kumimoji="0" lang="ru-RU" sz="2000" dirty="0">
                <a:solidFill>
                  <a:srgbClr val="990033"/>
                </a:solidFill>
                <a:latin typeface="+mj-lt"/>
              </a:rPr>
              <a:t>Это язык разметки текста, используемый при создании </a:t>
            </a:r>
            <a:r>
              <a:rPr kumimoji="0" lang="en-US" sz="2000" dirty="0">
                <a:solidFill>
                  <a:srgbClr val="990033"/>
                </a:solidFill>
                <a:latin typeface="+mj-lt"/>
              </a:rPr>
              <a:t>Web</a:t>
            </a:r>
            <a:r>
              <a:rPr kumimoji="0" lang="ru-RU" sz="2000" dirty="0">
                <a:solidFill>
                  <a:srgbClr val="990033"/>
                </a:solidFill>
                <a:latin typeface="+mj-lt"/>
              </a:rPr>
              <a:t>-документов</a:t>
            </a:r>
            <a:r>
              <a:rPr kumimoji="0" lang="ru-RU" sz="2000" dirty="0" smtClean="0">
                <a:latin typeface="+mj-lt"/>
              </a:rPr>
              <a:t>.</a:t>
            </a:r>
          </a:p>
          <a:p>
            <a:pPr>
              <a:spcBef>
                <a:spcPct val="50000"/>
              </a:spcBef>
              <a:defRPr/>
            </a:pPr>
            <a:endParaRPr kumimoji="0" lang="ru-RU" sz="2000" dirty="0">
              <a:latin typeface="+mj-lt"/>
            </a:endParaRPr>
          </a:p>
          <a:p>
            <a:pPr>
              <a:spcBef>
                <a:spcPct val="50000"/>
              </a:spcBef>
              <a:defRPr/>
            </a:pPr>
            <a:r>
              <a:rPr kumimoji="0" lang="ru-RU" dirty="0">
                <a:solidFill>
                  <a:srgbClr val="002060"/>
                </a:solidFill>
                <a:latin typeface="+mj-lt"/>
              </a:rPr>
              <a:t>Служит для описания структуры документов, позволяя управлять форматированием текста, размещать графические и </a:t>
            </a:r>
            <a:r>
              <a:rPr kumimoji="0" lang="ru-RU" dirty="0" err="1">
                <a:solidFill>
                  <a:srgbClr val="002060"/>
                </a:solidFill>
                <a:latin typeface="+mj-lt"/>
              </a:rPr>
              <a:t>мультимедийные</a:t>
            </a:r>
            <a:r>
              <a:rPr kumimoji="0" lang="ru-RU" dirty="0">
                <a:solidFill>
                  <a:srgbClr val="002060"/>
                </a:solidFill>
                <a:latin typeface="+mj-lt"/>
              </a:rPr>
              <a:t> иллюстрации с помощью специальных кодов.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714712" y="4429132"/>
            <a:ext cx="5429288" cy="3077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ru-RU" sz="1400" i="1" dirty="0">
                <a:solidFill>
                  <a:srgbClr val="002060"/>
                </a:solidFill>
                <a:latin typeface="+mj-lt"/>
              </a:rPr>
              <a:t>Так выглядит </a:t>
            </a:r>
            <a:r>
              <a:rPr kumimoji="0" lang="en-US" sz="1400" i="1" dirty="0">
                <a:solidFill>
                  <a:srgbClr val="002060"/>
                </a:solidFill>
                <a:latin typeface="+mj-lt"/>
              </a:rPr>
              <a:t>HTML</a:t>
            </a:r>
            <a:r>
              <a:rPr kumimoji="0" lang="ru-RU" sz="1400" i="1" dirty="0">
                <a:solidFill>
                  <a:srgbClr val="002060"/>
                </a:solidFill>
                <a:latin typeface="+mj-lt"/>
              </a:rPr>
              <a:t>-документ при его создании в блокноте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 autoUpdateAnimBg="0"/>
      <p:bldP spid="3077" grpId="0" animBg="1" autoUpdateAnimBg="0"/>
      <p:bldP spid="3078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715436" cy="696934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chemeClr val="tx1"/>
                </a:solidFill>
                <a:latin typeface="Bookman Old Style" pitchFamily="18" charset="0"/>
              </a:rPr>
              <a:t>Гиперссылка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7048"/>
            <a:ext cx="8858280" cy="4572000"/>
          </a:xfrm>
        </p:spPr>
        <p:txBody>
          <a:bodyPr>
            <a:normAutofit/>
          </a:bodyPr>
          <a:lstStyle/>
          <a:p>
            <a:r>
              <a:rPr lang="ru-RU" sz="2300" b="1" dirty="0" smtClean="0">
                <a:solidFill>
                  <a:srgbClr val="000000"/>
                </a:solidFill>
                <a:latin typeface="Bookman Old Style" pitchFamily="18" charset="0"/>
              </a:rPr>
              <a:t>Гипертекст</a:t>
            </a:r>
            <a:r>
              <a:rPr lang="ru-RU" sz="2300" dirty="0" smtClean="0">
                <a:solidFill>
                  <a:srgbClr val="000000"/>
                </a:solidFill>
                <a:latin typeface="Bookman Old Style" pitchFamily="18" charset="0"/>
              </a:rPr>
              <a:t> – документ, содержащий ссылки на другие документы. Информация, подготовленная в виде гипертекста, это электронная информация, и работать с ней можно только на компьютере. Чаще ссылка выделяется на фоне экрана монитора с помощью изменения цвета и подчеркивания.  </a:t>
            </a:r>
          </a:p>
          <a:p>
            <a:r>
              <a:rPr lang="ru-RU" sz="2300" b="1" dirty="0" smtClean="0">
                <a:solidFill>
                  <a:srgbClr val="000000"/>
                </a:solidFill>
                <a:latin typeface="Bookman Old Style" pitchFamily="18" charset="0"/>
              </a:rPr>
              <a:t>Гиперссылка</a:t>
            </a:r>
            <a:r>
              <a:rPr lang="ru-RU" sz="2300" dirty="0" smtClean="0">
                <a:solidFill>
                  <a:srgbClr val="000000"/>
                </a:solidFill>
                <a:latin typeface="Bookman Old Style" pitchFamily="18" charset="0"/>
              </a:rPr>
              <a:t> – это выделенный объект, связанный с другим файлом и реагирующий на щелчок мыши. Гипертекст связывает множество документов с помощью гиперссылок. </a:t>
            </a:r>
          </a:p>
          <a:p>
            <a:endParaRPr lang="ru-RU" sz="2300" dirty="0" smtClean="0">
              <a:solidFill>
                <a:srgbClr val="000000"/>
              </a:solidFill>
              <a:latin typeface="Bookman Old Style" pitchFamily="18" charset="0"/>
            </a:endParaRPr>
          </a:p>
          <a:p>
            <a:pPr eaLnBrk="1" hangingPunct="1"/>
            <a:endParaRPr lang="ru-RU" sz="2000" dirty="0" smtClean="0"/>
          </a:p>
        </p:txBody>
      </p:sp>
      <p:sp>
        <p:nvSpPr>
          <p:cNvPr id="36868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019925" y="6381750"/>
            <a:ext cx="1223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solidFill>
                  <a:schemeClr val="tx1"/>
                </a:solidFill>
                <a:hlinkClick r:id="rId2" action="ppaction://hlinksldjump"/>
              </a:rPr>
              <a:t>Далее</a:t>
            </a:r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8316913" y="6451600"/>
            <a:ext cx="503237" cy="217488"/>
          </a:xfrm>
          <a:prstGeom prst="rightArrow">
            <a:avLst>
              <a:gd name="adj1" fmla="val 50000"/>
              <a:gd name="adj2" fmla="val 578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0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550" y="6381750"/>
            <a:ext cx="1728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solidFill>
                  <a:schemeClr val="tx1"/>
                </a:solidFill>
                <a:hlinkClick r:id="rId3" action="ppaction://hlinksldjump"/>
              </a:rPr>
              <a:t>Назад</a:t>
            </a:r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36871" name="AutoShape 8"/>
          <p:cNvSpPr>
            <a:spLocks noChangeArrowheads="1"/>
          </p:cNvSpPr>
          <p:nvPr/>
        </p:nvSpPr>
        <p:spPr bwMode="auto">
          <a:xfrm>
            <a:off x="250825" y="6453188"/>
            <a:ext cx="504825" cy="215900"/>
          </a:xfrm>
          <a:prstGeom prst="left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Гиперссылка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</a:pPr>
            <a:r>
              <a:rPr lang="ru-RU" sz="3400" dirty="0" smtClean="0">
                <a:solidFill>
                  <a:srgbClr val="000000"/>
                </a:solidFill>
                <a:latin typeface="Bookman Old Style" pitchFamily="18" charset="0"/>
              </a:rPr>
              <a:t>Гиперссылка задаётся при помощи при помощи тэга </a:t>
            </a:r>
            <a:r>
              <a:rPr lang="ru-RU" sz="3400" b="1" dirty="0" smtClean="0">
                <a:solidFill>
                  <a:srgbClr val="000000"/>
                </a:solidFill>
                <a:latin typeface="Bookman Old Style" pitchFamily="18" charset="0"/>
              </a:rPr>
              <a:t>&lt;</a:t>
            </a:r>
            <a:r>
              <a:rPr lang="en-US" sz="3400" b="1" dirty="0" smtClean="0">
                <a:solidFill>
                  <a:srgbClr val="000000"/>
                </a:solidFill>
                <a:latin typeface="Bookman Old Style" pitchFamily="18" charset="0"/>
              </a:rPr>
              <a:t>A</a:t>
            </a:r>
            <a:r>
              <a:rPr lang="ru-RU" sz="3400" b="1" dirty="0" smtClean="0">
                <a:solidFill>
                  <a:srgbClr val="000000"/>
                </a:solidFill>
                <a:latin typeface="Bookman Old Style" pitchFamily="18" charset="0"/>
              </a:rPr>
              <a:t>&gt; </a:t>
            </a:r>
            <a:r>
              <a:rPr lang="ru-RU" sz="3400" dirty="0" smtClean="0">
                <a:solidFill>
                  <a:srgbClr val="000000"/>
                </a:solidFill>
                <a:latin typeface="Bookman Old Style" pitchFamily="18" charset="0"/>
              </a:rPr>
              <a:t>с атрибутом </a:t>
            </a:r>
            <a:r>
              <a:rPr lang="en-US" sz="3400" b="1" dirty="0" err="1" smtClean="0">
                <a:solidFill>
                  <a:srgbClr val="000000"/>
                </a:solidFill>
                <a:latin typeface="Bookman Old Style" pitchFamily="18" charset="0"/>
              </a:rPr>
              <a:t>href</a:t>
            </a:r>
            <a:r>
              <a:rPr lang="ru-RU" sz="3400" b="1" dirty="0" err="1" smtClean="0">
                <a:solidFill>
                  <a:srgbClr val="000000"/>
                </a:solidFill>
                <a:latin typeface="Bookman Old Style" pitchFamily="18" charset="0"/>
              </a:rPr>
              <a:t>=имя_файла</a:t>
            </a:r>
            <a:r>
              <a:rPr lang="ru-RU" sz="3400" dirty="0" smtClean="0">
                <a:solidFill>
                  <a:srgbClr val="000000"/>
                </a:solidFill>
                <a:latin typeface="Bookman Old Style" pitchFamily="18" charset="0"/>
              </a:rPr>
              <a:t>:</a:t>
            </a:r>
          </a:p>
          <a:p>
            <a:pPr marL="0" indent="0">
              <a:lnSpc>
                <a:spcPct val="170000"/>
              </a:lnSpc>
            </a:pPr>
            <a:r>
              <a:rPr lang="ru-RU" sz="3400" dirty="0" smtClean="0">
                <a:solidFill>
                  <a:srgbClr val="000000"/>
                </a:solidFill>
                <a:latin typeface="Bookman Old Style" pitchFamily="18" charset="0"/>
              </a:rPr>
              <a:t/>
            </a:r>
            <a:br>
              <a:rPr lang="ru-RU" sz="34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Bookman Old Style" pitchFamily="18" charset="0"/>
              </a:rPr>
              <a:t>&lt;</a:t>
            </a:r>
            <a:r>
              <a:rPr lang="en-US" sz="4000" b="1" dirty="0" smtClean="0">
                <a:solidFill>
                  <a:srgbClr val="C00000"/>
                </a:solidFill>
                <a:latin typeface="Bookman Old Style" pitchFamily="18" charset="0"/>
              </a:rPr>
              <a:t>A </a:t>
            </a:r>
            <a:r>
              <a:rPr lang="en-US" sz="4000" b="1" dirty="0" err="1" smtClean="0">
                <a:solidFill>
                  <a:srgbClr val="C00000"/>
                </a:solidFill>
                <a:latin typeface="Bookman Old Style" pitchFamily="18" charset="0"/>
              </a:rPr>
              <a:t>href</a:t>
            </a:r>
            <a:r>
              <a:rPr lang="ru-RU" sz="4000" b="1" dirty="0" err="1" smtClean="0">
                <a:solidFill>
                  <a:srgbClr val="C00000"/>
                </a:solidFill>
                <a:latin typeface="Bookman Old Style" pitchFamily="18" charset="0"/>
              </a:rPr>
              <a:t>=имя_файла</a:t>
            </a:r>
            <a:r>
              <a:rPr lang="ru-RU" sz="4000" b="1" dirty="0" smtClean="0">
                <a:solidFill>
                  <a:srgbClr val="C00000"/>
                </a:solidFill>
                <a:latin typeface="Bookman Old Style" pitchFamily="18" charset="0"/>
              </a:rPr>
              <a:t>&gt;</a:t>
            </a:r>
            <a:r>
              <a:rPr lang="ru-RU" sz="4000" dirty="0" smtClean="0">
                <a:solidFill>
                  <a:srgbClr val="C00000"/>
                </a:solidFill>
                <a:latin typeface="Bookman Old Style" pitchFamily="18" charset="0"/>
              </a:rPr>
              <a:t>текст или рисунок</a:t>
            </a:r>
            <a:r>
              <a:rPr lang="ru-RU" sz="4000" b="1" dirty="0" smtClean="0">
                <a:solidFill>
                  <a:srgbClr val="C00000"/>
                </a:solidFill>
                <a:latin typeface="Bookman Old Style" pitchFamily="18" charset="0"/>
              </a:rPr>
              <a:t>&lt;/</a:t>
            </a:r>
            <a:r>
              <a:rPr lang="en-US" sz="4000" b="1" dirty="0" smtClean="0">
                <a:solidFill>
                  <a:srgbClr val="C00000"/>
                </a:solidFill>
                <a:latin typeface="Bookman Old Style" pitchFamily="18" charset="0"/>
              </a:rPr>
              <a:t>A</a:t>
            </a:r>
            <a:r>
              <a:rPr lang="ru-RU" sz="4000" b="1" dirty="0" smtClean="0">
                <a:solidFill>
                  <a:srgbClr val="C00000"/>
                </a:solidFill>
                <a:latin typeface="Bookman Old Style" pitchFamily="18" charset="0"/>
              </a:rPr>
              <a:t>&gt;</a:t>
            </a:r>
          </a:p>
          <a:p>
            <a:endParaRPr lang="ru-RU" sz="2800" b="1" dirty="0" smtClean="0">
              <a:latin typeface="Bookman Old Style" pitchFamily="18" charset="0"/>
            </a:endParaRPr>
          </a:p>
          <a:p>
            <a:endParaRPr lang="en-US" sz="2000" b="1" dirty="0" smtClean="0">
              <a:latin typeface="Bookman Old Style" pitchFamily="18" charset="0"/>
            </a:endParaRPr>
          </a:p>
          <a:p>
            <a:endParaRPr lang="ru-RU" sz="2000" dirty="0" smtClean="0">
              <a:latin typeface="Bookman Old Style" pitchFamily="18" charset="0"/>
            </a:endParaRPr>
          </a:p>
          <a:p>
            <a:r>
              <a:rPr lang="ru-RU" sz="2800" dirty="0" smtClean="0">
                <a:latin typeface="Bookman Old Style" pitchFamily="18" charset="0"/>
              </a:rPr>
              <a:t>Гиперссылка на другие </a:t>
            </a:r>
            <a:r>
              <a:rPr lang="en-US" sz="2800" dirty="0" smtClean="0">
                <a:latin typeface="Bookman Old Style" pitchFamily="18" charset="0"/>
              </a:rPr>
              <a:t>Web-</a:t>
            </a:r>
            <a:r>
              <a:rPr lang="ru-RU" sz="2800" dirty="0" smtClean="0">
                <a:latin typeface="Bookman Old Style" pitchFamily="18" charset="0"/>
              </a:rPr>
              <a:t>страницы</a:t>
            </a:r>
          </a:p>
          <a:p>
            <a:r>
              <a:rPr lang="ru-RU" sz="2800" dirty="0" smtClean="0">
                <a:latin typeface="Bookman Old Style" pitchFamily="18" charset="0"/>
              </a:rPr>
              <a:t>Гиперссылка на графические файлы</a:t>
            </a:r>
          </a:p>
          <a:p>
            <a:r>
              <a:rPr lang="ru-RU" sz="2800" dirty="0" smtClean="0">
                <a:latin typeface="Bookman Old Style" pitchFamily="18" charset="0"/>
              </a:rPr>
              <a:t>Гиперссылка на звуковые файлы  видеоклипы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42852"/>
            <a:ext cx="8893175" cy="1079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1" dirty="0" smtClean="0">
                <a:solidFill>
                  <a:srgbClr val="990033"/>
                </a:solidFill>
                <a:latin typeface="Calibri" pitchFamily="34" charset="0"/>
              </a:rPr>
              <a:t>Тэги – это команды, с помощью которых выполняется разметка исходного текста в </a:t>
            </a:r>
            <a:r>
              <a:rPr lang="en-US" sz="2800" b="1" dirty="0" smtClean="0">
                <a:solidFill>
                  <a:srgbClr val="990033"/>
                </a:solidFill>
                <a:latin typeface="Calibri" pitchFamily="34" charset="0"/>
              </a:rPr>
              <a:t>web</a:t>
            </a:r>
            <a:r>
              <a:rPr lang="ru-RU" sz="2800" b="1" dirty="0" smtClean="0">
                <a:solidFill>
                  <a:srgbClr val="990033"/>
                </a:solidFill>
                <a:latin typeface="Calibri" pitchFamily="34" charset="0"/>
              </a:rPr>
              <a:t>-документах.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286380" y="1785926"/>
            <a:ext cx="3505200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ru-RU" sz="2000" dirty="0">
                <a:solidFill>
                  <a:srgbClr val="002060"/>
                </a:solidFill>
                <a:latin typeface="+mn-lt"/>
              </a:rPr>
              <a:t>Каждый тег имеет специальное назначение 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57158" y="1571612"/>
          <a:ext cx="4538662" cy="3341688"/>
        </p:xfrm>
        <a:graphic>
          <a:graphicData uri="http://schemas.openxmlformats.org/presentationml/2006/ole">
            <p:oleObj spid="_x0000_s2050" name="Точечный рисунок" r:id="rId3" imgW="8973803" imgH="6609524" progId="PBrush">
              <p:embed/>
            </p:oleObj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857752" y="3143248"/>
            <a:ext cx="3960812" cy="16312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ru-RU" sz="2000" dirty="0">
                <a:solidFill>
                  <a:srgbClr val="002060"/>
                </a:solidFill>
                <a:latin typeface="+mn-lt"/>
              </a:rPr>
              <a:t>Существуют теги позволяющие создавать заголовки различных уровней, разделять текст на абзацы, строить таблицы, задавать ссылки.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5143512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Тэги не отображаются при просмотре гипертекстовой информации, но они необходимы для форматирования текста, вставки гиперссылок, различных объектов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 advAuto="0"/>
      <p:bldP spid="9220" grpId="0" autoUpdateAnimBg="0"/>
      <p:bldP spid="922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534400" cy="758952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990033"/>
                </a:solidFill>
              </a:rPr>
              <a:t>Основные тэги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14282" y="1214421"/>
            <a:ext cx="892971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0" lang="ru-RU" sz="2400" i="1" dirty="0">
                <a:latin typeface="Times New Roman" pitchFamily="18" charset="0"/>
              </a:rPr>
              <a:t> </a:t>
            </a:r>
            <a:r>
              <a:rPr kumimoji="0" lang="ru-RU" sz="2400" i="1" dirty="0">
                <a:solidFill>
                  <a:srgbClr val="002060"/>
                </a:solidFill>
                <a:latin typeface="Calibri" pitchFamily="34" charset="0"/>
              </a:rPr>
              <a:t>Тэги заключаются в угловые скобки и могут быть одиночными или парными. </a:t>
            </a:r>
          </a:p>
          <a:p>
            <a:endParaRPr kumimoji="0" lang="ru-RU" sz="2400" i="1" dirty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0" lang="ru-RU" sz="2400" i="1" dirty="0">
                <a:solidFill>
                  <a:srgbClr val="002060"/>
                </a:solidFill>
                <a:latin typeface="Calibri" pitchFamily="34" charset="0"/>
              </a:rPr>
              <a:t> Парные содержат открывающий и закрывающий тег. Такая пара называется </a:t>
            </a:r>
            <a:r>
              <a:rPr kumimoji="0" lang="ru-RU" sz="2400" b="1" i="1" dirty="0">
                <a:solidFill>
                  <a:srgbClr val="002060"/>
                </a:solidFill>
                <a:latin typeface="Calibri" pitchFamily="34" charset="0"/>
              </a:rPr>
              <a:t>контейнером. </a:t>
            </a:r>
            <a:r>
              <a:rPr kumimoji="0" lang="ru-RU" sz="2400" i="1" dirty="0">
                <a:solidFill>
                  <a:srgbClr val="002060"/>
                </a:solidFill>
                <a:latin typeface="Calibri" pitchFamily="34" charset="0"/>
              </a:rPr>
              <a:t>Парные тэги ограничивают область применения  команды, например, если мы хотим указать, что часть текста должна быть заголовком 1–го уровня, то этот текст ограничивается соответствующими открывающим и закрывающим тэгами: </a:t>
            </a:r>
          </a:p>
          <a:p>
            <a:r>
              <a:rPr kumimoji="0" lang="ru-RU" sz="2400" i="1" dirty="0">
                <a:solidFill>
                  <a:srgbClr val="002060"/>
                </a:solidFill>
                <a:latin typeface="Calibri" pitchFamily="34" charset="0"/>
              </a:rPr>
              <a:t>       </a:t>
            </a:r>
            <a:r>
              <a:rPr kumimoji="0" lang="ru-RU" sz="2400" b="1" i="1" dirty="0">
                <a:solidFill>
                  <a:srgbClr val="1D4322"/>
                </a:solidFill>
                <a:latin typeface="Calibri" pitchFamily="34" charset="0"/>
              </a:rPr>
              <a:t>&lt;</a:t>
            </a:r>
            <a:r>
              <a:rPr kumimoji="0" lang="en-US" sz="2400" b="1" i="1" dirty="0">
                <a:solidFill>
                  <a:srgbClr val="1D4322"/>
                </a:solidFill>
                <a:latin typeface="Calibri" pitchFamily="34" charset="0"/>
              </a:rPr>
              <a:t>H</a:t>
            </a:r>
            <a:r>
              <a:rPr kumimoji="0" lang="ru-RU" sz="2400" b="1" i="1" dirty="0">
                <a:solidFill>
                  <a:srgbClr val="1D4322"/>
                </a:solidFill>
                <a:latin typeface="Calibri" pitchFamily="34" charset="0"/>
              </a:rPr>
              <a:t>1&gt; заголовок страницы &lt;/</a:t>
            </a:r>
            <a:r>
              <a:rPr kumimoji="0" lang="en-US" sz="2400" b="1" i="1" dirty="0">
                <a:solidFill>
                  <a:srgbClr val="1D4322"/>
                </a:solidFill>
                <a:latin typeface="Calibri" pitchFamily="34" charset="0"/>
              </a:rPr>
              <a:t>H</a:t>
            </a:r>
            <a:r>
              <a:rPr kumimoji="0" lang="ru-RU" sz="2400" b="1" i="1" dirty="0">
                <a:solidFill>
                  <a:srgbClr val="1D4322"/>
                </a:solidFill>
                <a:latin typeface="Calibri" pitchFamily="34" charset="0"/>
              </a:rPr>
              <a:t>1&gt;.</a:t>
            </a:r>
          </a:p>
          <a:p>
            <a:endParaRPr kumimoji="0" lang="ru-RU" sz="2400" b="1" i="1" dirty="0">
              <a:solidFill>
                <a:srgbClr val="1D4322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0" lang="ru-RU" sz="2400" i="1" dirty="0">
                <a:solidFill>
                  <a:srgbClr val="002060"/>
                </a:solidFill>
                <a:latin typeface="Calibri" pitchFamily="34" charset="0"/>
              </a:rPr>
              <a:t>Одиночные тэги только указывают место в документе, где надо разместить тот или иной объект</a:t>
            </a:r>
          </a:p>
          <a:p>
            <a:pPr>
              <a:buFont typeface="Arial" pitchFamily="34" charset="0"/>
              <a:buChar char="•"/>
            </a:pPr>
            <a:r>
              <a:rPr kumimoji="0" lang="ru-RU" sz="2400" i="1" dirty="0" smtClean="0">
                <a:latin typeface="Calibri" pitchFamily="34" charset="0"/>
              </a:rPr>
              <a:t> </a:t>
            </a:r>
            <a:r>
              <a:rPr kumimoji="0" lang="ru-RU" sz="2400" i="1" dirty="0">
                <a:latin typeface="Calibri" pitchFamily="34" charset="0"/>
              </a:rPr>
              <a:t>Теги могут записываться прописными и строчными буквами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21429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Обязательные тэги (дескрипторы), определяющие структуру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571472" y="1643050"/>
            <a:ext cx="77771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</a:rPr>
              <a:t>&lt;HTML&gt; - </a:t>
            </a:r>
            <a:r>
              <a:rPr lang="ru-RU" sz="2400" b="1" dirty="0">
                <a:solidFill>
                  <a:schemeClr val="tx1"/>
                </a:solidFill>
              </a:rPr>
              <a:t>начало страницы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</a:rPr>
              <a:t>&lt;HEAD&gt; </a:t>
            </a:r>
            <a:r>
              <a:rPr lang="en-US" sz="2400" b="1" dirty="0" smtClean="0">
                <a:solidFill>
                  <a:schemeClr val="tx1"/>
                </a:solidFill>
              </a:rPr>
              <a:t>-</a:t>
            </a:r>
            <a:r>
              <a:rPr lang="ru-RU" sz="2400" b="1" dirty="0" smtClean="0">
                <a:solidFill>
                  <a:schemeClr val="tx1"/>
                </a:solidFill>
              </a:rPr>
              <a:t> оформление </a:t>
            </a:r>
            <a:r>
              <a:rPr lang="ru-RU" sz="2400" b="1" dirty="0">
                <a:solidFill>
                  <a:schemeClr val="tx1"/>
                </a:solidFill>
              </a:rPr>
              <a:t>заголовка страницы </a:t>
            </a:r>
          </a:p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tx1"/>
                </a:solidFill>
              </a:rPr>
              <a:t>        </a:t>
            </a:r>
            <a:r>
              <a:rPr lang="ru-RU" sz="2400" b="1" dirty="0" smtClean="0">
                <a:solidFill>
                  <a:schemeClr val="tx1"/>
                </a:solidFill>
              </a:rPr>
              <a:t>        </a:t>
            </a:r>
            <a:r>
              <a:rPr lang="en-US" sz="2400" b="1" dirty="0">
                <a:solidFill>
                  <a:schemeClr val="tx1"/>
                </a:solidFill>
              </a:rPr>
              <a:t>&lt;TITLE&gt;…&lt;/TITLE&gt;</a:t>
            </a:r>
            <a:endParaRPr lang="ru-RU" sz="2400" b="1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</a:rPr>
              <a:t>&lt;/HEAD&gt;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</a:rPr>
              <a:t>&lt;BODY&gt; - </a:t>
            </a:r>
            <a:r>
              <a:rPr lang="ru-RU" sz="2400" b="1" dirty="0">
                <a:solidFill>
                  <a:schemeClr val="tx1"/>
                </a:solidFill>
              </a:rPr>
              <a:t>текст и основная часть страницы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</a:rPr>
              <a:t>&lt;/BODY&gt;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</a:rPr>
              <a:t>&lt;/HTML&gt;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1428735"/>
            <a:ext cx="6264275" cy="5170646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ru-RU" sz="2000" b="1" dirty="0">
                <a:solidFill>
                  <a:srgbClr val="002060"/>
                </a:solidFill>
                <a:cs typeface="Times New Roman" pitchFamily="18" charset="0"/>
              </a:rPr>
              <a:t>&lt;</a:t>
            </a:r>
            <a:r>
              <a:rPr kumimoji="0" lang="ru-RU" sz="2000" b="1" dirty="0" err="1">
                <a:solidFill>
                  <a:srgbClr val="002060"/>
                </a:solidFill>
                <a:cs typeface="Times New Roman" pitchFamily="18" charset="0"/>
              </a:rPr>
              <a:t>html</a:t>
            </a:r>
            <a:r>
              <a:rPr kumimoji="0" 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&gt; </a:t>
            </a:r>
            <a:r>
              <a:rPr lang="en-US" sz="2000" b="1" dirty="0" smtClean="0"/>
              <a:t>- </a:t>
            </a:r>
            <a:r>
              <a:rPr lang="ru-RU" sz="2000" b="1" dirty="0" smtClean="0"/>
              <a:t>начало страницы</a:t>
            </a:r>
            <a:endParaRPr kumimoji="0" lang="ru-RU" sz="2000" b="1" dirty="0">
              <a:solidFill>
                <a:srgbClr val="002060"/>
              </a:solidFill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kumimoji="0" lang="ru-RU" sz="2000" b="1" dirty="0">
                <a:solidFill>
                  <a:srgbClr val="1D4322"/>
                </a:solidFill>
                <a:cs typeface="Times New Roman" pitchFamily="18" charset="0"/>
              </a:rPr>
              <a:t>     &lt;</a:t>
            </a:r>
            <a:r>
              <a:rPr kumimoji="0" lang="ru-RU" sz="2000" b="1" dirty="0" err="1">
                <a:solidFill>
                  <a:srgbClr val="1D4322"/>
                </a:solidFill>
                <a:cs typeface="Times New Roman" pitchFamily="18" charset="0"/>
              </a:rPr>
              <a:t>head</a:t>
            </a:r>
            <a:r>
              <a:rPr kumimoji="0" lang="ru-RU" sz="2000" b="1" dirty="0" smtClean="0">
                <a:solidFill>
                  <a:srgbClr val="1D4322"/>
                </a:solidFill>
                <a:cs typeface="Times New Roman" pitchFamily="18" charset="0"/>
              </a:rPr>
              <a:t>&gt; </a:t>
            </a:r>
            <a:endParaRPr kumimoji="0" lang="ru-RU" sz="2000" dirty="0">
              <a:solidFill>
                <a:srgbClr val="1D4322"/>
              </a:solidFill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kumimoji="0" lang="ru-RU" sz="2000" b="1" i="1" dirty="0">
                <a:solidFill>
                  <a:srgbClr val="1D4322"/>
                </a:solidFill>
                <a:cs typeface="Times New Roman" pitchFamily="18" charset="0"/>
              </a:rPr>
              <a:t>   ... содержимое заголовка... </a:t>
            </a:r>
            <a:r>
              <a:rPr kumimoji="0" lang="ru-RU" sz="1600" i="1" dirty="0">
                <a:solidFill>
                  <a:srgbClr val="1D4322"/>
                </a:solidFill>
                <a:cs typeface="Times New Roman" pitchFamily="18" charset="0"/>
              </a:rPr>
              <a:t>невидимая часть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kumimoji="0" lang="ru-RU" sz="1600" b="1" dirty="0">
                <a:solidFill>
                  <a:srgbClr val="224E28"/>
                </a:solidFill>
                <a:cs typeface="Times New Roman" pitchFamily="18" charset="0"/>
              </a:rPr>
              <a:t>         </a:t>
            </a:r>
            <a:r>
              <a:rPr kumimoji="0" lang="en-US" sz="2000" b="1" dirty="0">
                <a:solidFill>
                  <a:srgbClr val="336600"/>
                </a:solidFill>
                <a:cs typeface="Times New Roman" pitchFamily="18" charset="0"/>
              </a:rPr>
              <a:t>&lt;title&gt; … </a:t>
            </a:r>
            <a:r>
              <a:rPr kumimoji="0" lang="ru-RU" sz="2000" i="1" dirty="0">
                <a:solidFill>
                  <a:srgbClr val="336600"/>
                </a:solidFill>
                <a:cs typeface="Times New Roman" pitchFamily="18" charset="0"/>
              </a:rPr>
              <a:t>название страницы</a:t>
            </a:r>
            <a:r>
              <a:rPr kumimoji="0" lang="ru-RU" sz="2000" b="1" dirty="0">
                <a:solidFill>
                  <a:srgbClr val="336600"/>
                </a:solidFill>
                <a:cs typeface="Times New Roman" pitchFamily="18" charset="0"/>
              </a:rPr>
              <a:t>...</a:t>
            </a:r>
            <a:r>
              <a:rPr kumimoji="0" lang="en-US" sz="2000" b="1" dirty="0">
                <a:solidFill>
                  <a:srgbClr val="336600"/>
                </a:solidFill>
                <a:cs typeface="Times New Roman" pitchFamily="18" charset="0"/>
              </a:rPr>
              <a:t> </a:t>
            </a:r>
            <a:r>
              <a:rPr kumimoji="0" lang="ru-RU" sz="1600" b="1" dirty="0">
                <a:solidFill>
                  <a:srgbClr val="336600"/>
                </a:solidFill>
                <a:cs typeface="Times New Roman" pitchFamily="18" charset="0"/>
              </a:rPr>
              <a:t> </a:t>
            </a:r>
            <a:r>
              <a:rPr kumimoji="0" lang="en-US" sz="2000" b="1" dirty="0">
                <a:solidFill>
                  <a:srgbClr val="336600"/>
                </a:solidFill>
                <a:cs typeface="Times New Roman" pitchFamily="18" charset="0"/>
              </a:rPr>
              <a:t>&lt;/title&gt;  </a:t>
            </a:r>
            <a:endParaRPr kumimoji="0" lang="ru-RU" sz="2000" b="1" dirty="0">
              <a:solidFill>
                <a:srgbClr val="336600"/>
              </a:solidFill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kumimoji="0" lang="ru-RU" sz="2000" b="1" dirty="0">
                <a:solidFill>
                  <a:srgbClr val="1D4322"/>
                </a:solidFill>
                <a:cs typeface="Times New Roman" pitchFamily="18" charset="0"/>
              </a:rPr>
              <a:t>    &lt;/</a:t>
            </a:r>
            <a:r>
              <a:rPr kumimoji="0" lang="ru-RU" sz="2000" b="1" dirty="0" err="1">
                <a:solidFill>
                  <a:srgbClr val="1D4322"/>
                </a:solidFill>
                <a:cs typeface="Times New Roman" pitchFamily="18" charset="0"/>
              </a:rPr>
              <a:t>head</a:t>
            </a:r>
            <a:r>
              <a:rPr kumimoji="0" lang="ru-RU" sz="2000" b="1" dirty="0">
                <a:solidFill>
                  <a:srgbClr val="1D4322"/>
                </a:solidFill>
                <a:cs typeface="Times New Roman" pitchFamily="18" charset="0"/>
              </a:rPr>
              <a:t>&gt;</a:t>
            </a:r>
            <a:endParaRPr kumimoji="0" lang="ru-RU" sz="2000" dirty="0">
              <a:solidFill>
                <a:srgbClr val="1D4322"/>
              </a:solidFill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kumimoji="0" lang="ru-RU" sz="2000" b="1" dirty="0">
                <a:cs typeface="Times New Roman" pitchFamily="18" charset="0"/>
              </a:rPr>
              <a:t>            </a:t>
            </a:r>
            <a:r>
              <a:rPr kumimoji="0" lang="ru-RU" sz="2000" b="1" dirty="0">
                <a:solidFill>
                  <a:srgbClr val="C00000"/>
                </a:solidFill>
                <a:cs typeface="Times New Roman" pitchFamily="18" charset="0"/>
              </a:rPr>
              <a:t>&lt;</a:t>
            </a:r>
            <a:r>
              <a:rPr kumimoji="0" lang="ru-RU" sz="2000" b="1" dirty="0" err="1">
                <a:solidFill>
                  <a:srgbClr val="C00000"/>
                </a:solidFill>
                <a:cs typeface="Times New Roman" pitchFamily="18" charset="0"/>
              </a:rPr>
              <a:t>body</a:t>
            </a:r>
            <a:r>
              <a:rPr kumimoji="0" lang="ru-RU" sz="2000" b="1" dirty="0">
                <a:solidFill>
                  <a:srgbClr val="C00000"/>
                </a:solidFill>
                <a:cs typeface="Times New Roman" pitchFamily="18" charset="0"/>
              </a:rPr>
              <a:t>&gt;</a:t>
            </a:r>
            <a:endParaRPr kumimoji="0" lang="ru-RU" sz="2000" dirty="0">
              <a:solidFill>
                <a:srgbClr val="C00000"/>
              </a:solidFill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kumimoji="0" lang="ru-RU" sz="2000" b="1" i="1" dirty="0">
                <a:solidFill>
                  <a:srgbClr val="C00000"/>
                </a:solidFill>
                <a:cs typeface="Times New Roman" pitchFamily="18" charset="0"/>
              </a:rPr>
              <a:t>          ... Текст ...</a:t>
            </a:r>
          </a:p>
          <a:p>
            <a:pPr algn="ctr" eaLnBrk="0" hangingPunct="0">
              <a:lnSpc>
                <a:spcPct val="150000"/>
              </a:lnSpc>
              <a:defRPr/>
            </a:pPr>
            <a:r>
              <a:rPr kumimoji="0" lang="ru-RU" sz="1600" i="1" dirty="0">
                <a:solidFill>
                  <a:srgbClr val="C00000"/>
                </a:solidFill>
                <a:cs typeface="Times New Roman" pitchFamily="18" charset="0"/>
              </a:rPr>
              <a:t>видимая часть – содержимое </a:t>
            </a:r>
            <a:r>
              <a:rPr kumimoji="0" lang="en-US" sz="1600" i="1" dirty="0">
                <a:solidFill>
                  <a:srgbClr val="C00000"/>
                </a:solidFill>
                <a:cs typeface="Times New Roman" pitchFamily="18" charset="0"/>
              </a:rPr>
              <a:t>web</a:t>
            </a:r>
            <a:r>
              <a:rPr kumimoji="0" lang="ru-RU" sz="1600" i="1" dirty="0">
                <a:solidFill>
                  <a:srgbClr val="C00000"/>
                </a:solidFill>
                <a:cs typeface="Times New Roman" pitchFamily="18" charset="0"/>
              </a:rPr>
              <a:t>-страницы</a:t>
            </a:r>
            <a:endParaRPr kumimoji="0" lang="ru-RU" sz="1600" i="1" dirty="0">
              <a:solidFill>
                <a:srgbClr val="C00000"/>
              </a:solidFill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kumimoji="0" lang="ru-RU" sz="2000" b="1" dirty="0">
                <a:solidFill>
                  <a:srgbClr val="C00000"/>
                </a:solidFill>
                <a:cs typeface="Times New Roman" pitchFamily="18" charset="0"/>
              </a:rPr>
              <a:t>          &lt;/</a:t>
            </a:r>
            <a:r>
              <a:rPr kumimoji="0" lang="ru-RU" sz="2000" b="1" dirty="0" err="1">
                <a:solidFill>
                  <a:srgbClr val="C00000"/>
                </a:solidFill>
                <a:cs typeface="Times New Roman" pitchFamily="18" charset="0"/>
              </a:rPr>
              <a:t>body</a:t>
            </a:r>
            <a:r>
              <a:rPr kumimoji="0" lang="ru-RU" sz="2000" b="1" dirty="0">
                <a:solidFill>
                  <a:srgbClr val="C00000"/>
                </a:solidFill>
                <a:cs typeface="Times New Roman" pitchFamily="18" charset="0"/>
              </a:rPr>
              <a:t>&gt;</a:t>
            </a:r>
            <a:endParaRPr kumimoji="0" lang="ru-RU" sz="2000" dirty="0">
              <a:solidFill>
                <a:srgbClr val="C00000"/>
              </a:solidFill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kumimoji="0" lang="ru-RU" sz="2000" b="1" dirty="0">
                <a:solidFill>
                  <a:srgbClr val="002060"/>
                </a:solidFill>
                <a:cs typeface="Times New Roman" pitchFamily="18" charset="0"/>
              </a:rPr>
              <a:t>&lt;/</a:t>
            </a:r>
            <a:r>
              <a:rPr kumimoji="0" lang="ru-RU" sz="2000" b="1" dirty="0" err="1">
                <a:solidFill>
                  <a:srgbClr val="002060"/>
                </a:solidFill>
                <a:cs typeface="Times New Roman" pitchFamily="18" charset="0"/>
              </a:rPr>
              <a:t>html</a:t>
            </a:r>
            <a:r>
              <a:rPr kumimoji="0" lang="ru-RU" sz="2000" b="1" dirty="0">
                <a:solidFill>
                  <a:srgbClr val="002060"/>
                </a:solidFill>
                <a:cs typeface="Times New Roman" pitchFamily="18" charset="0"/>
              </a:rPr>
              <a:t>&gt;</a:t>
            </a:r>
            <a:endParaRPr kumimoji="0" lang="ru-RU" sz="20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ru-RU" sz="2000" dirty="0"/>
          </a:p>
        </p:txBody>
      </p:sp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468313" y="476250"/>
            <a:ext cx="7777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990033"/>
                </a:solidFill>
              </a:rPr>
              <a:t>Структурные теги</a:t>
            </a:r>
            <a:r>
              <a:rPr lang="en-US" sz="2400" b="1">
                <a:solidFill>
                  <a:srgbClr val="990033"/>
                </a:solidFill>
              </a:rPr>
              <a:t>  HTML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Атрибуты тегов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714488"/>
            <a:ext cx="87868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Атрибуты уточняют действие тега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200" b="1" dirty="0" smtClean="0"/>
              <a:t>&lt;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имя_тега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имя_атрибута=</a:t>
            </a:r>
            <a:r>
              <a:rPr lang="en-US" sz="3200" b="1" dirty="0" smtClean="0"/>
              <a:t>‘</a:t>
            </a:r>
            <a:r>
              <a:rPr lang="ru-RU" sz="3200" b="1" dirty="0" smtClean="0"/>
              <a:t>значение</a:t>
            </a:r>
            <a:r>
              <a:rPr lang="en-US" sz="3200" b="1" dirty="0" smtClean="0"/>
              <a:t>’&gt;</a:t>
            </a:r>
            <a:endParaRPr lang="ru-RU" sz="3200" b="1" dirty="0" smtClean="0"/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Работа с текстом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28736"/>
            <a:ext cx="9144000" cy="5214937"/>
          </a:xfrm>
          <a:noFill/>
        </p:spPr>
        <p:txBody>
          <a:bodyPr>
            <a:normAutofit lnSpcReduction="10000"/>
          </a:bodyPr>
          <a:lstStyle/>
          <a:p>
            <a:pPr marL="273050" indent="0" eaLnBrk="1" hangingPunct="1">
              <a:lnSpc>
                <a:spcPct val="80000"/>
              </a:lnSpc>
              <a:buNone/>
            </a:pPr>
            <a:r>
              <a:rPr lang="en-US" sz="1800" b="1" dirty="0" smtClean="0"/>
              <a:t>&lt;FONT SIZE = ’20px’ </a:t>
            </a:r>
            <a:r>
              <a:rPr lang="ru-RU" sz="1800" dirty="0" smtClean="0"/>
              <a:t>– установка размера шрифта</a:t>
            </a:r>
            <a:endParaRPr lang="ru-RU" sz="1800" b="1" dirty="0" smtClean="0"/>
          </a:p>
          <a:p>
            <a:pPr marL="273050" indent="0" eaLnBrk="1" hangingPunct="1">
              <a:lnSpc>
                <a:spcPct val="80000"/>
              </a:lnSpc>
              <a:buNone/>
            </a:pPr>
            <a:r>
              <a:rPr lang="en-US" sz="1800" b="1" dirty="0" smtClean="0"/>
              <a:t>&lt;H1</a:t>
            </a:r>
            <a:r>
              <a:rPr lang="ru-RU" sz="1800" b="1" dirty="0" smtClean="0"/>
              <a:t>-6</a:t>
            </a:r>
            <a:r>
              <a:rPr lang="en-US" sz="1800" b="1" dirty="0" smtClean="0"/>
              <a:t>&gt;</a:t>
            </a:r>
            <a:r>
              <a:rPr lang="en-US" sz="1800" dirty="0" smtClean="0"/>
              <a:t> </a:t>
            </a:r>
            <a:r>
              <a:rPr lang="ru-RU" sz="1800" dirty="0" smtClean="0"/>
              <a:t>ваш заголовок </a:t>
            </a:r>
            <a:r>
              <a:rPr lang="en-US" sz="1800" b="1" dirty="0" smtClean="0"/>
              <a:t>&lt;/H1</a:t>
            </a:r>
            <a:r>
              <a:rPr lang="ru-RU" sz="1800" b="1" dirty="0" smtClean="0"/>
              <a:t>-6</a:t>
            </a:r>
            <a:r>
              <a:rPr lang="en-US" sz="1800" b="1" dirty="0" smtClean="0"/>
              <a:t>&gt;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dirty="0" smtClean="0"/>
          </a:p>
          <a:p>
            <a:pPr marL="273050" indent="0" eaLnBrk="1" hangingPunct="1">
              <a:lnSpc>
                <a:spcPct val="150000"/>
              </a:lnSpc>
              <a:buNone/>
            </a:pPr>
            <a:r>
              <a:rPr lang="en-US" sz="1800" b="1" dirty="0" smtClean="0"/>
              <a:t>&lt;P&gt;</a:t>
            </a:r>
            <a:r>
              <a:rPr lang="ru-RU" sz="1800" dirty="0" smtClean="0"/>
              <a:t> ваш текст </a:t>
            </a:r>
            <a:r>
              <a:rPr lang="en-US" sz="1800" b="1" dirty="0" smtClean="0"/>
              <a:t>&lt;/P&gt;</a:t>
            </a:r>
            <a:r>
              <a:rPr lang="en-US" sz="1800" dirty="0" smtClean="0"/>
              <a:t> - </a:t>
            </a:r>
            <a:r>
              <a:rPr lang="ru-RU" sz="1800" dirty="0" smtClean="0"/>
              <a:t>создание абзаца</a:t>
            </a:r>
          </a:p>
          <a:p>
            <a:pPr marL="273050" indent="0" eaLnBrk="1" hangingPunct="1">
              <a:lnSpc>
                <a:spcPct val="150000"/>
              </a:lnSpc>
              <a:buNone/>
            </a:pPr>
            <a:r>
              <a:rPr lang="en-US" sz="1800" b="1" dirty="0" smtClean="0"/>
              <a:t>ALIGN=“left”</a:t>
            </a:r>
            <a:r>
              <a:rPr lang="ru-RU" sz="1800" dirty="0" smtClean="0"/>
              <a:t> – выравнивание текста по левой стороне</a:t>
            </a:r>
            <a:endParaRPr lang="en-US" sz="1800" dirty="0" smtClean="0"/>
          </a:p>
          <a:p>
            <a:pPr marL="273050" indent="0" eaLnBrk="1" hangingPunct="1">
              <a:lnSpc>
                <a:spcPct val="150000"/>
              </a:lnSpc>
              <a:buNone/>
            </a:pPr>
            <a:r>
              <a:rPr lang="en-US" sz="1800" b="1" dirty="0" smtClean="0"/>
              <a:t>ALIGN=“right”</a:t>
            </a:r>
            <a:r>
              <a:rPr lang="ru-RU" sz="1800" dirty="0" smtClean="0"/>
              <a:t> – выравнивание текста по правой стороне</a:t>
            </a:r>
            <a:endParaRPr lang="en-US" sz="1800" dirty="0" smtClean="0"/>
          </a:p>
          <a:p>
            <a:pPr marL="273050" indent="0" eaLnBrk="1" hangingPunct="1">
              <a:lnSpc>
                <a:spcPct val="150000"/>
              </a:lnSpc>
              <a:buNone/>
            </a:pPr>
            <a:r>
              <a:rPr lang="en-US" sz="1800" b="1" dirty="0" smtClean="0"/>
              <a:t>ALIGN=“center”</a:t>
            </a:r>
            <a:r>
              <a:rPr lang="ru-RU" sz="1800" dirty="0" smtClean="0"/>
              <a:t> – выравнивание теста по центру</a:t>
            </a:r>
            <a:endParaRPr lang="en-US" sz="1800" dirty="0" smtClean="0"/>
          </a:p>
          <a:p>
            <a:pPr marL="273050" indent="0" eaLnBrk="1" hangingPunct="1">
              <a:lnSpc>
                <a:spcPct val="150000"/>
              </a:lnSpc>
              <a:buNone/>
            </a:pPr>
            <a:r>
              <a:rPr lang="en-US" sz="1800" b="1" dirty="0" smtClean="0"/>
              <a:t>ALIGN=“justify”</a:t>
            </a:r>
            <a:r>
              <a:rPr lang="en-US" sz="1800" dirty="0" smtClean="0"/>
              <a:t> </a:t>
            </a:r>
            <a:r>
              <a:rPr lang="ru-RU" sz="1800" dirty="0" smtClean="0"/>
              <a:t> - выравнивание теста по ширине </a:t>
            </a:r>
          </a:p>
          <a:p>
            <a:pPr marL="273050" indent="0" eaLnBrk="1" hangingPunct="1">
              <a:lnSpc>
                <a:spcPct val="150000"/>
              </a:lnSpc>
              <a:buNone/>
            </a:pPr>
            <a:r>
              <a:rPr lang="en-US" sz="1800" b="1" dirty="0" smtClean="0"/>
              <a:t>&lt;</a:t>
            </a:r>
            <a:r>
              <a:rPr lang="en-US" sz="1800" b="1" dirty="0" err="1" smtClean="0"/>
              <a:t>nobr</a:t>
            </a:r>
            <a:r>
              <a:rPr lang="en-US" sz="1800" b="1" dirty="0" smtClean="0"/>
              <a:t>&gt; …&lt;/</a:t>
            </a:r>
            <a:r>
              <a:rPr lang="en-US" sz="1800" b="1" dirty="0" err="1" smtClean="0"/>
              <a:t>nobr</a:t>
            </a:r>
            <a:r>
              <a:rPr lang="en-US" sz="1800" b="1" dirty="0" smtClean="0"/>
              <a:t>&gt;</a:t>
            </a:r>
            <a:r>
              <a:rPr lang="en-US" sz="1800" dirty="0" smtClean="0"/>
              <a:t> - </a:t>
            </a:r>
            <a:r>
              <a:rPr lang="ru-RU" sz="1800" dirty="0" smtClean="0"/>
              <a:t>не позволяет разрывать </a:t>
            </a:r>
            <a:r>
              <a:rPr lang="en-US" sz="1800" dirty="0" smtClean="0"/>
              <a:t> </a:t>
            </a:r>
            <a:r>
              <a:rPr lang="ru-RU" sz="1800" dirty="0" smtClean="0"/>
              <a:t>текст на строке</a:t>
            </a:r>
          </a:p>
          <a:p>
            <a:pPr marL="273050" indent="0" eaLnBrk="1" hangingPunct="1">
              <a:lnSpc>
                <a:spcPct val="150000"/>
              </a:lnSpc>
              <a:buNone/>
            </a:pPr>
            <a:r>
              <a:rPr lang="en-US" sz="1800" b="1" dirty="0" smtClean="0"/>
              <a:t>&lt;BR&gt;</a:t>
            </a:r>
            <a:r>
              <a:rPr lang="ru-RU" sz="1800" dirty="0" smtClean="0"/>
              <a:t> - прерывание текста, перенос на следующую строку</a:t>
            </a:r>
          </a:p>
          <a:p>
            <a:pPr marL="273050" indent="0" eaLnBrk="1" hangingPunct="1">
              <a:lnSpc>
                <a:spcPct val="150000"/>
              </a:lnSpc>
              <a:buNone/>
            </a:pPr>
            <a:r>
              <a:rPr lang="en-US" sz="1800" b="1" dirty="0" smtClean="0"/>
              <a:t>&lt;B&gt; ..&lt;/B&gt;    </a:t>
            </a:r>
            <a:r>
              <a:rPr lang="ru-RU" sz="1800" b="1" dirty="0" smtClean="0"/>
              <a:t>          </a:t>
            </a:r>
            <a:r>
              <a:rPr lang="en-US" sz="1800" b="1" dirty="0" smtClean="0"/>
              <a:t>- </a:t>
            </a:r>
            <a:r>
              <a:rPr lang="ru-RU" sz="1800" b="1" dirty="0" smtClean="0"/>
              <a:t>жирный</a:t>
            </a:r>
            <a:endParaRPr lang="en-US" sz="1800" b="1" dirty="0" smtClean="0"/>
          </a:p>
          <a:p>
            <a:pPr marL="273050" indent="0" eaLnBrk="1" hangingPunct="1">
              <a:lnSpc>
                <a:spcPct val="80000"/>
              </a:lnSpc>
              <a:buNone/>
            </a:pPr>
            <a:r>
              <a:rPr lang="en-US" sz="1800" b="1" dirty="0" smtClean="0"/>
              <a:t>&lt;I&gt; ..&lt;/I&gt;</a:t>
            </a:r>
            <a:r>
              <a:rPr lang="ru-RU" sz="1800" b="1" dirty="0" smtClean="0"/>
              <a:t>               - курсив</a:t>
            </a:r>
            <a:endParaRPr lang="en-US" sz="1800" b="1" dirty="0" smtClean="0"/>
          </a:p>
          <a:p>
            <a:pPr marL="273050" indent="0" eaLnBrk="1" hangingPunct="1">
              <a:lnSpc>
                <a:spcPct val="80000"/>
              </a:lnSpc>
              <a:buNone/>
            </a:pPr>
            <a:r>
              <a:rPr lang="en-US" sz="1800" b="1" dirty="0" smtClean="0"/>
              <a:t>&lt;U&gt; ..&lt;/U&gt;</a:t>
            </a:r>
            <a:r>
              <a:rPr lang="ru-RU" sz="1800" b="1" dirty="0" smtClean="0"/>
              <a:t>             - подчеркивание</a:t>
            </a:r>
            <a:endParaRPr lang="en-US" sz="1800" b="1" dirty="0" smtClean="0"/>
          </a:p>
          <a:p>
            <a:pPr marL="273050" indent="0" eaLnBrk="1" hangingPunct="1">
              <a:lnSpc>
                <a:spcPct val="80000"/>
              </a:lnSpc>
              <a:buNone/>
            </a:pPr>
            <a:r>
              <a:rPr lang="en-US" sz="1800" b="1" dirty="0" smtClean="0"/>
              <a:t>&lt;strike&gt; ..&lt;/strike&gt;</a:t>
            </a:r>
            <a:r>
              <a:rPr lang="ru-RU" sz="1800" b="1" dirty="0" smtClean="0"/>
              <a:t> - перечеркивание</a:t>
            </a:r>
            <a:endParaRPr lang="en-US" sz="1800" b="1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002060"/>
                </a:solidFill>
              </a:rPr>
              <a:t>Выравнивание текста абзаца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&lt;b0dy&gt;</a:t>
            </a:r>
            <a:br>
              <a:rPr lang="en-US" sz="2100" dirty="0" smtClean="0"/>
            </a:br>
            <a:endParaRPr lang="ru-RU" sz="2100" dirty="0" smtClean="0"/>
          </a:p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   </a:t>
            </a:r>
            <a:r>
              <a:rPr lang="ru-RU" sz="2100" dirty="0" smtClean="0"/>
              <a:t>&lt;Р </a:t>
            </a:r>
            <a:r>
              <a:rPr lang="en-US" sz="2100" dirty="0" smtClean="0"/>
              <a:t>ALIGN="left”</a:t>
            </a:r>
            <a:r>
              <a:rPr lang="ru-RU" sz="2100" dirty="0" smtClean="0"/>
              <a:t>&gt;Абзац выровнен влево&lt;/Р&gt; </a:t>
            </a:r>
            <a:endParaRPr lang="en-US" sz="2100" dirty="0" smtClean="0"/>
          </a:p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   </a:t>
            </a:r>
            <a:r>
              <a:rPr lang="ru-RU" sz="2100" dirty="0" smtClean="0"/>
              <a:t>&lt;Р </a:t>
            </a:r>
            <a:r>
              <a:rPr lang="en-US" sz="2100" dirty="0" smtClean="0"/>
              <a:t>ALIGN="center" </a:t>
            </a:r>
            <a:r>
              <a:rPr lang="ru-RU" sz="2100" dirty="0" smtClean="0"/>
              <a:t>&gt; Абзац выровнен по центру&lt;/Р&gt; </a:t>
            </a:r>
            <a:endParaRPr lang="en-US" sz="2100" dirty="0" smtClean="0"/>
          </a:p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   </a:t>
            </a:r>
            <a:r>
              <a:rPr lang="ru-RU" sz="2100" dirty="0" smtClean="0"/>
              <a:t>&lt;Р </a:t>
            </a:r>
            <a:r>
              <a:rPr lang="en-US" sz="2100" dirty="0" smtClean="0"/>
              <a:t>ALIGN="right“ </a:t>
            </a:r>
            <a:r>
              <a:rPr lang="ru-RU" sz="2100" dirty="0" smtClean="0"/>
              <a:t>&gt; Абзац выровнен вправо&lt;/Р&gt; </a:t>
            </a:r>
            <a:endParaRPr lang="en-US" sz="2100" dirty="0" smtClean="0"/>
          </a:p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   </a:t>
            </a:r>
            <a:r>
              <a:rPr lang="ru-RU" sz="2100" dirty="0" smtClean="0"/>
              <a:t>&lt;Р </a:t>
            </a:r>
            <a:r>
              <a:rPr lang="en-US" sz="2100" dirty="0" smtClean="0"/>
              <a:t>ALIGN="justify”</a:t>
            </a:r>
            <a:r>
              <a:rPr lang="ru-RU" sz="2100" dirty="0" smtClean="0"/>
              <a:t>&gt; Абзац выровнен по ширине&lt;/Р&gt;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ru-RU" sz="2100" dirty="0" smtClean="0"/>
              <a:t> </a:t>
            </a:r>
            <a:endParaRPr lang="en-US" sz="2100" dirty="0" smtClean="0"/>
          </a:p>
          <a:p>
            <a:pPr eaLnBrk="1" hangingPunct="1">
              <a:lnSpc>
                <a:spcPct val="90000"/>
              </a:lnSpc>
            </a:pPr>
            <a:r>
              <a:rPr lang="ru-RU" sz="2100" dirty="0" smtClean="0"/>
              <a:t>   </a:t>
            </a:r>
            <a:r>
              <a:rPr lang="en-US" sz="2100" dirty="0" smtClean="0"/>
              <a:t>&lt;P&gt;&lt;N0BR&gt;</a:t>
            </a:r>
            <a:r>
              <a:rPr lang="ru-RU" sz="2100" dirty="0" smtClean="0"/>
              <a:t>Этот</a:t>
            </a:r>
            <a:r>
              <a:rPr lang="en-US" sz="2100" dirty="0" smtClean="0"/>
              <a:t>o</a:t>
            </a:r>
            <a:r>
              <a:rPr lang="ru-RU" sz="2100" dirty="0" smtClean="0"/>
              <a:t>т</a:t>
            </a:r>
            <a:r>
              <a:rPr lang="en-US" sz="2100" dirty="0" smtClean="0"/>
              <a:t> </a:t>
            </a:r>
            <a:r>
              <a:rPr lang="ru-RU" sz="2100" dirty="0" smtClean="0"/>
              <a:t>текст всегда должен оставаться в  одной строке</a:t>
            </a:r>
            <a:r>
              <a:rPr lang="en-US" sz="2100" dirty="0" smtClean="0"/>
              <a:t>&lt;/NOBR&gt;&lt;/P&gt;</a:t>
            </a:r>
            <a:br>
              <a:rPr lang="en-US" sz="2100" dirty="0" smtClean="0"/>
            </a:br>
            <a:endParaRPr lang="ru-RU" sz="2100" dirty="0" smtClean="0"/>
          </a:p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&lt;/BODY&gt;</a:t>
            </a:r>
            <a:endParaRPr lang="ru-RU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1132</TotalTime>
  <Words>834</Words>
  <Application>Microsoft Office PowerPoint</Application>
  <PresentationFormat>Экран (4:3)</PresentationFormat>
  <Paragraphs>198</Paragraphs>
  <Slides>21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Официальная</vt:lpstr>
      <vt:lpstr>Точечный рисунок</vt:lpstr>
      <vt:lpstr>Основные тэги HTML</vt:lpstr>
      <vt:lpstr>Слайд 2</vt:lpstr>
      <vt:lpstr>Слайд 3</vt:lpstr>
      <vt:lpstr>Основные тэги</vt:lpstr>
      <vt:lpstr>Слайд 5</vt:lpstr>
      <vt:lpstr>Слайд 6</vt:lpstr>
      <vt:lpstr>Атрибуты тегов</vt:lpstr>
      <vt:lpstr> Работа с текстом</vt:lpstr>
      <vt:lpstr>Выравнивание текста абзаца </vt:lpstr>
      <vt:lpstr>Цвет текста и фона Web-страницы</vt:lpstr>
      <vt:lpstr>Слайд 11</vt:lpstr>
      <vt:lpstr>Вставка рисунка</vt:lpstr>
      <vt:lpstr>Выравнивание рисунка и текста страницы</vt:lpstr>
      <vt:lpstr>Слайд 14</vt:lpstr>
      <vt:lpstr>Нумерованный список</vt:lpstr>
      <vt:lpstr>Слайд 16</vt:lpstr>
      <vt:lpstr>Маркированный список</vt:lpstr>
      <vt:lpstr>Слайд 18</vt:lpstr>
      <vt:lpstr>Многоуровневый список</vt:lpstr>
      <vt:lpstr>Гиперссылка</vt:lpstr>
      <vt:lpstr>Гиперссылка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Пользователь</cp:lastModifiedBy>
  <cp:revision>52</cp:revision>
  <dcterms:created xsi:type="dcterms:W3CDTF">2013-12-15T14:21:14Z</dcterms:created>
  <dcterms:modified xsi:type="dcterms:W3CDTF">2017-11-05T14:16:36Z</dcterms:modified>
</cp:coreProperties>
</file>