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0" r:id="rId4"/>
    <p:sldId id="264" r:id="rId5"/>
    <p:sldId id="265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2" autoAdjust="0"/>
  </p:normalViewPr>
  <p:slideViewPr>
    <p:cSldViewPr showGuides="1"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152B9-5ACF-4AEF-B015-E35151FDB413}" type="datetimeFigureOut">
              <a:rPr lang="ru-RU" smtClean="0"/>
              <a:t>05.05.2019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7545-4957-45AC-9CD6-664C74FF0C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286BB-1F6D-4C30-9F6B-FCA67A1F0412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/>
              </a:rPr>
              <a:t>Логические основы компьютеров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2007-2010                                  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CFB7B-25DD-4A38-979C-25E142180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1733B9-17FA-4352-8DCB-A75124FEE567}" type="datetimeFigureOut">
              <a:rPr lang="ru-RU" smtClean="0"/>
              <a:pPr/>
              <a:t>04.05.2019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C401A2-D712-4456-876A-1F77CF6E5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Триггер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Информатика 10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Что такое триггер?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785926"/>
            <a:ext cx="8501122" cy="449580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Важнейшая структурная единица оперативной памяти и внутренних регистров процессора</a:t>
            </a:r>
          </a:p>
          <a:p>
            <a:pPr>
              <a:buNone/>
            </a:pPr>
            <a:endParaRPr lang="ru-RU" sz="2800" i="1" dirty="0" smtClean="0"/>
          </a:p>
          <a:p>
            <a:r>
              <a:rPr lang="ru-RU" sz="2800" b="1" i="1" dirty="0" smtClean="0">
                <a:solidFill>
                  <a:schemeClr val="accent2"/>
                </a:solidFill>
              </a:rPr>
              <a:t>Триггер</a:t>
            </a:r>
            <a:r>
              <a:rPr lang="ru-RU" sz="2800" i="1" dirty="0" smtClean="0"/>
              <a:t> – это логическая схема, способная хранить 1 бит информации (1 или 0). Строится на 2-х элементах </a:t>
            </a:r>
            <a:r>
              <a:rPr lang="ru-RU" sz="2800" b="1" i="1" dirty="0" smtClean="0"/>
              <a:t>ИЛИ-НЕ</a:t>
            </a:r>
            <a:r>
              <a:rPr lang="ru-RU" sz="2800" i="1" dirty="0" smtClean="0"/>
              <a:t> или на 2-х элементах </a:t>
            </a:r>
            <a:r>
              <a:rPr lang="ru-RU" sz="2800" b="1" i="1" dirty="0" smtClean="0"/>
              <a:t>И-НЕ.</a:t>
            </a:r>
          </a:p>
          <a:p>
            <a:endParaRPr lang="ru-RU" sz="2800" i="1" dirty="0" smtClean="0"/>
          </a:p>
          <a:p>
            <a:endParaRPr lang="ru-RU" sz="2800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43834" y="36433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1470" y="285728"/>
            <a:ext cx="4643470" cy="990600"/>
          </a:xfrm>
        </p:spPr>
        <p:txBody>
          <a:bodyPr/>
          <a:lstStyle/>
          <a:p>
            <a:r>
              <a:rPr lang="ru-RU" i="1" dirty="0" smtClean="0"/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Самый простой RS-триггер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4429132"/>
            <a:ext cx="8358246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Состоит из двух элементов </a:t>
            </a:r>
            <a:r>
              <a:rPr lang="ru-RU" sz="2000" b="1" dirty="0" smtClean="0"/>
              <a:t>ИЛИ-НЕ, </a:t>
            </a:r>
            <a:r>
              <a:rPr lang="ru-RU" sz="2000" dirty="0" smtClean="0"/>
              <a:t>входы и выходы которых соединены кольцом: выход первого соединён со входом второго,  выход второго – со входом первого</a:t>
            </a:r>
          </a:p>
          <a:p>
            <a:endParaRPr lang="ru-RU" sz="2000" dirty="0"/>
          </a:p>
          <a:p>
            <a:r>
              <a:rPr lang="ru-RU" sz="2000" dirty="0" smtClean="0"/>
              <a:t>Вход </a:t>
            </a:r>
            <a:r>
              <a:rPr lang="en-US" sz="2000" b="1" dirty="0" smtClean="0"/>
              <a:t>S </a:t>
            </a:r>
            <a:r>
              <a:rPr lang="en-US" sz="2000" dirty="0" smtClean="0"/>
              <a:t>(set)</a:t>
            </a:r>
            <a:r>
              <a:rPr lang="ru-RU" sz="2000" dirty="0" smtClean="0"/>
              <a:t> – установка триггера</a:t>
            </a:r>
          </a:p>
          <a:p>
            <a:r>
              <a:rPr lang="ru-RU" sz="2000" dirty="0" smtClean="0"/>
              <a:t>Вход </a:t>
            </a:r>
            <a:r>
              <a:rPr lang="en-US" sz="2000" b="1" dirty="0" smtClean="0"/>
              <a:t>R</a:t>
            </a:r>
            <a:r>
              <a:rPr lang="ru-RU" sz="2000" b="1" dirty="0" smtClean="0"/>
              <a:t> </a:t>
            </a:r>
            <a:r>
              <a:rPr lang="ru-RU" sz="2000" dirty="0" smtClean="0"/>
              <a:t>(</a:t>
            </a:r>
            <a:r>
              <a:rPr lang="en-US" sz="2000" dirty="0" smtClean="0"/>
              <a:t>reset) </a:t>
            </a:r>
            <a:r>
              <a:rPr lang="ru-RU" sz="2000" dirty="0" smtClean="0"/>
              <a:t> -</a:t>
            </a:r>
            <a:r>
              <a:rPr lang="en-US" sz="2000" dirty="0" smtClean="0"/>
              <a:t> </a:t>
            </a:r>
            <a:r>
              <a:rPr lang="ru-RU" sz="2000" dirty="0" smtClean="0"/>
              <a:t>сброс</a:t>
            </a:r>
            <a:endParaRPr lang="ru-RU" sz="2000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61531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066800"/>
          </a:xfrm>
        </p:spPr>
        <p:txBody>
          <a:bodyPr/>
          <a:lstStyle/>
          <a:p>
            <a:r>
              <a:rPr lang="ru-RU" b="1" smtClean="0">
                <a:solidFill>
                  <a:srgbClr val="FF0066"/>
                </a:solidFill>
              </a:rPr>
              <a:t>Триггер</a:t>
            </a:r>
            <a:endParaRPr lang="ru-RU" b="1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28800" y="3657600"/>
            <a:ext cx="1371600" cy="769441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</a:rPr>
              <a:t>Или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52600" y="1828800"/>
            <a:ext cx="1371600" cy="769441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</a:rPr>
              <a:t>Или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86400" y="1752600"/>
            <a:ext cx="1371600" cy="707886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dirty="0">
                <a:solidFill>
                  <a:schemeClr val="bg1"/>
                </a:solidFill>
              </a:rPr>
              <a:t>  Не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486400" y="3657600"/>
            <a:ext cx="1371600" cy="707886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dirty="0"/>
              <a:t>  </a:t>
            </a:r>
            <a:r>
              <a:rPr lang="ru-RU" sz="4000" b="1" dirty="0">
                <a:solidFill>
                  <a:schemeClr val="bg1"/>
                </a:solidFill>
              </a:rPr>
              <a:t>Не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609600" y="2133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>
            <a:off x="3200400" y="20574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6858000" y="2057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7772400" y="2057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 flipH="1">
            <a:off x="914400" y="2514600"/>
            <a:ext cx="6858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Line 14"/>
          <p:cNvSpPr>
            <a:spLocks noChangeShapeType="1"/>
          </p:cNvSpPr>
          <p:nvPr/>
        </p:nvSpPr>
        <p:spPr bwMode="auto">
          <a:xfrm>
            <a:off x="914400" y="3581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Line 17"/>
          <p:cNvSpPr>
            <a:spLocks noChangeShapeType="1"/>
          </p:cNvSpPr>
          <p:nvPr/>
        </p:nvSpPr>
        <p:spPr bwMode="auto">
          <a:xfrm>
            <a:off x="914400" y="3886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Line 18"/>
          <p:cNvSpPr>
            <a:spLocks noChangeShapeType="1"/>
          </p:cNvSpPr>
          <p:nvPr/>
        </p:nvSpPr>
        <p:spPr bwMode="auto">
          <a:xfrm>
            <a:off x="3200400" y="39624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3" name="Line 19"/>
          <p:cNvSpPr>
            <a:spLocks noChangeShapeType="1"/>
          </p:cNvSpPr>
          <p:nvPr/>
        </p:nvSpPr>
        <p:spPr bwMode="auto">
          <a:xfrm>
            <a:off x="6934200" y="3962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Line 20"/>
          <p:cNvSpPr>
            <a:spLocks noChangeShapeType="1"/>
          </p:cNvSpPr>
          <p:nvPr/>
        </p:nvSpPr>
        <p:spPr bwMode="auto">
          <a:xfrm>
            <a:off x="533400" y="4267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Line 24"/>
          <p:cNvSpPr>
            <a:spLocks noChangeShapeType="1"/>
          </p:cNvSpPr>
          <p:nvPr/>
        </p:nvSpPr>
        <p:spPr bwMode="auto">
          <a:xfrm>
            <a:off x="7696200" y="3505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Line 25"/>
          <p:cNvSpPr>
            <a:spLocks noChangeShapeType="1"/>
          </p:cNvSpPr>
          <p:nvPr/>
        </p:nvSpPr>
        <p:spPr bwMode="auto">
          <a:xfrm flipH="1" flipV="1">
            <a:off x="990600" y="2667000"/>
            <a:ext cx="6705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Line 26"/>
          <p:cNvSpPr>
            <a:spLocks noChangeShapeType="1"/>
          </p:cNvSpPr>
          <p:nvPr/>
        </p:nvSpPr>
        <p:spPr bwMode="auto">
          <a:xfrm flipV="1">
            <a:off x="990600" y="2438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8" name="Line 27"/>
          <p:cNvSpPr>
            <a:spLocks noChangeShapeType="1"/>
          </p:cNvSpPr>
          <p:nvPr/>
        </p:nvSpPr>
        <p:spPr bwMode="auto">
          <a:xfrm>
            <a:off x="9906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Text Box 28"/>
          <p:cNvSpPr txBox="1">
            <a:spLocks noChangeArrowheads="1"/>
          </p:cNvSpPr>
          <p:nvPr/>
        </p:nvSpPr>
        <p:spPr bwMode="auto">
          <a:xfrm>
            <a:off x="381000" y="1676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S( 1 )</a:t>
            </a:r>
            <a:endParaRPr lang="ru-RU" b="1"/>
          </a:p>
        </p:txBody>
      </p:sp>
      <p:sp>
        <p:nvSpPr>
          <p:cNvPr id="12310" name="Text Box 29"/>
          <p:cNvSpPr txBox="1">
            <a:spLocks noChangeArrowheads="1"/>
          </p:cNvSpPr>
          <p:nvPr/>
        </p:nvSpPr>
        <p:spPr bwMode="auto">
          <a:xfrm>
            <a:off x="3657600" y="1447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</a:t>
            </a:r>
          </a:p>
        </p:txBody>
      </p:sp>
      <p:sp>
        <p:nvSpPr>
          <p:cNvPr id="12311" name="Text Box 30"/>
          <p:cNvSpPr txBox="1">
            <a:spLocks noChangeArrowheads="1"/>
          </p:cNvSpPr>
          <p:nvPr/>
        </p:nvSpPr>
        <p:spPr bwMode="auto">
          <a:xfrm>
            <a:off x="7315200" y="1600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0</a:t>
            </a:r>
          </a:p>
        </p:txBody>
      </p:sp>
      <p:sp>
        <p:nvSpPr>
          <p:cNvPr id="12312" name="Text Box 31"/>
          <p:cNvSpPr txBox="1">
            <a:spLocks noChangeArrowheads="1"/>
          </p:cNvSpPr>
          <p:nvPr/>
        </p:nvSpPr>
        <p:spPr bwMode="auto">
          <a:xfrm>
            <a:off x="5334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0</a:t>
            </a:r>
          </a:p>
        </p:txBody>
      </p:sp>
      <p:sp>
        <p:nvSpPr>
          <p:cNvPr id="12313" name="Text Box 32"/>
          <p:cNvSpPr txBox="1">
            <a:spLocks noChangeArrowheads="1"/>
          </p:cNvSpPr>
          <p:nvPr/>
        </p:nvSpPr>
        <p:spPr bwMode="auto">
          <a:xfrm>
            <a:off x="3657600" y="3505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0</a:t>
            </a:r>
          </a:p>
        </p:txBody>
      </p:sp>
      <p:sp>
        <p:nvSpPr>
          <p:cNvPr id="12314" name="Text Box 33"/>
          <p:cNvSpPr txBox="1">
            <a:spLocks noChangeArrowheads="1"/>
          </p:cNvSpPr>
          <p:nvPr/>
        </p:nvSpPr>
        <p:spPr bwMode="auto">
          <a:xfrm>
            <a:off x="7924800" y="3505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</a:t>
            </a:r>
          </a:p>
        </p:txBody>
      </p:sp>
      <p:sp>
        <p:nvSpPr>
          <p:cNvPr id="12315" name="Text Box 34"/>
          <p:cNvSpPr txBox="1">
            <a:spLocks noChangeArrowheads="1"/>
          </p:cNvSpPr>
          <p:nvPr/>
        </p:nvSpPr>
        <p:spPr bwMode="auto">
          <a:xfrm>
            <a:off x="8001000" y="4038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Q</a:t>
            </a:r>
          </a:p>
        </p:txBody>
      </p:sp>
      <p:sp>
        <p:nvSpPr>
          <p:cNvPr id="12316" name="Text Box 35"/>
          <p:cNvSpPr txBox="1">
            <a:spLocks noChangeArrowheads="1"/>
          </p:cNvSpPr>
          <p:nvPr/>
        </p:nvSpPr>
        <p:spPr bwMode="auto">
          <a:xfrm>
            <a:off x="533400" y="4343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7158" y="507207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записи 1 бита на вход </a:t>
            </a:r>
            <a:r>
              <a:rPr lang="en-US" dirty="0" smtClean="0"/>
              <a:t>S</a:t>
            </a:r>
            <a:r>
              <a:rPr lang="ru-RU" dirty="0" smtClean="0"/>
              <a:t> (установочный) подаётся сигнал 1. При  последовательном  прохождении сигнала на выходе триггера </a:t>
            </a:r>
            <a:r>
              <a:rPr lang="en-US" dirty="0" smtClean="0"/>
              <a:t>Q</a:t>
            </a:r>
            <a:r>
              <a:rPr lang="ru-RU" dirty="0" smtClean="0"/>
              <a:t> установится 1.  Триггер переходит в это состояние и будет находиться в нём и после того, как сигнал на входе </a:t>
            </a:r>
            <a:r>
              <a:rPr lang="en-US" dirty="0" smtClean="0"/>
              <a:t>S </a:t>
            </a:r>
            <a:r>
              <a:rPr lang="ru-RU" dirty="0" smtClean="0"/>
              <a:t> исчезнет. Будет храниться 1.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Заголовок 43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Триггер (англ. </a:t>
            </a:r>
            <a:r>
              <a:rPr lang="en-US" i="1" dirty="0" smtClean="0"/>
              <a:t>trigger</a:t>
            </a:r>
            <a:r>
              <a:rPr lang="en-US" dirty="0" smtClean="0"/>
              <a:t> – </a:t>
            </a:r>
            <a:r>
              <a:rPr lang="ru-RU" dirty="0" smtClean="0"/>
              <a:t>защёлка)</a:t>
            </a:r>
          </a:p>
        </p:txBody>
      </p:sp>
      <p:sp>
        <p:nvSpPr>
          <p:cNvPr id="307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545D8-272E-4A86-B5B8-3E9CCAA0E999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388938" y="804863"/>
            <a:ext cx="83661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600" b="1" dirty="0">
                <a:solidFill>
                  <a:schemeClr val="accent2"/>
                </a:solidFill>
              </a:rPr>
              <a:t>Триггер</a:t>
            </a:r>
            <a:r>
              <a:rPr lang="ru-RU" sz="2600" dirty="0"/>
              <a:t> – это логическая схема, способная хранить 1 бит информации (1 или 0). Строится на 2-х элементах </a:t>
            </a:r>
            <a:r>
              <a:rPr lang="ru-RU" sz="2600" b="1" dirty="0"/>
              <a:t>ИЛИ-НЕ</a:t>
            </a:r>
            <a:r>
              <a:rPr lang="ru-RU" sz="2600" dirty="0"/>
              <a:t> или на 2-х элементах </a:t>
            </a:r>
            <a:r>
              <a:rPr lang="ru-RU" sz="2600" b="1" dirty="0"/>
              <a:t>И-НЕ.</a:t>
            </a:r>
          </a:p>
        </p:txBody>
      </p:sp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785813" y="2528888"/>
          <a:ext cx="295275" cy="368300"/>
        </p:xfrm>
        <a:graphic>
          <a:graphicData uri="http://schemas.openxmlformats.org/presentationml/2006/ole">
            <p:oleObj spid="_x0000_s1026" name="Формула" r:id="rId4" imgW="139680" imgH="177480" progId="Equation.3">
              <p:embed/>
            </p:oleObj>
          </a:graphicData>
        </a:graphic>
      </p:graphicFrame>
      <p:graphicFrame>
        <p:nvGraphicFramePr>
          <p:cNvPr id="161799" name="Object 7"/>
          <p:cNvGraphicFramePr>
            <a:graphicFrameLocks noChangeAspect="1"/>
          </p:cNvGraphicFramePr>
          <p:nvPr/>
        </p:nvGraphicFramePr>
        <p:xfrm>
          <a:off x="3265488" y="2749550"/>
          <a:ext cx="374650" cy="449263"/>
        </p:xfrm>
        <a:graphic>
          <a:graphicData uri="http://schemas.openxmlformats.org/presentationml/2006/ole">
            <p:oleObj spid="_x0000_s1027" name="Формула" r:id="rId5" imgW="177480" imgH="215640" progId="Equation.3">
              <p:embed/>
            </p:oleObj>
          </a:graphicData>
        </a:graphic>
      </p:graphicFrame>
      <p:graphicFrame>
        <p:nvGraphicFramePr>
          <p:cNvPr id="161812" name="Object 20"/>
          <p:cNvGraphicFramePr>
            <a:graphicFrameLocks noChangeAspect="1"/>
          </p:cNvGraphicFramePr>
          <p:nvPr/>
        </p:nvGraphicFramePr>
        <p:xfrm>
          <a:off x="774700" y="5307013"/>
          <a:ext cx="322263" cy="342900"/>
        </p:xfrm>
        <a:graphic>
          <a:graphicData uri="http://schemas.openxmlformats.org/presentationml/2006/ole">
            <p:oleObj spid="_x0000_s1028" name="Формула" r:id="rId6" imgW="152280" imgH="164880" progId="Equation.3">
              <p:embed/>
            </p:oleObj>
          </a:graphicData>
        </a:graphic>
      </p:graphicFrame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795338" y="2755900"/>
            <a:ext cx="2989262" cy="2698750"/>
            <a:chOff x="501" y="1736"/>
            <a:chExt cx="1883" cy="1700"/>
          </a:xfrm>
        </p:grpSpPr>
        <p:sp>
          <p:nvSpPr>
            <p:cNvPr id="30790" name="Freeform 31"/>
            <p:cNvSpPr>
              <a:spLocks/>
            </p:cNvSpPr>
            <p:nvPr/>
          </p:nvSpPr>
          <p:spPr bwMode="auto">
            <a:xfrm>
              <a:off x="844" y="2062"/>
              <a:ext cx="1110" cy="897"/>
            </a:xfrm>
            <a:custGeom>
              <a:avLst/>
              <a:gdLst>
                <a:gd name="T0" fmla="*/ 1110 w 1110"/>
                <a:gd name="T1" fmla="*/ 0 h 897"/>
                <a:gd name="T2" fmla="*/ 1110 w 1110"/>
                <a:gd name="T3" fmla="*/ 303 h 897"/>
                <a:gd name="T4" fmla="*/ 0 w 1110"/>
                <a:gd name="T5" fmla="*/ 663 h 897"/>
                <a:gd name="T6" fmla="*/ 0 w 1110"/>
                <a:gd name="T7" fmla="*/ 897 h 897"/>
                <a:gd name="T8" fmla="*/ 327 w 1110"/>
                <a:gd name="T9" fmla="*/ 897 h 8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0"/>
                <a:gd name="T16" fmla="*/ 0 h 897"/>
                <a:gd name="T17" fmla="*/ 1110 w 1110"/>
                <a:gd name="T18" fmla="*/ 897 h 8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0" h="897">
                  <a:moveTo>
                    <a:pt x="1110" y="0"/>
                  </a:moveTo>
                  <a:lnTo>
                    <a:pt x="1110" y="303"/>
                  </a:lnTo>
                  <a:lnTo>
                    <a:pt x="0" y="663"/>
                  </a:lnTo>
                  <a:lnTo>
                    <a:pt x="0" y="897"/>
                  </a:lnTo>
                  <a:lnTo>
                    <a:pt x="327" y="897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1" name="Freeform 32"/>
            <p:cNvSpPr>
              <a:spLocks/>
            </p:cNvSpPr>
            <p:nvPr/>
          </p:nvSpPr>
          <p:spPr bwMode="auto">
            <a:xfrm flipV="1">
              <a:off x="832" y="2221"/>
              <a:ext cx="1110" cy="897"/>
            </a:xfrm>
            <a:custGeom>
              <a:avLst/>
              <a:gdLst>
                <a:gd name="T0" fmla="*/ 1110 w 1110"/>
                <a:gd name="T1" fmla="*/ 0 h 897"/>
                <a:gd name="T2" fmla="*/ 1110 w 1110"/>
                <a:gd name="T3" fmla="*/ 303 h 897"/>
                <a:gd name="T4" fmla="*/ 0 w 1110"/>
                <a:gd name="T5" fmla="*/ 663 h 897"/>
                <a:gd name="T6" fmla="*/ 0 w 1110"/>
                <a:gd name="T7" fmla="*/ 897 h 897"/>
                <a:gd name="T8" fmla="*/ 327 w 1110"/>
                <a:gd name="T9" fmla="*/ 897 h 8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0"/>
                <a:gd name="T16" fmla="*/ 0 h 897"/>
                <a:gd name="T17" fmla="*/ 1110 w 1110"/>
                <a:gd name="T18" fmla="*/ 897 h 8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0" h="897">
                  <a:moveTo>
                    <a:pt x="1110" y="0"/>
                  </a:moveTo>
                  <a:lnTo>
                    <a:pt x="1110" y="303"/>
                  </a:lnTo>
                  <a:lnTo>
                    <a:pt x="0" y="663"/>
                  </a:lnTo>
                  <a:lnTo>
                    <a:pt x="0" y="897"/>
                  </a:lnTo>
                  <a:lnTo>
                    <a:pt x="327" y="897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2" name="Line 10"/>
            <p:cNvSpPr>
              <a:spLocks noChangeShapeType="1"/>
            </p:cNvSpPr>
            <p:nvPr/>
          </p:nvSpPr>
          <p:spPr bwMode="auto">
            <a:xfrm>
              <a:off x="1616" y="2053"/>
              <a:ext cx="73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3" name="Rectangle 11"/>
            <p:cNvSpPr>
              <a:spLocks noChangeArrowheads="1"/>
            </p:cNvSpPr>
            <p:nvPr/>
          </p:nvSpPr>
          <p:spPr bwMode="auto">
            <a:xfrm>
              <a:off x="1161" y="1736"/>
              <a:ext cx="454" cy="627"/>
            </a:xfrm>
            <a:prstGeom prst="rect">
              <a:avLst/>
            </a:prstGeom>
            <a:solidFill>
              <a:srgbClr val="E6E6E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94" name="Line 13"/>
            <p:cNvSpPr>
              <a:spLocks noChangeShapeType="1"/>
            </p:cNvSpPr>
            <p:nvPr/>
          </p:nvSpPr>
          <p:spPr bwMode="auto">
            <a:xfrm>
              <a:off x="501" y="1887"/>
              <a:ext cx="6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5" name="Rectangle 15"/>
            <p:cNvSpPr>
              <a:spLocks noChangeArrowheads="1"/>
            </p:cNvSpPr>
            <p:nvPr/>
          </p:nvSpPr>
          <p:spPr bwMode="auto">
            <a:xfrm>
              <a:off x="1194" y="1749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1</a:t>
              </a:r>
            </a:p>
          </p:txBody>
        </p:sp>
        <p:sp>
          <p:nvSpPr>
            <p:cNvPr id="30796" name="Oval 16"/>
            <p:cNvSpPr>
              <a:spLocks noChangeArrowheads="1"/>
            </p:cNvSpPr>
            <p:nvPr/>
          </p:nvSpPr>
          <p:spPr bwMode="auto">
            <a:xfrm>
              <a:off x="1570" y="2013"/>
              <a:ext cx="72" cy="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97" name="Line 22"/>
            <p:cNvSpPr>
              <a:spLocks noChangeShapeType="1"/>
            </p:cNvSpPr>
            <p:nvPr/>
          </p:nvSpPr>
          <p:spPr bwMode="auto">
            <a:xfrm>
              <a:off x="1630" y="3126"/>
              <a:ext cx="75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8" name="Rectangle 23"/>
            <p:cNvSpPr>
              <a:spLocks noChangeArrowheads="1"/>
            </p:cNvSpPr>
            <p:nvPr/>
          </p:nvSpPr>
          <p:spPr bwMode="auto">
            <a:xfrm>
              <a:off x="1175" y="2809"/>
              <a:ext cx="454" cy="627"/>
            </a:xfrm>
            <a:prstGeom prst="rect">
              <a:avLst/>
            </a:prstGeom>
            <a:solidFill>
              <a:srgbClr val="E6E6E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99" name="Line 24"/>
            <p:cNvSpPr>
              <a:spLocks noChangeShapeType="1"/>
            </p:cNvSpPr>
            <p:nvPr/>
          </p:nvSpPr>
          <p:spPr bwMode="auto">
            <a:xfrm flipV="1">
              <a:off x="542" y="3284"/>
              <a:ext cx="6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00" name="Rectangle 26"/>
            <p:cNvSpPr>
              <a:spLocks noChangeArrowheads="1"/>
            </p:cNvSpPr>
            <p:nvPr/>
          </p:nvSpPr>
          <p:spPr bwMode="auto">
            <a:xfrm>
              <a:off x="1208" y="282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1</a:t>
              </a:r>
            </a:p>
          </p:txBody>
        </p:sp>
        <p:sp>
          <p:nvSpPr>
            <p:cNvPr id="30801" name="Oval 27"/>
            <p:cNvSpPr>
              <a:spLocks noChangeArrowheads="1"/>
            </p:cNvSpPr>
            <p:nvPr/>
          </p:nvSpPr>
          <p:spPr bwMode="auto">
            <a:xfrm>
              <a:off x="1584" y="3086"/>
              <a:ext cx="72" cy="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02" name="Oval 29"/>
            <p:cNvSpPr>
              <a:spLocks noChangeArrowheads="1"/>
            </p:cNvSpPr>
            <p:nvPr/>
          </p:nvSpPr>
          <p:spPr bwMode="auto">
            <a:xfrm>
              <a:off x="1917" y="2015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03" name="Oval 30"/>
            <p:cNvSpPr>
              <a:spLocks noChangeArrowheads="1"/>
            </p:cNvSpPr>
            <p:nvPr/>
          </p:nvSpPr>
          <p:spPr bwMode="auto">
            <a:xfrm>
              <a:off x="1908" y="3092"/>
              <a:ext cx="72" cy="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1826" name="Rectangle 34"/>
          <p:cNvSpPr>
            <a:spLocks noChangeArrowheads="1"/>
          </p:cNvSpPr>
          <p:nvPr/>
        </p:nvSpPr>
        <p:spPr bwMode="auto">
          <a:xfrm>
            <a:off x="2914650" y="5097463"/>
            <a:ext cx="1246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основной </a:t>
            </a:r>
          </a:p>
          <a:p>
            <a:pPr algn="ctr"/>
            <a:r>
              <a:rPr lang="ru-RU"/>
              <a:t>выход</a:t>
            </a:r>
          </a:p>
        </p:txBody>
      </p:sp>
      <p:sp>
        <p:nvSpPr>
          <p:cNvPr id="161827" name="Rectangle 35"/>
          <p:cNvSpPr>
            <a:spLocks noChangeArrowheads="1"/>
          </p:cNvSpPr>
          <p:nvPr/>
        </p:nvSpPr>
        <p:spPr bwMode="auto">
          <a:xfrm>
            <a:off x="2687638" y="2163763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вспомогательный </a:t>
            </a:r>
          </a:p>
          <a:p>
            <a:pPr algn="ctr"/>
            <a:r>
              <a:rPr lang="ru-RU"/>
              <a:t>выход</a:t>
            </a:r>
          </a:p>
        </p:txBody>
      </p:sp>
      <p:sp>
        <p:nvSpPr>
          <p:cNvPr id="161828" name="Rectangle 36"/>
          <p:cNvSpPr>
            <a:spLocks noChangeArrowheads="1"/>
          </p:cNvSpPr>
          <p:nvPr/>
        </p:nvSpPr>
        <p:spPr bwMode="auto">
          <a:xfrm>
            <a:off x="709613" y="5640388"/>
            <a:ext cx="1431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reset, </a:t>
            </a:r>
            <a:r>
              <a:rPr lang="ru-RU"/>
              <a:t>сброс</a:t>
            </a:r>
          </a:p>
        </p:txBody>
      </p:sp>
      <p:sp>
        <p:nvSpPr>
          <p:cNvPr id="161829" name="Rectangle 37"/>
          <p:cNvSpPr>
            <a:spLocks noChangeArrowheads="1"/>
          </p:cNvSpPr>
          <p:nvPr/>
        </p:nvSpPr>
        <p:spPr bwMode="auto">
          <a:xfrm>
            <a:off x="730250" y="2185988"/>
            <a:ext cx="1679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set, </a:t>
            </a:r>
            <a:r>
              <a:rPr lang="ru-RU"/>
              <a:t>установка</a:t>
            </a:r>
          </a:p>
        </p:txBody>
      </p:sp>
      <p:sp>
        <p:nvSpPr>
          <p:cNvPr id="161830" name="Rectangle 38"/>
          <p:cNvSpPr>
            <a:spLocks noChangeArrowheads="1"/>
          </p:cNvSpPr>
          <p:nvPr/>
        </p:nvSpPr>
        <p:spPr bwMode="auto">
          <a:xfrm>
            <a:off x="2520950" y="3924300"/>
            <a:ext cx="1874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обратные связи</a:t>
            </a:r>
          </a:p>
        </p:txBody>
      </p:sp>
      <p:graphicFrame>
        <p:nvGraphicFramePr>
          <p:cNvPr id="162032" name="Group 240"/>
          <p:cNvGraphicFramePr>
            <a:graphicFrameLocks noGrp="1"/>
          </p:cNvGraphicFramePr>
          <p:nvPr/>
        </p:nvGraphicFramePr>
        <p:xfrm>
          <a:off x="4616970" y="2728210"/>
          <a:ext cx="4288905" cy="2817881"/>
        </p:xfrm>
        <a:graphic>
          <a:graphicData uri="http://schemas.openxmlformats.org/drawingml/2006/table">
            <a:tbl>
              <a:tblPr/>
              <a:tblGrid>
                <a:gridCol w="458284"/>
                <a:gridCol w="549941"/>
                <a:gridCol w="584707"/>
                <a:gridCol w="651079"/>
                <a:gridCol w="2044894"/>
              </a:tblGrid>
              <a:tr h="591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режим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529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3" name="Object 21"/>
          <p:cNvGraphicFramePr>
            <a:graphicFrameLocks noChangeAspect="1"/>
          </p:cNvGraphicFramePr>
          <p:nvPr/>
        </p:nvGraphicFramePr>
        <p:xfrm>
          <a:off x="5715000" y="3403600"/>
          <a:ext cx="404813" cy="428625"/>
        </p:xfrm>
        <a:graphic>
          <a:graphicData uri="http://schemas.openxmlformats.org/presentationml/2006/ole">
            <p:oleObj spid="_x0000_s1029" name="Формула" r:id="rId7" imgW="164880" imgH="177480" progId="Equation.3">
              <p:embed/>
            </p:oleObj>
          </a:graphicData>
        </a:graphic>
      </p:graphicFrame>
      <p:graphicFrame>
        <p:nvGraphicFramePr>
          <p:cNvPr id="161978" name="Object 186"/>
          <p:cNvGraphicFramePr>
            <a:graphicFrameLocks noChangeAspect="1"/>
          </p:cNvGraphicFramePr>
          <p:nvPr/>
        </p:nvGraphicFramePr>
        <p:xfrm>
          <a:off x="6346825" y="2782888"/>
          <a:ext cx="431800" cy="517525"/>
        </p:xfrm>
        <a:graphic>
          <a:graphicData uri="http://schemas.openxmlformats.org/presentationml/2006/ole">
            <p:oleObj spid="_x0000_s1030" name="Формула" r:id="rId8" imgW="177480" imgH="215640" progId="Equation.3">
              <p:embed/>
            </p:oleObj>
          </a:graphicData>
        </a:graphic>
      </p:graphicFrame>
      <p:graphicFrame>
        <p:nvGraphicFramePr>
          <p:cNvPr id="161992" name="Object 200"/>
          <p:cNvGraphicFramePr>
            <a:graphicFrameLocks noChangeAspect="1"/>
          </p:cNvGraphicFramePr>
          <p:nvPr/>
        </p:nvGraphicFramePr>
        <p:xfrm>
          <a:off x="6346825" y="3322638"/>
          <a:ext cx="431800" cy="517525"/>
        </p:xfrm>
        <a:graphic>
          <a:graphicData uri="http://schemas.openxmlformats.org/presentationml/2006/ole">
            <p:oleObj spid="_x0000_s1031" name="Формула" r:id="rId9" imgW="177480" imgH="215640" progId="Equation.3">
              <p:embed/>
            </p:oleObj>
          </a:graphicData>
        </a:graphic>
      </p:graphicFrame>
      <p:graphicFrame>
        <p:nvGraphicFramePr>
          <p:cNvPr id="162007" name="Group 215"/>
          <p:cNvGraphicFramePr>
            <a:graphicFrameLocks noGrp="1"/>
          </p:cNvGraphicFramePr>
          <p:nvPr/>
        </p:nvGraphicFramePr>
        <p:xfrm>
          <a:off x="6853238" y="3360738"/>
          <a:ext cx="2043112" cy="520700"/>
        </p:xfrm>
        <a:graphic>
          <a:graphicData uri="http://schemas.openxmlformats.org/drawingml/2006/table">
            <a:tbl>
              <a:tblPr/>
              <a:tblGrid>
                <a:gridCol w="2043112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хранение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2008" name="Group 216"/>
          <p:cNvGraphicFramePr>
            <a:graphicFrameLocks noGrp="1"/>
          </p:cNvGraphicFramePr>
          <p:nvPr/>
        </p:nvGraphicFramePr>
        <p:xfrm>
          <a:off x="6851650" y="5006975"/>
          <a:ext cx="2052638" cy="520700"/>
        </p:xfrm>
        <a:graphic>
          <a:graphicData uri="http://schemas.openxmlformats.org/drawingml/2006/table">
            <a:tbl>
              <a:tblPr/>
              <a:tblGrid>
                <a:gridCol w="20526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запрещен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62016" name="Rectangle 224"/>
          <p:cNvSpPr>
            <a:spLocks noChangeArrowheads="1"/>
          </p:cNvSpPr>
          <p:nvPr/>
        </p:nvSpPr>
        <p:spPr bwMode="auto">
          <a:xfrm>
            <a:off x="6346825" y="39354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1</a:t>
            </a:r>
          </a:p>
        </p:txBody>
      </p:sp>
      <p:sp>
        <p:nvSpPr>
          <p:cNvPr id="162017" name="Rectangle 225"/>
          <p:cNvSpPr>
            <a:spLocks noChangeArrowheads="1"/>
          </p:cNvSpPr>
          <p:nvPr/>
        </p:nvSpPr>
        <p:spPr bwMode="auto">
          <a:xfrm>
            <a:off x="5711825" y="447833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1</a:t>
            </a:r>
          </a:p>
        </p:txBody>
      </p:sp>
      <p:sp>
        <p:nvSpPr>
          <p:cNvPr id="162018" name="Rectangle 226"/>
          <p:cNvSpPr>
            <a:spLocks noChangeArrowheads="1"/>
          </p:cNvSpPr>
          <p:nvPr/>
        </p:nvSpPr>
        <p:spPr bwMode="auto">
          <a:xfrm>
            <a:off x="5724525" y="39243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0</a:t>
            </a:r>
          </a:p>
        </p:txBody>
      </p:sp>
      <p:sp>
        <p:nvSpPr>
          <p:cNvPr id="162019" name="Rectangle 227"/>
          <p:cNvSpPr>
            <a:spLocks noChangeArrowheads="1"/>
          </p:cNvSpPr>
          <p:nvPr/>
        </p:nvSpPr>
        <p:spPr bwMode="auto">
          <a:xfrm>
            <a:off x="6345238" y="45005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0</a:t>
            </a:r>
          </a:p>
        </p:txBody>
      </p:sp>
      <p:graphicFrame>
        <p:nvGraphicFramePr>
          <p:cNvPr id="162031" name="Group 239"/>
          <p:cNvGraphicFramePr>
            <a:graphicFrameLocks noGrp="1"/>
          </p:cNvGraphicFramePr>
          <p:nvPr/>
        </p:nvGraphicFramePr>
        <p:xfrm>
          <a:off x="6831013" y="3933825"/>
          <a:ext cx="2030412" cy="520700"/>
        </p:xfrm>
        <a:graphic>
          <a:graphicData uri="http://schemas.openxmlformats.org/drawingml/2006/table">
            <a:tbl>
              <a:tblPr/>
              <a:tblGrid>
                <a:gridCol w="2030412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сброс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033" name="Group 241"/>
          <p:cNvGraphicFramePr>
            <a:graphicFrameLocks noGrp="1"/>
          </p:cNvGraphicFramePr>
          <p:nvPr/>
        </p:nvGraphicFramePr>
        <p:xfrm>
          <a:off x="6877050" y="4465638"/>
          <a:ext cx="2030413" cy="520700"/>
        </p:xfrm>
        <a:graphic>
          <a:graphicData uri="http://schemas.openxmlformats.org/drawingml/2006/table">
            <a:tbl>
              <a:tblPr/>
              <a:tblGrid>
                <a:gridCol w="2030413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установка 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039" name="Rectangle 247"/>
          <p:cNvSpPr>
            <a:spLocks noChangeArrowheads="1"/>
          </p:cNvSpPr>
          <p:nvPr/>
        </p:nvSpPr>
        <p:spPr bwMode="auto">
          <a:xfrm>
            <a:off x="5734050" y="5008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  <a:endParaRPr lang="ru-RU" sz="2800"/>
          </a:p>
        </p:txBody>
      </p:sp>
      <p:sp>
        <p:nvSpPr>
          <p:cNvPr id="162040" name="Rectangle 248"/>
          <p:cNvSpPr>
            <a:spLocks noChangeArrowheads="1"/>
          </p:cNvSpPr>
          <p:nvPr/>
        </p:nvSpPr>
        <p:spPr bwMode="auto">
          <a:xfrm>
            <a:off x="6342063" y="50165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  <a:endParaRPr lang="ru-RU" sz="2800"/>
          </a:p>
        </p:txBody>
      </p:sp>
      <p:graphicFrame>
        <p:nvGraphicFramePr>
          <p:cNvPr id="162041" name="Object 249"/>
          <p:cNvGraphicFramePr>
            <a:graphicFrameLocks noChangeAspect="1"/>
          </p:cNvGraphicFramePr>
          <p:nvPr/>
        </p:nvGraphicFramePr>
        <p:xfrm>
          <a:off x="3311525" y="4486275"/>
          <a:ext cx="404813" cy="428625"/>
        </p:xfrm>
        <a:graphic>
          <a:graphicData uri="http://schemas.openxmlformats.org/presentationml/2006/ole">
            <p:oleObj spid="_x0000_s1032" name="Формула" r:id="rId10" imgW="1648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6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6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6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6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6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6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6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6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build="allAtOnce"/>
      <p:bldP spid="161826" grpId="0"/>
      <p:bldP spid="161827" grpId="0"/>
      <p:bldP spid="161828" grpId="0"/>
      <p:bldP spid="161829" grpId="0"/>
      <p:bldP spid="161830" grpId="0"/>
      <p:bldP spid="162016" grpId="0"/>
      <p:bldP spid="162017" grpId="0"/>
      <p:bldP spid="162018" grpId="0"/>
      <p:bldP spid="162019" grpId="0"/>
      <p:bldP spid="162039" grpId="0"/>
      <p:bldP spid="1620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3896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РЕГИСТР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Так как триггер может хранить только 1 бит информации, то несколько триггеров объединяют вместе.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Полученное устройство называют РЕГИСТРОМ.</a:t>
            </a:r>
          </a:p>
          <a:p>
            <a:r>
              <a:rPr lang="ru-RU" sz="2400" dirty="0" smtClean="0"/>
              <a:t>В регистре может быть 8, 16, 32 или 64 триггера.</a:t>
            </a:r>
          </a:p>
          <a:p>
            <a:r>
              <a:rPr lang="ru-RU" sz="2400" dirty="0" smtClean="0"/>
              <a:t>Регистры содержатся во всех вычислительных узлах компьютера – начиная с центрального процессора, памяти и заканчивая периферийными устройствами, и позволяют также обрабатывать информацию.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Какие триггеры бывают?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495800"/>
          </a:xfrm>
        </p:spPr>
        <p:txBody>
          <a:bodyPr>
            <a:normAutofit/>
          </a:bodyPr>
          <a:lstStyle/>
          <a:p>
            <a:r>
              <a:rPr lang="ru-RU" i="1" dirty="0" smtClean="0"/>
              <a:t>способу записи информации триггеры делятся на асинхронные и синхронные.</a:t>
            </a:r>
            <a:endParaRPr lang="ru-RU" dirty="0" smtClean="0"/>
          </a:p>
          <a:p>
            <a:r>
              <a:rPr lang="ru-RU" i="1" dirty="0" smtClean="0"/>
              <a:t>В </a:t>
            </a:r>
            <a:r>
              <a:rPr lang="ru-RU" b="1" i="1" dirty="0" smtClean="0"/>
              <a:t>асинхронных тригге</a:t>
            </a:r>
            <a:r>
              <a:rPr lang="ru-RU" i="1" dirty="0" smtClean="0"/>
              <a:t>рах информация может изменяться в любой момент времени при изменении входных сигналов. </a:t>
            </a:r>
          </a:p>
          <a:p>
            <a:r>
              <a:rPr lang="ru-RU" i="1" dirty="0" smtClean="0"/>
              <a:t>В </a:t>
            </a:r>
            <a:r>
              <a:rPr lang="ru-RU" b="1" i="1" dirty="0" smtClean="0"/>
              <a:t>синхронных триггерах</a:t>
            </a:r>
            <a:r>
              <a:rPr lang="ru-RU" i="1" dirty="0" smtClean="0"/>
              <a:t> информация может меняться только в определенные моменты времени, задаваемые дополнительным синхронизирующим сигналом.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368</TotalTime>
  <Words>337</Words>
  <Application>Microsoft Office PowerPoint</Application>
  <PresentationFormat>Экран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Обычная</vt:lpstr>
      <vt:lpstr>Microsoft Equation 3.0</vt:lpstr>
      <vt:lpstr>Триггер</vt:lpstr>
      <vt:lpstr>Что такое триггер?</vt:lpstr>
      <vt:lpstr> Самый простой RS-триггер </vt:lpstr>
      <vt:lpstr>Триггер</vt:lpstr>
      <vt:lpstr>Триггер (англ. trigger – защёлка)</vt:lpstr>
      <vt:lpstr>РЕГИСТР</vt:lpstr>
      <vt:lpstr>Какие триггеры бывают?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Триггер</dc:title>
  <dc:creator>User</dc:creator>
  <cp:lastModifiedBy>Пользователь</cp:lastModifiedBy>
  <cp:revision>29</cp:revision>
  <dcterms:created xsi:type="dcterms:W3CDTF">2012-04-27T15:01:38Z</dcterms:created>
  <dcterms:modified xsi:type="dcterms:W3CDTF">2019-05-04T17:30:01Z</dcterms:modified>
</cp:coreProperties>
</file>