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sldIdLst>
    <p:sldId id="259" r:id="rId2"/>
    <p:sldId id="260" r:id="rId3"/>
    <p:sldId id="261" r:id="rId4"/>
    <p:sldId id="256" r:id="rId5"/>
    <p:sldId id="262" r:id="rId6"/>
    <p:sldId id="269" r:id="rId7"/>
    <p:sldId id="257" r:id="rId8"/>
    <p:sldId id="268" r:id="rId9"/>
    <p:sldId id="263" r:id="rId10"/>
    <p:sldId id="270" r:id="rId11"/>
    <p:sldId id="267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800080"/>
    <a:srgbClr val="990099"/>
    <a:srgbClr val="7000E0"/>
    <a:srgbClr val="6600CC"/>
    <a:srgbClr val="FF0000"/>
    <a:srgbClr val="008663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147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10.wmf"/><Relationship Id="rId4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F2E164-4C09-4DEE-A3D9-18BBD9AE27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52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52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52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52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D5D39-1740-4977-A62C-BFE7A73BBEE9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26BD70-B9CA-4DCC-8EAE-5E111DAD93B3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1157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26BD70-B9CA-4DCC-8EAE-5E111DAD93B3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1157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C74B9E-0269-4A1B-A5FD-D16163F22207}" type="slidenum">
              <a:rPr lang="ru-RU" smtClean="0"/>
              <a:pPr/>
              <a:t>13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C0186-6F3A-496B-B21A-F0A7928CBD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957B6-7687-4326-8EE6-34D4E7A7F1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E2894-CF1B-4BCF-9AB0-1DFBB46CD8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/>
              </a:rPr>
              <a:t>Логические основы компьютеров</a:t>
            </a:r>
            <a:endParaRPr lang="ru-RU" sz="1400" i="1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К. Поляков, 2007-2010                                                                                                     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http://kpolyakov.narod.ru</a:t>
            </a:r>
            <a:endParaRPr lang="ru-RU" sz="1400" i="1" dirty="0">
              <a:solidFill>
                <a:schemeClr val="bg1">
                  <a:lumMod val="50000"/>
                </a:schemeClr>
              </a:solidFill>
              <a:cs typeface="Arial" pitchFamily="34" charset="0"/>
              <a:sym typeface="Symbol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CFB7B-25DD-4A38-979C-25E142180F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/>
              </a:rPr>
              <a:t>Логические основы компьютеров</a:t>
            </a:r>
            <a:endParaRPr lang="ru-RU" sz="1400" i="1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К. Поляков, 2007-2010                                                                                                     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sym typeface="Symbol" pitchFamily="18" charset="2"/>
              </a:rPr>
              <a:t>http://kpolyakov.narod.ru</a:t>
            </a:r>
            <a:endParaRPr lang="ru-RU" sz="1400" i="1" dirty="0">
              <a:solidFill>
                <a:schemeClr val="bg1">
                  <a:lumMod val="50000"/>
                </a:schemeClr>
              </a:solidFill>
              <a:cs typeface="Arial" pitchFamily="34" charset="0"/>
              <a:sym typeface="Symbol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CFB7B-25DD-4A38-979C-25E142180F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FAE91-47AD-4C64-B0C1-6C6440E348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50619-A74D-4FE8-86DA-2A574070F3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A7F1F-047D-432C-975F-D0A94EFF3E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30285-D26E-4659-BAC5-920E0DF206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00A0F-7375-474F-97D1-2C44674F85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D16E2-0EC4-43C3-A080-7EFC07BDE5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4D196-3798-4423-AFDE-3268BE8910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55E6D-F5EE-4F52-AB36-EBB521085C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0741CF2-7139-4F33-9B46-6E296B66FA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5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8313" y="692150"/>
            <a:ext cx="8280400" cy="36004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Использование логических устройств в вычислительной </a:t>
            </a:r>
            <a:r>
              <a:rPr lang="ru-RU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технике. Полусумматор</a:t>
            </a:r>
            <a:endParaRPr lang="ru-RU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5" name="Заголовок 22"/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smtClean="0"/>
              <a:t>Сумматор</a:t>
            </a:r>
          </a:p>
        </p:txBody>
      </p:sp>
      <p:sp>
        <p:nvSpPr>
          <p:cNvPr id="3277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F81C75-8379-45FB-8747-5C707D26CA1A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196612" name="Text Box 4"/>
          <p:cNvSpPr txBox="1">
            <a:spLocks noChangeArrowheads="1"/>
          </p:cNvSpPr>
          <p:nvPr/>
        </p:nvSpPr>
        <p:spPr bwMode="auto">
          <a:xfrm>
            <a:off x="388938" y="804863"/>
            <a:ext cx="8366125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ru-RU" sz="2600" b="1" dirty="0">
                <a:solidFill>
                  <a:schemeClr val="accent2"/>
                </a:solidFill>
              </a:rPr>
              <a:t>Сумматор</a:t>
            </a:r>
            <a:r>
              <a:rPr lang="ru-RU" sz="2600" dirty="0"/>
              <a:t> – это логическая схема, способная складывать два одноразрядных двоичных числа с переносом из предыдущего разряда.</a:t>
            </a:r>
            <a:endParaRPr lang="ru-RU" sz="2600" b="1" dirty="0"/>
          </a:p>
        </p:txBody>
      </p:sp>
      <p:sp>
        <p:nvSpPr>
          <p:cNvPr id="196613" name="Rectangle 5"/>
          <p:cNvSpPr>
            <a:spLocks noChangeArrowheads="1"/>
          </p:cNvSpPr>
          <p:nvPr/>
        </p:nvSpPr>
        <p:spPr bwMode="auto">
          <a:xfrm>
            <a:off x="1784350" y="3095625"/>
            <a:ext cx="860425" cy="1393825"/>
          </a:xfrm>
          <a:prstGeom prst="rect">
            <a:avLst/>
          </a:prstGeom>
          <a:solidFill>
            <a:srgbClr val="E6E6E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6615" name="Line 7"/>
          <p:cNvSpPr>
            <a:spLocks noChangeShapeType="1"/>
          </p:cNvSpPr>
          <p:nvPr/>
        </p:nvSpPr>
        <p:spPr bwMode="auto">
          <a:xfrm>
            <a:off x="1222375" y="3381375"/>
            <a:ext cx="5540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96616" name="Line 8"/>
          <p:cNvSpPr>
            <a:spLocks noChangeShapeType="1"/>
          </p:cNvSpPr>
          <p:nvPr/>
        </p:nvSpPr>
        <p:spPr bwMode="auto">
          <a:xfrm>
            <a:off x="1241425" y="3798888"/>
            <a:ext cx="5540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96617" name="Rectangle 9"/>
          <p:cNvSpPr>
            <a:spLocks noChangeArrowheads="1"/>
          </p:cNvSpPr>
          <p:nvPr/>
        </p:nvSpPr>
        <p:spPr bwMode="auto">
          <a:xfrm>
            <a:off x="1857375" y="3122613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>
                <a:cs typeface="Arial" charset="0"/>
              </a:rPr>
              <a:t>Σ</a:t>
            </a:r>
          </a:p>
        </p:txBody>
      </p:sp>
      <p:graphicFrame>
        <p:nvGraphicFramePr>
          <p:cNvPr id="196618" name="Object 10"/>
          <p:cNvGraphicFramePr>
            <a:graphicFrameLocks noChangeAspect="1"/>
          </p:cNvGraphicFramePr>
          <p:nvPr/>
        </p:nvGraphicFramePr>
        <p:xfrm>
          <a:off x="1250950" y="2963863"/>
          <a:ext cx="347663" cy="342900"/>
        </p:xfrm>
        <a:graphic>
          <a:graphicData uri="http://schemas.openxmlformats.org/presentationml/2006/ole">
            <p:oleObj spid="_x0000_s31746" name="Формула" r:id="rId4" imgW="164880" imgH="164880" progId="Equation.3">
              <p:embed/>
            </p:oleObj>
          </a:graphicData>
        </a:graphic>
      </p:graphicFrame>
      <p:graphicFrame>
        <p:nvGraphicFramePr>
          <p:cNvPr id="196619" name="Object 11"/>
          <p:cNvGraphicFramePr>
            <a:graphicFrameLocks noChangeAspect="1"/>
          </p:cNvGraphicFramePr>
          <p:nvPr/>
        </p:nvGraphicFramePr>
        <p:xfrm>
          <a:off x="1270000" y="3421063"/>
          <a:ext cx="293688" cy="342900"/>
        </p:xfrm>
        <a:graphic>
          <a:graphicData uri="http://schemas.openxmlformats.org/presentationml/2006/ole">
            <p:oleObj spid="_x0000_s31747" name="Формула" r:id="rId5" imgW="139680" imgH="164880" progId="Equation.3">
              <p:embed/>
            </p:oleObj>
          </a:graphicData>
        </a:graphic>
      </p:graphicFrame>
      <p:graphicFrame>
        <p:nvGraphicFramePr>
          <p:cNvPr id="196620" name="Object 12"/>
          <p:cNvGraphicFramePr>
            <a:graphicFrameLocks noChangeAspect="1"/>
          </p:cNvGraphicFramePr>
          <p:nvPr/>
        </p:nvGraphicFramePr>
        <p:xfrm>
          <a:off x="2749550" y="3136900"/>
          <a:ext cx="293688" cy="369888"/>
        </p:xfrm>
        <a:graphic>
          <a:graphicData uri="http://schemas.openxmlformats.org/presentationml/2006/ole">
            <p:oleObj spid="_x0000_s31748" name="Формула" r:id="rId6" imgW="139680" imgH="177480" progId="Equation.3">
              <p:embed/>
            </p:oleObj>
          </a:graphicData>
        </a:graphic>
      </p:graphicFrame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647950" y="3517900"/>
            <a:ext cx="554038" cy="614363"/>
            <a:chOff x="2005" y="1073"/>
            <a:chExt cx="349" cy="387"/>
          </a:xfrm>
        </p:grpSpPr>
        <p:sp>
          <p:nvSpPr>
            <p:cNvPr id="32849" name="Line 14"/>
            <p:cNvSpPr>
              <a:spLocks noChangeShapeType="1"/>
            </p:cNvSpPr>
            <p:nvPr/>
          </p:nvSpPr>
          <p:spPr bwMode="auto">
            <a:xfrm>
              <a:off x="2005" y="1073"/>
              <a:ext cx="34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50" name="Line 15"/>
            <p:cNvSpPr>
              <a:spLocks noChangeShapeType="1"/>
            </p:cNvSpPr>
            <p:nvPr/>
          </p:nvSpPr>
          <p:spPr bwMode="auto">
            <a:xfrm>
              <a:off x="2005" y="1460"/>
              <a:ext cx="34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196624" name="Object 16"/>
          <p:cNvGraphicFramePr>
            <a:graphicFrameLocks noChangeAspect="1"/>
          </p:cNvGraphicFramePr>
          <p:nvPr/>
        </p:nvGraphicFramePr>
        <p:xfrm>
          <a:off x="2798763" y="3719513"/>
          <a:ext cx="293687" cy="342900"/>
        </p:xfrm>
        <a:graphic>
          <a:graphicData uri="http://schemas.openxmlformats.org/presentationml/2006/ole">
            <p:oleObj spid="_x0000_s31749" name="Формула" r:id="rId7" imgW="139680" imgH="164880" progId="Equation.3">
              <p:embed/>
            </p:oleObj>
          </a:graphicData>
        </a:graphic>
      </p:graphicFrame>
      <p:sp>
        <p:nvSpPr>
          <p:cNvPr id="196625" name="Rectangle 17"/>
          <p:cNvSpPr>
            <a:spLocks noChangeArrowheads="1"/>
          </p:cNvSpPr>
          <p:nvPr/>
        </p:nvSpPr>
        <p:spPr bwMode="auto">
          <a:xfrm>
            <a:off x="3146421" y="3000372"/>
            <a:ext cx="854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dirty="0"/>
              <a:t>сумма</a:t>
            </a:r>
          </a:p>
        </p:txBody>
      </p:sp>
      <p:sp>
        <p:nvSpPr>
          <p:cNvPr id="196626" name="Rectangle 18"/>
          <p:cNvSpPr>
            <a:spLocks noChangeArrowheads="1"/>
          </p:cNvSpPr>
          <p:nvPr/>
        </p:nvSpPr>
        <p:spPr bwMode="auto">
          <a:xfrm>
            <a:off x="3228973" y="3705230"/>
            <a:ext cx="1057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dirty="0"/>
              <a:t>перенос</a:t>
            </a:r>
          </a:p>
        </p:txBody>
      </p:sp>
      <p:sp>
        <p:nvSpPr>
          <p:cNvPr id="196627" name="Line 19"/>
          <p:cNvSpPr>
            <a:spLocks noChangeShapeType="1"/>
          </p:cNvSpPr>
          <p:nvPr/>
        </p:nvSpPr>
        <p:spPr bwMode="auto">
          <a:xfrm>
            <a:off x="1250950" y="4202113"/>
            <a:ext cx="5540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96628" name="Object 20"/>
          <p:cNvGraphicFramePr>
            <a:graphicFrameLocks noChangeAspect="1"/>
          </p:cNvGraphicFramePr>
          <p:nvPr/>
        </p:nvGraphicFramePr>
        <p:xfrm>
          <a:off x="1247775" y="3810000"/>
          <a:ext cx="320675" cy="368300"/>
        </p:xfrm>
        <a:graphic>
          <a:graphicData uri="http://schemas.openxmlformats.org/presentationml/2006/ole">
            <p:oleObj spid="_x0000_s31750" name="Формула" r:id="rId8" imgW="152280" imgH="177480" progId="Equation.3">
              <p:embed/>
            </p:oleObj>
          </a:graphicData>
        </a:graphic>
      </p:graphicFrame>
      <p:sp>
        <p:nvSpPr>
          <p:cNvPr id="196629" name="Rectangle 21"/>
          <p:cNvSpPr>
            <a:spLocks noChangeArrowheads="1"/>
          </p:cNvSpPr>
          <p:nvPr/>
        </p:nvSpPr>
        <p:spPr bwMode="auto">
          <a:xfrm>
            <a:off x="227013" y="3784600"/>
            <a:ext cx="1057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перенос</a:t>
            </a:r>
          </a:p>
        </p:txBody>
      </p:sp>
      <p:graphicFrame>
        <p:nvGraphicFramePr>
          <p:cNvPr id="196812" name="Group 204"/>
          <p:cNvGraphicFramePr>
            <a:graphicFrameLocks noGrp="1"/>
          </p:cNvGraphicFramePr>
          <p:nvPr/>
        </p:nvGraphicFramePr>
        <p:xfrm>
          <a:off x="4752975" y="2293938"/>
          <a:ext cx="3352800" cy="3736979"/>
        </p:xfrm>
        <a:graphic>
          <a:graphicData uri="http://schemas.openxmlformats.org/drawingml/2006/table">
            <a:tbl>
              <a:tblPr/>
              <a:tblGrid>
                <a:gridCol w="600075"/>
                <a:gridCol w="601663"/>
                <a:gridCol w="552450"/>
                <a:gridCol w="804862"/>
                <a:gridCol w="793750"/>
              </a:tblGrid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214282" y="528638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Сумматор является главной частью процессора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6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6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6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6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96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6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96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6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9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9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9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9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96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2" grpId="0"/>
      <p:bldP spid="196613" grpId="0" animBg="1"/>
      <p:bldP spid="196615" grpId="0" animBg="1"/>
      <p:bldP spid="196616" grpId="0" animBg="1"/>
      <p:bldP spid="196617" grpId="0"/>
      <p:bldP spid="196625" grpId="0"/>
      <p:bldP spid="196626" grpId="0"/>
      <p:bldP spid="196627" grpId="0" animBg="1"/>
      <p:bldP spid="1966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5" name="Заголовок 22"/>
          <p:cNvSpPr>
            <a:spLocks noGrp="1"/>
          </p:cNvSpPr>
          <p:nvPr>
            <p:ph type="title"/>
          </p:nvPr>
        </p:nvSpPr>
        <p:spPr>
          <a:xfrm>
            <a:off x="311150" y="301625"/>
            <a:ext cx="8375650" cy="471488"/>
          </a:xfrm>
        </p:spPr>
        <p:txBody>
          <a:bodyPr/>
          <a:lstStyle/>
          <a:p>
            <a:r>
              <a:rPr lang="ru-RU" smtClean="0"/>
              <a:t>Сумматор</a:t>
            </a:r>
          </a:p>
        </p:txBody>
      </p:sp>
      <p:sp>
        <p:nvSpPr>
          <p:cNvPr id="3277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F81C75-8379-45FB-8747-5C707D26CA1A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196612" name="Text Box 4"/>
          <p:cNvSpPr txBox="1">
            <a:spLocks noChangeArrowheads="1"/>
          </p:cNvSpPr>
          <p:nvPr/>
        </p:nvSpPr>
        <p:spPr bwMode="auto">
          <a:xfrm>
            <a:off x="388938" y="804863"/>
            <a:ext cx="8366125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ru-RU" sz="2600" b="1">
                <a:solidFill>
                  <a:schemeClr val="accent2"/>
                </a:solidFill>
              </a:rPr>
              <a:t>Сумматор</a:t>
            </a:r>
            <a:r>
              <a:rPr lang="ru-RU" sz="2600"/>
              <a:t> – это логическая схема, способная складывать два одноразрядных двоичных числа с переносом из предыдущего разряда.</a:t>
            </a:r>
            <a:endParaRPr lang="ru-RU" sz="2600" b="1"/>
          </a:p>
        </p:txBody>
      </p:sp>
      <p:sp>
        <p:nvSpPr>
          <p:cNvPr id="196613" name="Rectangle 5"/>
          <p:cNvSpPr>
            <a:spLocks noChangeArrowheads="1"/>
          </p:cNvSpPr>
          <p:nvPr/>
        </p:nvSpPr>
        <p:spPr bwMode="auto">
          <a:xfrm>
            <a:off x="1784350" y="3095625"/>
            <a:ext cx="860425" cy="1393825"/>
          </a:xfrm>
          <a:prstGeom prst="rect">
            <a:avLst/>
          </a:prstGeom>
          <a:solidFill>
            <a:srgbClr val="E6E6E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6615" name="Line 7"/>
          <p:cNvSpPr>
            <a:spLocks noChangeShapeType="1"/>
          </p:cNvSpPr>
          <p:nvPr/>
        </p:nvSpPr>
        <p:spPr bwMode="auto">
          <a:xfrm>
            <a:off x="1222375" y="3381375"/>
            <a:ext cx="5540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96616" name="Line 8"/>
          <p:cNvSpPr>
            <a:spLocks noChangeShapeType="1"/>
          </p:cNvSpPr>
          <p:nvPr/>
        </p:nvSpPr>
        <p:spPr bwMode="auto">
          <a:xfrm>
            <a:off x="1241425" y="3798888"/>
            <a:ext cx="5540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96617" name="Rectangle 9"/>
          <p:cNvSpPr>
            <a:spLocks noChangeArrowheads="1"/>
          </p:cNvSpPr>
          <p:nvPr/>
        </p:nvSpPr>
        <p:spPr bwMode="auto">
          <a:xfrm>
            <a:off x="1857375" y="3122613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>
                <a:cs typeface="Arial" charset="0"/>
              </a:rPr>
              <a:t>Σ</a:t>
            </a:r>
          </a:p>
        </p:txBody>
      </p:sp>
      <p:graphicFrame>
        <p:nvGraphicFramePr>
          <p:cNvPr id="196618" name="Object 10"/>
          <p:cNvGraphicFramePr>
            <a:graphicFrameLocks noChangeAspect="1"/>
          </p:cNvGraphicFramePr>
          <p:nvPr/>
        </p:nvGraphicFramePr>
        <p:xfrm>
          <a:off x="1250950" y="2963863"/>
          <a:ext cx="347663" cy="342900"/>
        </p:xfrm>
        <a:graphic>
          <a:graphicData uri="http://schemas.openxmlformats.org/presentationml/2006/ole">
            <p:oleObj spid="_x0000_s1026" name="Формула" r:id="rId4" imgW="164880" imgH="164880" progId="Equation.3">
              <p:embed/>
            </p:oleObj>
          </a:graphicData>
        </a:graphic>
      </p:graphicFrame>
      <p:graphicFrame>
        <p:nvGraphicFramePr>
          <p:cNvPr id="196619" name="Object 11"/>
          <p:cNvGraphicFramePr>
            <a:graphicFrameLocks noChangeAspect="1"/>
          </p:cNvGraphicFramePr>
          <p:nvPr/>
        </p:nvGraphicFramePr>
        <p:xfrm>
          <a:off x="1270000" y="3421063"/>
          <a:ext cx="293688" cy="342900"/>
        </p:xfrm>
        <a:graphic>
          <a:graphicData uri="http://schemas.openxmlformats.org/presentationml/2006/ole">
            <p:oleObj spid="_x0000_s1027" name="Формула" r:id="rId5" imgW="139680" imgH="164880" progId="Equation.3">
              <p:embed/>
            </p:oleObj>
          </a:graphicData>
        </a:graphic>
      </p:graphicFrame>
      <p:graphicFrame>
        <p:nvGraphicFramePr>
          <p:cNvPr id="196620" name="Object 12"/>
          <p:cNvGraphicFramePr>
            <a:graphicFrameLocks noChangeAspect="1"/>
          </p:cNvGraphicFramePr>
          <p:nvPr/>
        </p:nvGraphicFramePr>
        <p:xfrm>
          <a:off x="2749550" y="3136900"/>
          <a:ext cx="293688" cy="369888"/>
        </p:xfrm>
        <a:graphic>
          <a:graphicData uri="http://schemas.openxmlformats.org/presentationml/2006/ole">
            <p:oleObj spid="_x0000_s1028" name="Формула" r:id="rId6" imgW="139680" imgH="177480" progId="Equation.3">
              <p:embed/>
            </p:oleObj>
          </a:graphicData>
        </a:graphic>
      </p:graphicFrame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647950" y="3517900"/>
            <a:ext cx="554038" cy="614363"/>
            <a:chOff x="2005" y="1073"/>
            <a:chExt cx="349" cy="387"/>
          </a:xfrm>
        </p:grpSpPr>
        <p:sp>
          <p:nvSpPr>
            <p:cNvPr id="32849" name="Line 14"/>
            <p:cNvSpPr>
              <a:spLocks noChangeShapeType="1"/>
            </p:cNvSpPr>
            <p:nvPr/>
          </p:nvSpPr>
          <p:spPr bwMode="auto">
            <a:xfrm>
              <a:off x="2005" y="1073"/>
              <a:ext cx="34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50" name="Line 15"/>
            <p:cNvSpPr>
              <a:spLocks noChangeShapeType="1"/>
            </p:cNvSpPr>
            <p:nvPr/>
          </p:nvSpPr>
          <p:spPr bwMode="auto">
            <a:xfrm>
              <a:off x="2005" y="1460"/>
              <a:ext cx="34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196624" name="Object 16"/>
          <p:cNvGraphicFramePr>
            <a:graphicFrameLocks noChangeAspect="1"/>
          </p:cNvGraphicFramePr>
          <p:nvPr/>
        </p:nvGraphicFramePr>
        <p:xfrm>
          <a:off x="2798763" y="3719513"/>
          <a:ext cx="293687" cy="342900"/>
        </p:xfrm>
        <a:graphic>
          <a:graphicData uri="http://schemas.openxmlformats.org/presentationml/2006/ole">
            <p:oleObj spid="_x0000_s1029" name="Формула" r:id="rId7" imgW="139680" imgH="164880" progId="Equation.3">
              <p:embed/>
            </p:oleObj>
          </a:graphicData>
        </a:graphic>
      </p:graphicFrame>
      <p:sp>
        <p:nvSpPr>
          <p:cNvPr id="196625" name="Rectangle 17"/>
          <p:cNvSpPr>
            <a:spLocks noChangeArrowheads="1"/>
          </p:cNvSpPr>
          <p:nvPr/>
        </p:nvSpPr>
        <p:spPr bwMode="auto">
          <a:xfrm>
            <a:off x="3290654" y="3038773"/>
            <a:ext cx="9955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i="1" dirty="0"/>
              <a:t>сумма</a:t>
            </a:r>
          </a:p>
        </p:txBody>
      </p:sp>
      <p:sp>
        <p:nvSpPr>
          <p:cNvPr id="196626" name="Rectangle 18"/>
          <p:cNvSpPr>
            <a:spLocks noChangeArrowheads="1"/>
          </p:cNvSpPr>
          <p:nvPr/>
        </p:nvSpPr>
        <p:spPr bwMode="auto">
          <a:xfrm>
            <a:off x="3293180" y="3735388"/>
            <a:ext cx="12073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i="1" dirty="0"/>
              <a:t>перенос</a:t>
            </a:r>
          </a:p>
        </p:txBody>
      </p:sp>
      <p:sp>
        <p:nvSpPr>
          <p:cNvPr id="196627" name="Line 19"/>
          <p:cNvSpPr>
            <a:spLocks noChangeShapeType="1"/>
          </p:cNvSpPr>
          <p:nvPr/>
        </p:nvSpPr>
        <p:spPr bwMode="auto">
          <a:xfrm>
            <a:off x="1250950" y="4202113"/>
            <a:ext cx="5540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96628" name="Object 20"/>
          <p:cNvGraphicFramePr>
            <a:graphicFrameLocks noChangeAspect="1"/>
          </p:cNvGraphicFramePr>
          <p:nvPr/>
        </p:nvGraphicFramePr>
        <p:xfrm>
          <a:off x="1208088" y="3757613"/>
          <a:ext cx="400050" cy="473075"/>
        </p:xfrm>
        <a:graphic>
          <a:graphicData uri="http://schemas.openxmlformats.org/presentationml/2006/ole">
            <p:oleObj spid="_x0000_s1030" name="Формула" r:id="rId8" imgW="190440" imgH="228600" progId="Equation.3">
              <p:embed/>
            </p:oleObj>
          </a:graphicData>
        </a:graphic>
      </p:graphicFrame>
      <p:sp>
        <p:nvSpPr>
          <p:cNvPr id="196629" name="Rectangle 21"/>
          <p:cNvSpPr>
            <a:spLocks noChangeArrowheads="1"/>
          </p:cNvSpPr>
          <p:nvPr/>
        </p:nvSpPr>
        <p:spPr bwMode="auto">
          <a:xfrm>
            <a:off x="228577" y="4143380"/>
            <a:ext cx="10599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i="1" dirty="0"/>
              <a:t>перено</a:t>
            </a:r>
            <a:r>
              <a:rPr lang="ru-RU" dirty="0"/>
              <a:t>с</a:t>
            </a:r>
          </a:p>
        </p:txBody>
      </p:sp>
      <p:graphicFrame>
        <p:nvGraphicFramePr>
          <p:cNvPr id="196812" name="Group 204"/>
          <p:cNvGraphicFramePr>
            <a:graphicFrameLocks noGrp="1"/>
          </p:cNvGraphicFramePr>
          <p:nvPr/>
        </p:nvGraphicFramePr>
        <p:xfrm>
          <a:off x="4752975" y="2293938"/>
          <a:ext cx="3352800" cy="3736979"/>
        </p:xfrm>
        <a:graphic>
          <a:graphicData uri="http://schemas.openxmlformats.org/drawingml/2006/table">
            <a:tbl>
              <a:tblPr/>
              <a:tblGrid>
                <a:gridCol w="600075"/>
                <a:gridCol w="601663"/>
                <a:gridCol w="552450"/>
                <a:gridCol w="804862"/>
                <a:gridCol w="793750"/>
              </a:tblGrid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6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6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6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6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96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6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96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6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9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9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9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9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96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2" grpId="0"/>
      <p:bldP spid="196613" grpId="0" animBg="1"/>
      <p:bldP spid="196615" grpId="0" animBg="1"/>
      <p:bldP spid="196616" grpId="0" animBg="1"/>
      <p:bldP spid="196617" grpId="0"/>
      <p:bldP spid="196625" grpId="0"/>
      <p:bldP spid="196626" grpId="0"/>
      <p:bldP spid="196627" grpId="0" animBg="1"/>
      <p:bldP spid="1966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6524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 работы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785813"/>
            <a:ext cx="8643937" cy="5286375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ru-RU" sz="2800" dirty="0" smtClean="0"/>
              <a:t>Одноразрядный сумматор должен иметь </a:t>
            </a:r>
            <a:r>
              <a:rPr lang="ru-RU" sz="2800" u="sng" dirty="0" smtClean="0"/>
              <a:t>три входа:</a:t>
            </a:r>
          </a:p>
          <a:p>
            <a:pPr indent="107950">
              <a:buFontTx/>
              <a:buNone/>
              <a:defRPr/>
            </a:pPr>
            <a:r>
              <a:rPr lang="ru-RU" sz="2800" b="1" dirty="0" smtClean="0"/>
              <a:t>А, В </a:t>
            </a:r>
            <a:r>
              <a:rPr lang="ru-RU" sz="2800" dirty="0" smtClean="0"/>
              <a:t>– слагаемые; </a:t>
            </a:r>
          </a:p>
          <a:p>
            <a:pPr indent="107950">
              <a:buFontTx/>
              <a:buNone/>
              <a:defRPr/>
            </a:pPr>
            <a:r>
              <a:rPr lang="ru-RU" sz="2800" b="1" dirty="0" smtClean="0"/>
              <a:t>Р₀</a:t>
            </a:r>
            <a:r>
              <a:rPr lang="ru-RU" sz="2800" dirty="0" smtClean="0"/>
              <a:t> - перенос из предыдущего разряда.</a:t>
            </a:r>
          </a:p>
          <a:p>
            <a:pPr>
              <a:buFontTx/>
              <a:buNone/>
              <a:defRPr/>
            </a:pPr>
            <a:r>
              <a:rPr lang="ru-RU" sz="2800" dirty="0" smtClean="0"/>
              <a:t>И </a:t>
            </a:r>
            <a:r>
              <a:rPr lang="ru-RU" sz="2800" u="sng" dirty="0" smtClean="0"/>
              <a:t>выходы:</a:t>
            </a:r>
            <a:r>
              <a:rPr lang="ru-RU" sz="2800" dirty="0" smtClean="0"/>
              <a:t> </a:t>
            </a:r>
            <a:r>
              <a:rPr lang="en-US" sz="2800" b="1" dirty="0" smtClean="0"/>
              <a:t>S</a:t>
            </a:r>
            <a:r>
              <a:rPr lang="en-US" sz="2800" dirty="0" smtClean="0"/>
              <a:t> –</a:t>
            </a:r>
            <a:r>
              <a:rPr lang="ru-RU" sz="2800" dirty="0" smtClean="0"/>
              <a:t> сумма, </a:t>
            </a:r>
            <a:r>
              <a:rPr lang="ru-RU" sz="2800" b="1" dirty="0" smtClean="0"/>
              <a:t>Р</a:t>
            </a:r>
            <a:r>
              <a:rPr lang="ru-RU" sz="2800" dirty="0" smtClean="0"/>
              <a:t> – перенос</a:t>
            </a:r>
          </a:p>
          <a:p>
            <a:pPr>
              <a:buFontTx/>
              <a:buNone/>
              <a:defRPr/>
            </a:pPr>
            <a:r>
              <a:rPr lang="ru-RU" sz="2800" dirty="0" smtClean="0"/>
              <a:t>   </a:t>
            </a:r>
          </a:p>
          <a:p>
            <a:pPr>
              <a:buFontTx/>
              <a:buNone/>
              <a:defRPr/>
            </a:pPr>
            <a:r>
              <a:rPr lang="ru-RU" sz="2400" dirty="0" smtClean="0"/>
              <a:t>Нарисуем одноразрядный сумматор в виде функционального узла:</a:t>
            </a:r>
          </a:p>
          <a:p>
            <a:pPr>
              <a:buFontTx/>
              <a:buNone/>
              <a:defRPr/>
            </a:pPr>
            <a:endParaRPr lang="ru-RU" b="1" dirty="0"/>
          </a:p>
        </p:txBody>
      </p:sp>
      <p:sp>
        <p:nvSpPr>
          <p:cNvPr id="10244" name="TextBox 18"/>
          <p:cNvSpPr txBox="1">
            <a:spLocks noChangeArrowheads="1"/>
          </p:cNvSpPr>
          <p:nvPr/>
        </p:nvSpPr>
        <p:spPr bwMode="auto">
          <a:xfrm>
            <a:off x="1857375" y="5286375"/>
            <a:ext cx="357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0245" name="TextBox 19"/>
          <p:cNvSpPr txBox="1">
            <a:spLocks noChangeArrowheads="1"/>
          </p:cNvSpPr>
          <p:nvPr/>
        </p:nvSpPr>
        <p:spPr bwMode="auto">
          <a:xfrm>
            <a:off x="1857375" y="6072188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0246" name="TextBox 20"/>
          <p:cNvSpPr txBox="1">
            <a:spLocks noChangeArrowheads="1"/>
          </p:cNvSpPr>
          <p:nvPr/>
        </p:nvSpPr>
        <p:spPr bwMode="auto">
          <a:xfrm>
            <a:off x="1857375" y="5286375"/>
            <a:ext cx="357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0247" name="TextBox 21"/>
          <p:cNvSpPr txBox="1">
            <a:spLocks noChangeArrowheads="1"/>
          </p:cNvSpPr>
          <p:nvPr/>
        </p:nvSpPr>
        <p:spPr bwMode="auto">
          <a:xfrm>
            <a:off x="1928813" y="6000750"/>
            <a:ext cx="357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10248" name="Группа 25"/>
          <p:cNvGrpSpPr>
            <a:grpSpLocks/>
          </p:cNvGrpSpPr>
          <p:nvPr/>
        </p:nvGrpSpPr>
        <p:grpSpPr bwMode="auto">
          <a:xfrm>
            <a:off x="3357563" y="3929063"/>
            <a:ext cx="4286250" cy="2084387"/>
            <a:chOff x="2000232" y="4572008"/>
            <a:chExt cx="4286280" cy="208384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428992" y="4572008"/>
              <a:ext cx="1500197" cy="1856891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6" name="Прямая со стрелкой 5"/>
            <p:cNvCxnSpPr/>
            <p:nvPr/>
          </p:nvCxnSpPr>
          <p:spPr>
            <a:xfrm>
              <a:off x="2428860" y="4786264"/>
              <a:ext cx="1000132" cy="158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>
              <a:off x="2428860" y="5500453"/>
              <a:ext cx="1000132" cy="158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7"/>
            <p:cNvCxnSpPr/>
            <p:nvPr/>
          </p:nvCxnSpPr>
          <p:spPr>
            <a:xfrm>
              <a:off x="2428860" y="6214642"/>
              <a:ext cx="1000132" cy="158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4929189" y="4857684"/>
              <a:ext cx="1000132" cy="1587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>
              <a:stCxn id="4" idx="3"/>
            </p:cNvCxnSpPr>
            <p:nvPr/>
          </p:nvCxnSpPr>
          <p:spPr>
            <a:xfrm>
              <a:off x="4929189" y="5500453"/>
              <a:ext cx="500067" cy="158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rot="5400000">
              <a:off x="4857905" y="6071804"/>
              <a:ext cx="1142702" cy="3175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56" name="TextBox 14"/>
            <p:cNvSpPr txBox="1">
              <a:spLocks noChangeArrowheads="1"/>
            </p:cNvSpPr>
            <p:nvPr/>
          </p:nvSpPr>
          <p:spPr bwMode="auto">
            <a:xfrm>
              <a:off x="4071934" y="5286388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l-GR"/>
                <a:t>Σ</a:t>
              </a:r>
              <a:endParaRPr lang="ru-RU"/>
            </a:p>
          </p:txBody>
        </p:sp>
        <p:sp>
          <p:nvSpPr>
            <p:cNvPr id="10257" name="TextBox 15"/>
            <p:cNvSpPr txBox="1">
              <a:spLocks noChangeArrowheads="1"/>
            </p:cNvSpPr>
            <p:nvPr/>
          </p:nvSpPr>
          <p:spPr bwMode="auto">
            <a:xfrm>
              <a:off x="5929322" y="4572008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/>
                <a:t>Р</a:t>
              </a:r>
            </a:p>
          </p:txBody>
        </p:sp>
        <p:sp>
          <p:nvSpPr>
            <p:cNvPr id="10258" name="TextBox 16"/>
            <p:cNvSpPr txBox="1">
              <a:spLocks noChangeArrowheads="1"/>
            </p:cNvSpPr>
            <p:nvPr/>
          </p:nvSpPr>
          <p:spPr bwMode="auto">
            <a:xfrm>
              <a:off x="5643570" y="6286520"/>
              <a:ext cx="30168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S</a:t>
              </a:r>
              <a:endParaRPr lang="ru-RU"/>
            </a:p>
          </p:txBody>
        </p:sp>
        <p:sp>
          <p:nvSpPr>
            <p:cNvPr id="10259" name="TextBox 22"/>
            <p:cNvSpPr txBox="1">
              <a:spLocks noChangeArrowheads="1"/>
            </p:cNvSpPr>
            <p:nvPr/>
          </p:nvSpPr>
          <p:spPr bwMode="auto">
            <a:xfrm>
              <a:off x="2000232" y="5286388"/>
              <a:ext cx="35715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B</a:t>
              </a:r>
              <a:endParaRPr lang="ru-RU"/>
            </a:p>
          </p:txBody>
        </p:sp>
        <p:sp>
          <p:nvSpPr>
            <p:cNvPr id="10260" name="TextBox 23"/>
            <p:cNvSpPr txBox="1">
              <a:spLocks noChangeArrowheads="1"/>
            </p:cNvSpPr>
            <p:nvPr/>
          </p:nvSpPr>
          <p:spPr bwMode="auto">
            <a:xfrm>
              <a:off x="2000232" y="4572008"/>
              <a:ext cx="42859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A</a:t>
              </a:r>
              <a:endParaRPr lang="ru-RU"/>
            </a:p>
          </p:txBody>
        </p:sp>
        <p:sp>
          <p:nvSpPr>
            <p:cNvPr id="10261" name="TextBox 24"/>
            <p:cNvSpPr txBox="1">
              <a:spLocks noChangeArrowheads="1"/>
            </p:cNvSpPr>
            <p:nvPr/>
          </p:nvSpPr>
          <p:spPr bwMode="auto">
            <a:xfrm>
              <a:off x="2000232" y="6000768"/>
              <a:ext cx="571499" cy="461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P₀</a:t>
              </a: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7953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Многоразрядный сумматор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813"/>
            <a:ext cx="9144000" cy="3786187"/>
          </a:xfrm>
        </p:spPr>
        <p:txBody>
          <a:bodyPr>
            <a:normAutofit/>
          </a:bodyPr>
          <a:lstStyle/>
          <a:p>
            <a:pPr marL="95250" indent="-95250">
              <a:defRPr/>
            </a:pPr>
            <a:r>
              <a:rPr lang="ru-RU" dirty="0" smtClean="0"/>
              <a:t>Процессор, как правило складывает многоразрядные двоичные числа.</a:t>
            </a:r>
          </a:p>
          <a:p>
            <a:pPr>
              <a:defRPr/>
            </a:pPr>
            <a:r>
              <a:rPr lang="ru-RU" sz="2800" dirty="0" smtClean="0">
                <a:solidFill>
                  <a:srgbClr val="006600"/>
                </a:solidFill>
              </a:rPr>
              <a:t>Для того, чтобы вычислить сумму </a:t>
            </a:r>
            <a:r>
              <a:rPr lang="en-US" sz="2800" dirty="0" smtClean="0">
                <a:solidFill>
                  <a:srgbClr val="006600"/>
                </a:solidFill>
              </a:rPr>
              <a:t>n-</a:t>
            </a:r>
            <a:r>
              <a:rPr lang="ru-RU" sz="2800" dirty="0" smtClean="0">
                <a:solidFill>
                  <a:srgbClr val="006600"/>
                </a:solidFill>
              </a:rPr>
              <a:t>разрядных двоичных чисел, необходимо использовать </a:t>
            </a:r>
            <a:r>
              <a:rPr lang="ru-RU" sz="2800" u="sng" dirty="0" smtClean="0">
                <a:solidFill>
                  <a:srgbClr val="C00000"/>
                </a:solidFill>
              </a:rPr>
              <a:t>многоразрядный сумматор</a:t>
            </a:r>
            <a:r>
              <a:rPr lang="ru-RU" sz="2800" dirty="0" smtClean="0">
                <a:solidFill>
                  <a:srgbClr val="C00000"/>
                </a:solidFill>
              </a:rPr>
              <a:t>, в котором на каждый разряд ставится одноразрядный сумматор и выход-перенос сумматора младшего разряда подключается к входу сумматора старшего разряда.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1563" y="5214938"/>
            <a:ext cx="900112" cy="1273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71488" y="5362575"/>
            <a:ext cx="60007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71488" y="5851525"/>
            <a:ext cx="600075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71488" y="6342063"/>
            <a:ext cx="60007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000250" y="6286500"/>
            <a:ext cx="30003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2001044" y="6571456"/>
            <a:ext cx="5715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4" name="TextBox 11"/>
          <p:cNvSpPr txBox="1">
            <a:spLocks noChangeArrowheads="1"/>
          </p:cNvSpPr>
          <p:nvPr/>
        </p:nvSpPr>
        <p:spPr bwMode="auto">
          <a:xfrm>
            <a:off x="1457325" y="5705475"/>
            <a:ext cx="214313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/>
              <a:t>Σ</a:t>
            </a:r>
            <a:endParaRPr lang="ru-RU"/>
          </a:p>
        </p:txBody>
      </p:sp>
      <p:sp>
        <p:nvSpPr>
          <p:cNvPr id="11275" name="TextBox 13"/>
          <p:cNvSpPr txBox="1">
            <a:spLocks noChangeArrowheads="1"/>
          </p:cNvSpPr>
          <p:nvPr/>
        </p:nvSpPr>
        <p:spPr bwMode="auto">
          <a:xfrm>
            <a:off x="2428860" y="6396037"/>
            <a:ext cx="714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S₀</a:t>
            </a:r>
            <a:endParaRPr lang="ru-RU" dirty="0"/>
          </a:p>
        </p:txBody>
      </p:sp>
      <p:sp>
        <p:nvSpPr>
          <p:cNvPr id="11276" name="TextBox 14"/>
          <p:cNvSpPr txBox="1">
            <a:spLocks noChangeArrowheads="1"/>
          </p:cNvSpPr>
          <p:nvPr/>
        </p:nvSpPr>
        <p:spPr bwMode="auto">
          <a:xfrm>
            <a:off x="0" y="5705475"/>
            <a:ext cx="5715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B₀</a:t>
            </a:r>
            <a:endParaRPr lang="ru-RU"/>
          </a:p>
        </p:txBody>
      </p:sp>
      <p:sp>
        <p:nvSpPr>
          <p:cNvPr id="11277" name="TextBox 15"/>
          <p:cNvSpPr txBox="1">
            <a:spLocks noChangeArrowheads="1"/>
          </p:cNvSpPr>
          <p:nvPr/>
        </p:nvSpPr>
        <p:spPr bwMode="auto">
          <a:xfrm>
            <a:off x="0" y="5214938"/>
            <a:ext cx="857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</a:t>
            </a:r>
            <a:r>
              <a:rPr lang="en-US" baseline="-25000"/>
              <a:t>0</a:t>
            </a:r>
            <a:endParaRPr lang="ru-RU" baseline="-25000"/>
          </a:p>
        </p:txBody>
      </p:sp>
      <p:sp>
        <p:nvSpPr>
          <p:cNvPr id="11278" name="TextBox 16"/>
          <p:cNvSpPr txBox="1">
            <a:spLocks noChangeArrowheads="1"/>
          </p:cNvSpPr>
          <p:nvPr/>
        </p:nvSpPr>
        <p:spPr bwMode="auto">
          <a:xfrm>
            <a:off x="0" y="6194425"/>
            <a:ext cx="714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P₀</a:t>
            </a:r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048125" y="5214938"/>
            <a:ext cx="950913" cy="12731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3414713" y="5362575"/>
            <a:ext cx="633412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3429000" y="5715000"/>
            <a:ext cx="633413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000250" y="6072188"/>
            <a:ext cx="2062163" cy="1587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000625" y="6286500"/>
            <a:ext cx="3175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5001419" y="6573044"/>
            <a:ext cx="5715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6" name="TextBox 25"/>
          <p:cNvSpPr txBox="1">
            <a:spLocks noChangeArrowheads="1"/>
          </p:cNvSpPr>
          <p:nvPr/>
        </p:nvSpPr>
        <p:spPr bwMode="auto">
          <a:xfrm>
            <a:off x="4454525" y="5705475"/>
            <a:ext cx="227013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/>
              <a:t>Σ</a:t>
            </a:r>
            <a:endParaRPr lang="ru-RU"/>
          </a:p>
        </p:txBody>
      </p:sp>
      <p:sp>
        <p:nvSpPr>
          <p:cNvPr id="11288" name="TextBox 27"/>
          <p:cNvSpPr txBox="1">
            <a:spLocks noChangeArrowheads="1"/>
          </p:cNvSpPr>
          <p:nvPr/>
        </p:nvSpPr>
        <p:spPr bwMode="auto">
          <a:xfrm>
            <a:off x="5357813" y="6286500"/>
            <a:ext cx="571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S₁</a:t>
            </a:r>
            <a:endParaRPr lang="ru-RU"/>
          </a:p>
        </p:txBody>
      </p:sp>
      <p:sp>
        <p:nvSpPr>
          <p:cNvPr id="11289" name="TextBox 28"/>
          <p:cNvSpPr txBox="1">
            <a:spLocks noChangeArrowheads="1"/>
          </p:cNvSpPr>
          <p:nvPr/>
        </p:nvSpPr>
        <p:spPr bwMode="auto">
          <a:xfrm>
            <a:off x="2928938" y="5572125"/>
            <a:ext cx="857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B₁</a:t>
            </a:r>
            <a:endParaRPr lang="ru-RU"/>
          </a:p>
        </p:txBody>
      </p:sp>
      <p:sp>
        <p:nvSpPr>
          <p:cNvPr id="11290" name="TextBox 29"/>
          <p:cNvSpPr txBox="1">
            <a:spLocks noChangeArrowheads="1"/>
          </p:cNvSpPr>
          <p:nvPr/>
        </p:nvSpPr>
        <p:spPr bwMode="auto">
          <a:xfrm>
            <a:off x="2928938" y="5214938"/>
            <a:ext cx="571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A₁</a:t>
            </a:r>
            <a:endParaRPr lang="ru-RU"/>
          </a:p>
        </p:txBody>
      </p:sp>
      <p:sp>
        <p:nvSpPr>
          <p:cNvPr id="11291" name="TextBox 30"/>
          <p:cNvSpPr txBox="1">
            <a:spLocks noChangeArrowheads="1"/>
          </p:cNvSpPr>
          <p:nvPr/>
        </p:nvSpPr>
        <p:spPr bwMode="auto">
          <a:xfrm>
            <a:off x="2928938" y="6072188"/>
            <a:ext cx="6429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P₁</a:t>
            </a:r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7191375" y="5214938"/>
            <a:ext cx="874713" cy="1265237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6572250" y="5357813"/>
            <a:ext cx="584200" cy="1587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6572250" y="5715000"/>
            <a:ext cx="5842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000625" y="6072188"/>
            <a:ext cx="2155825" cy="1587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8072438" y="5429250"/>
            <a:ext cx="5842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33" idx="3"/>
          </p:cNvCxnSpPr>
          <p:nvPr/>
        </p:nvCxnSpPr>
        <p:spPr>
          <a:xfrm flipV="1">
            <a:off x="8066088" y="5813425"/>
            <a:ext cx="292100" cy="3492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5400000">
            <a:off x="7947025" y="6224588"/>
            <a:ext cx="82232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9" name="TextBox 39"/>
          <p:cNvSpPr txBox="1">
            <a:spLocks noChangeArrowheads="1"/>
          </p:cNvSpPr>
          <p:nvPr/>
        </p:nvSpPr>
        <p:spPr bwMode="auto">
          <a:xfrm>
            <a:off x="7566025" y="5657850"/>
            <a:ext cx="20955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/>
              <a:t>Σ</a:t>
            </a:r>
            <a:endParaRPr lang="ru-RU"/>
          </a:p>
        </p:txBody>
      </p:sp>
      <p:sp>
        <p:nvSpPr>
          <p:cNvPr id="11300" name="TextBox 40"/>
          <p:cNvSpPr txBox="1">
            <a:spLocks noChangeArrowheads="1"/>
          </p:cNvSpPr>
          <p:nvPr/>
        </p:nvSpPr>
        <p:spPr bwMode="auto">
          <a:xfrm>
            <a:off x="8650288" y="5143500"/>
            <a:ext cx="4937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Р₃</a:t>
            </a:r>
          </a:p>
        </p:txBody>
      </p:sp>
      <p:sp>
        <p:nvSpPr>
          <p:cNvPr id="11301" name="TextBox 41"/>
          <p:cNvSpPr txBox="1">
            <a:spLocks noChangeArrowheads="1"/>
          </p:cNvSpPr>
          <p:nvPr/>
        </p:nvSpPr>
        <p:spPr bwMode="auto">
          <a:xfrm>
            <a:off x="8483600" y="6378575"/>
            <a:ext cx="660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S₂</a:t>
            </a:r>
            <a:endParaRPr lang="ru-RU"/>
          </a:p>
        </p:txBody>
      </p:sp>
      <p:sp>
        <p:nvSpPr>
          <p:cNvPr id="11302" name="TextBox 42"/>
          <p:cNvSpPr txBox="1">
            <a:spLocks noChangeArrowheads="1"/>
          </p:cNvSpPr>
          <p:nvPr/>
        </p:nvSpPr>
        <p:spPr bwMode="auto">
          <a:xfrm>
            <a:off x="6143625" y="5500688"/>
            <a:ext cx="642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B₂</a:t>
            </a:r>
            <a:endParaRPr lang="ru-RU"/>
          </a:p>
        </p:txBody>
      </p:sp>
      <p:sp>
        <p:nvSpPr>
          <p:cNvPr id="11303" name="TextBox 43"/>
          <p:cNvSpPr txBox="1">
            <a:spLocks noChangeArrowheads="1"/>
          </p:cNvSpPr>
          <p:nvPr/>
        </p:nvSpPr>
        <p:spPr bwMode="auto">
          <a:xfrm>
            <a:off x="6143625" y="5143500"/>
            <a:ext cx="571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A₂</a:t>
            </a:r>
            <a:endParaRPr lang="ru-RU"/>
          </a:p>
        </p:txBody>
      </p:sp>
      <p:sp>
        <p:nvSpPr>
          <p:cNvPr id="11304" name="TextBox 44"/>
          <p:cNvSpPr txBox="1">
            <a:spLocks noChangeArrowheads="1"/>
          </p:cNvSpPr>
          <p:nvPr/>
        </p:nvSpPr>
        <p:spPr bwMode="auto">
          <a:xfrm>
            <a:off x="6143625" y="6143625"/>
            <a:ext cx="714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P₂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Содержимое 2"/>
          <p:cNvSpPr>
            <a:spLocks noGrp="1"/>
          </p:cNvSpPr>
          <p:nvPr>
            <p:ph idx="1"/>
          </p:nvPr>
        </p:nvSpPr>
        <p:spPr>
          <a:xfrm>
            <a:off x="323850" y="1268413"/>
            <a:ext cx="8820150" cy="4714875"/>
          </a:xfrm>
        </p:spPr>
        <p:txBody>
          <a:bodyPr/>
          <a:lstStyle/>
          <a:p>
            <a:r>
              <a:rPr lang="ru-RU" dirty="0" smtClean="0"/>
              <a:t>Как компьютер выполняет арифметические действия? Как устроен его «ум»?</a:t>
            </a:r>
          </a:p>
          <a:p>
            <a:pPr>
              <a:buFontTx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2"/>
          <p:cNvSpPr>
            <a:spLocks noGrp="1"/>
          </p:cNvSpPr>
          <p:nvPr>
            <p:ph idx="1"/>
          </p:nvPr>
        </p:nvSpPr>
        <p:spPr>
          <a:xfrm>
            <a:off x="395288" y="1052513"/>
            <a:ext cx="8353425" cy="5286375"/>
          </a:xfrm>
        </p:spPr>
        <p:txBody>
          <a:bodyPr/>
          <a:lstStyle/>
          <a:p>
            <a:r>
              <a:rPr lang="ru-RU" sz="2800" smtClean="0"/>
              <a:t>И в двоичной системе счисления и в алгебре логики информация представлена в виде двоичных кодов.</a:t>
            </a:r>
          </a:p>
          <a:p>
            <a:endParaRPr lang="ru-RU" sz="2800" smtClean="0"/>
          </a:p>
          <a:p>
            <a:r>
              <a:rPr lang="ru-RU" sz="2800" smtClean="0"/>
              <a:t>Для того, чтобы максимально упростить работу компьютера, все математические операции сводятся к сложению.</a:t>
            </a:r>
          </a:p>
          <a:p>
            <a:pPr>
              <a:buFontTx/>
              <a:buNone/>
            </a:pPr>
            <a:endParaRPr lang="ru-RU" smtClean="0"/>
          </a:p>
        </p:txBody>
      </p:sp>
      <p:pic>
        <p:nvPicPr>
          <p:cNvPr id="4099" name="Picture 2" descr="C:\Users\Светлана\Pictures\Animated\J0095664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1916113"/>
            <a:ext cx="4953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3" descr="C:\Users\Светлана\Pictures\Animated\J0095665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 flipH="1" flipV="1">
            <a:off x="4211638" y="1916113"/>
            <a:ext cx="4286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500042"/>
            <a:ext cx="4500594" cy="480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u="sng" dirty="0" smtClean="0"/>
              <a:t>Сложение двоичных чисел</a:t>
            </a:r>
            <a:r>
              <a:rPr lang="ru-RU" dirty="0" smtClean="0">
                <a:solidFill>
                  <a:srgbClr val="0000FF"/>
                </a:solidFill>
              </a:rPr>
              <a:t>:</a:t>
            </a:r>
          </a:p>
          <a:p>
            <a:pPr marL="0" indent="0">
              <a:buFontTx/>
              <a:buNone/>
            </a:pPr>
            <a:endParaRPr lang="ru-RU" dirty="0" smtClean="0"/>
          </a:p>
          <a:p>
            <a:pPr marL="0" indent="0">
              <a:buFontTx/>
              <a:buNone/>
            </a:pPr>
            <a:endParaRPr lang="ru-RU" dirty="0" smtClean="0"/>
          </a:p>
          <a:p>
            <a:pPr marL="0" indent="0">
              <a:buFontTx/>
              <a:buNone/>
            </a:pPr>
            <a:endParaRPr lang="ru-RU" dirty="0" smtClean="0"/>
          </a:p>
          <a:p>
            <a:pPr marL="0" indent="0">
              <a:buFontTx/>
              <a:buNone/>
            </a:pPr>
            <a:endParaRPr lang="ru-RU" dirty="0" smtClean="0"/>
          </a:p>
          <a:p>
            <a:pPr marL="0" indent="0">
              <a:buFontTx/>
              <a:buNone/>
            </a:pPr>
            <a:endParaRPr lang="ru-RU" sz="2400" i="1" dirty="0" smtClean="0"/>
          </a:p>
          <a:p>
            <a:pPr marL="0" indent="0">
              <a:buFontTx/>
              <a:buNone/>
            </a:pPr>
            <a:endParaRPr lang="ru-RU" sz="2400" i="1" dirty="0" smtClean="0"/>
          </a:p>
          <a:p>
            <a:pPr marL="0" indent="0">
              <a:buFontTx/>
              <a:buNone/>
            </a:pPr>
            <a:r>
              <a:rPr lang="ru-RU" sz="2400" i="1" dirty="0" smtClean="0"/>
              <a:t>При сложении многоразрядных чисел возможен перенос единицы в старший разряд 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000100" y="1571612"/>
            <a:ext cx="2209800" cy="20415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85750"/>
            <a:r>
              <a:rPr lang="ru-RU" sz="3200" b="1" dirty="0">
                <a:solidFill>
                  <a:srgbClr val="008000"/>
                </a:solidFill>
              </a:rPr>
              <a:t>0 + 0 = 0</a:t>
            </a:r>
          </a:p>
          <a:p>
            <a:pPr indent="285750"/>
            <a:r>
              <a:rPr lang="ru-RU" sz="3200" b="1" dirty="0">
                <a:solidFill>
                  <a:srgbClr val="008000"/>
                </a:solidFill>
              </a:rPr>
              <a:t>0 + 1 = 1</a:t>
            </a:r>
          </a:p>
          <a:p>
            <a:pPr indent="285750"/>
            <a:r>
              <a:rPr lang="ru-RU" sz="3200" b="1" dirty="0">
                <a:solidFill>
                  <a:srgbClr val="008000"/>
                </a:solidFill>
              </a:rPr>
              <a:t>1 + 0 = 1</a:t>
            </a:r>
          </a:p>
          <a:p>
            <a:pPr indent="285750"/>
            <a:r>
              <a:rPr lang="ru-RU" sz="3200" b="1" dirty="0">
                <a:solidFill>
                  <a:srgbClr val="008000"/>
                </a:solidFill>
              </a:rPr>
              <a:t>1 + 1 = 10</a:t>
            </a:r>
          </a:p>
        </p:txBody>
      </p:sp>
      <p:sp>
        <p:nvSpPr>
          <p:cNvPr id="5125" name="Text Box 11"/>
          <p:cNvSpPr txBox="1">
            <a:spLocks noChangeArrowheads="1"/>
          </p:cNvSpPr>
          <p:nvPr/>
        </p:nvSpPr>
        <p:spPr bwMode="auto">
          <a:xfrm>
            <a:off x="4724400" y="1752600"/>
            <a:ext cx="4114800" cy="3617913"/>
          </a:xfrm>
          <a:prstGeom prst="rect">
            <a:avLst/>
          </a:prstGeom>
          <a:solidFill>
            <a:srgbClr val="66CCFF"/>
          </a:solidFill>
          <a:ln w="57150" cmpd="thinThick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9933FF"/>
                </a:solidFill>
              </a:rPr>
              <a:t>Слагаемые  Перенос	 Сумма</a:t>
            </a:r>
            <a:endParaRPr lang="ru-RU"/>
          </a:p>
          <a:p>
            <a:r>
              <a:rPr lang="ru-RU" b="1"/>
              <a:t> </a:t>
            </a:r>
          </a:p>
          <a:p>
            <a:r>
              <a:rPr lang="ru-RU" b="1"/>
              <a:t> </a:t>
            </a:r>
            <a:r>
              <a:rPr lang="ru-RU" b="1">
                <a:solidFill>
                  <a:srgbClr val="6600CC"/>
                </a:solidFill>
              </a:rPr>
              <a:t>А	 В</a:t>
            </a:r>
            <a:r>
              <a:rPr lang="ru-RU" b="1"/>
              <a:t>	  </a:t>
            </a:r>
            <a:r>
              <a:rPr lang="ru-RU" b="1">
                <a:solidFill>
                  <a:srgbClr val="990099"/>
                </a:solidFill>
              </a:rPr>
              <a:t>Р 	  </a:t>
            </a:r>
            <a:r>
              <a:rPr lang="ru-RU" b="1">
                <a:solidFill>
                  <a:srgbClr val="800080"/>
                </a:solidFill>
              </a:rPr>
              <a:t>   </a:t>
            </a:r>
            <a:r>
              <a:rPr lang="en-US" b="1">
                <a:solidFill>
                  <a:srgbClr val="800080"/>
                </a:solidFill>
              </a:rPr>
              <a:t>S</a:t>
            </a:r>
            <a:r>
              <a:rPr lang="en-US" b="1"/>
              <a:t>	</a:t>
            </a:r>
            <a:endParaRPr lang="ru-RU" b="1"/>
          </a:p>
          <a:p>
            <a:r>
              <a:rPr lang="en-US" b="1"/>
              <a:t>  </a:t>
            </a:r>
          </a:p>
          <a:p>
            <a:r>
              <a:rPr lang="en-US" b="1">
                <a:solidFill>
                  <a:srgbClr val="7000E0"/>
                </a:solidFill>
              </a:rPr>
              <a:t>  0	 0</a:t>
            </a:r>
            <a:r>
              <a:rPr lang="en-US" b="1"/>
              <a:t>	 </a:t>
            </a:r>
            <a:r>
              <a:rPr lang="en-US" b="1">
                <a:solidFill>
                  <a:srgbClr val="990099"/>
                </a:solidFill>
              </a:rPr>
              <a:t> 0</a:t>
            </a:r>
            <a:r>
              <a:rPr lang="en-US" b="1"/>
              <a:t>	     </a:t>
            </a:r>
            <a:r>
              <a:rPr lang="en-US" b="1">
                <a:solidFill>
                  <a:srgbClr val="800080"/>
                </a:solidFill>
              </a:rPr>
              <a:t>0</a:t>
            </a:r>
            <a:r>
              <a:rPr lang="en-US" b="1"/>
              <a:t>	</a:t>
            </a:r>
            <a:endParaRPr lang="ru-RU" b="1"/>
          </a:p>
          <a:p>
            <a:r>
              <a:rPr lang="en-US" b="1">
                <a:solidFill>
                  <a:srgbClr val="7000E0"/>
                </a:solidFill>
              </a:rPr>
              <a:t>  0	 1</a:t>
            </a:r>
            <a:r>
              <a:rPr lang="en-US" b="1"/>
              <a:t>	  </a:t>
            </a:r>
            <a:r>
              <a:rPr lang="en-US" b="1">
                <a:solidFill>
                  <a:srgbClr val="990099"/>
                </a:solidFill>
              </a:rPr>
              <a:t>0</a:t>
            </a:r>
            <a:r>
              <a:rPr lang="en-US" b="1"/>
              <a:t>	     </a:t>
            </a:r>
            <a:r>
              <a:rPr lang="en-US" b="1">
                <a:solidFill>
                  <a:srgbClr val="800080"/>
                </a:solidFill>
              </a:rPr>
              <a:t>1</a:t>
            </a:r>
            <a:r>
              <a:rPr lang="en-US" b="1"/>
              <a:t>	</a:t>
            </a:r>
            <a:endParaRPr lang="ru-RU" b="1"/>
          </a:p>
          <a:p>
            <a:r>
              <a:rPr lang="en-US" b="1"/>
              <a:t> </a:t>
            </a:r>
            <a:r>
              <a:rPr lang="en-US" b="1">
                <a:solidFill>
                  <a:srgbClr val="7000E0"/>
                </a:solidFill>
              </a:rPr>
              <a:t> 1	 0</a:t>
            </a:r>
            <a:r>
              <a:rPr lang="en-US" b="1"/>
              <a:t>	  </a:t>
            </a:r>
            <a:r>
              <a:rPr lang="en-US" b="1">
                <a:solidFill>
                  <a:srgbClr val="990099"/>
                </a:solidFill>
              </a:rPr>
              <a:t>0</a:t>
            </a:r>
            <a:r>
              <a:rPr lang="en-US" b="1"/>
              <a:t>	     </a:t>
            </a:r>
            <a:r>
              <a:rPr lang="en-US" b="1">
                <a:solidFill>
                  <a:srgbClr val="800080"/>
                </a:solidFill>
              </a:rPr>
              <a:t>1</a:t>
            </a:r>
            <a:r>
              <a:rPr lang="en-US" b="1"/>
              <a:t>	</a:t>
            </a:r>
            <a:endParaRPr lang="ru-RU" b="1"/>
          </a:p>
          <a:p>
            <a:r>
              <a:rPr lang="en-US" b="1">
                <a:solidFill>
                  <a:srgbClr val="7000E0"/>
                </a:solidFill>
              </a:rPr>
              <a:t>  1	 1</a:t>
            </a:r>
            <a:r>
              <a:rPr lang="en-US" b="1"/>
              <a:t>	  </a:t>
            </a:r>
            <a:r>
              <a:rPr lang="en-US" b="1">
                <a:solidFill>
                  <a:srgbClr val="990099"/>
                </a:solidFill>
              </a:rPr>
              <a:t>1	</a:t>
            </a:r>
            <a:r>
              <a:rPr lang="en-US" b="1"/>
              <a:t>     </a:t>
            </a:r>
            <a:r>
              <a:rPr lang="en-US" b="1">
                <a:solidFill>
                  <a:srgbClr val="800080"/>
                </a:solidFill>
              </a:rPr>
              <a:t>0</a:t>
            </a:r>
            <a:r>
              <a:rPr lang="en-US" b="1"/>
              <a:t>	</a:t>
            </a:r>
            <a:endParaRPr lang="ru-RU" b="1"/>
          </a:p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5126" name="Line 12"/>
          <p:cNvSpPr>
            <a:spLocks noChangeShapeType="1"/>
          </p:cNvSpPr>
          <p:nvPr/>
        </p:nvSpPr>
        <p:spPr bwMode="auto">
          <a:xfrm>
            <a:off x="6324600" y="1828800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Line 13"/>
          <p:cNvSpPr>
            <a:spLocks noChangeShapeType="1"/>
          </p:cNvSpPr>
          <p:nvPr/>
        </p:nvSpPr>
        <p:spPr bwMode="auto">
          <a:xfrm>
            <a:off x="7543800" y="18288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8" name="Line 14"/>
          <p:cNvSpPr>
            <a:spLocks noChangeShapeType="1"/>
          </p:cNvSpPr>
          <p:nvPr/>
        </p:nvSpPr>
        <p:spPr bwMode="auto">
          <a:xfrm>
            <a:off x="5486400" y="22860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9" name="Line 17"/>
          <p:cNvSpPr>
            <a:spLocks noChangeShapeType="1"/>
          </p:cNvSpPr>
          <p:nvPr/>
        </p:nvSpPr>
        <p:spPr bwMode="auto">
          <a:xfrm>
            <a:off x="4876800" y="22860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0" name="Line 22"/>
          <p:cNvSpPr>
            <a:spLocks noChangeShapeType="1"/>
          </p:cNvSpPr>
          <p:nvPr/>
        </p:nvSpPr>
        <p:spPr bwMode="auto">
          <a:xfrm>
            <a:off x="4876800" y="2971800"/>
            <a:ext cx="38862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8660" y="0"/>
            <a:ext cx="8229600" cy="866775"/>
          </a:xfrm>
        </p:spPr>
        <p:txBody>
          <a:bodyPr/>
          <a:lstStyle/>
          <a:p>
            <a:pPr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ПОЛУСУММАТОР</a:t>
            </a:r>
            <a:endParaRPr lang="ru-R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0" y="908050"/>
            <a:ext cx="6286512" cy="3529013"/>
          </a:xfrm>
        </p:spPr>
        <p:txBody>
          <a:bodyPr/>
          <a:lstStyle/>
          <a:p>
            <a:r>
              <a:rPr lang="ru-RU" sz="2400" dirty="0" smtClean="0"/>
              <a:t>Столбец </a:t>
            </a:r>
            <a:r>
              <a:rPr lang="en-US" sz="2400" b="1" dirty="0" smtClean="0"/>
              <a:t>P</a:t>
            </a:r>
            <a:r>
              <a:rPr lang="ru-RU" sz="2400" dirty="0" smtClean="0"/>
              <a:t> – аналогичен таблице истинности конъюнкции.</a:t>
            </a:r>
            <a:endParaRPr lang="en-US" sz="2400" dirty="0" smtClean="0"/>
          </a:p>
          <a:p>
            <a:r>
              <a:rPr lang="ru-RU" sz="2400" dirty="0" smtClean="0"/>
              <a:t>Столбец </a:t>
            </a:r>
            <a:r>
              <a:rPr lang="en-US" sz="2400" b="1" dirty="0" smtClean="0"/>
              <a:t>S</a:t>
            </a:r>
            <a:r>
              <a:rPr lang="ru-RU" sz="2400" dirty="0" smtClean="0"/>
              <a:t> – аналогичен таблице истинности дизъюнкции, за исключением случая, когда на входы подаются две единицы.</a:t>
            </a:r>
          </a:p>
          <a:p>
            <a:r>
              <a:rPr lang="ru-RU" sz="2400" dirty="0" smtClean="0"/>
              <a:t>Нужный результат можно получить, если результат логического сложения умножить на инвертированный </a:t>
            </a:r>
            <a:r>
              <a:rPr lang="ru-RU" sz="2400" dirty="0" smtClean="0"/>
              <a:t>результат логического умножения</a:t>
            </a:r>
            <a:endParaRPr lang="ru-RU" sz="2400" dirty="0" smtClean="0"/>
          </a:p>
          <a:p>
            <a:endParaRPr lang="ru-RU" sz="2400" dirty="0" smtClean="0"/>
          </a:p>
          <a:p>
            <a:pPr>
              <a:buFontTx/>
              <a:buNone/>
            </a:pPr>
            <a:endParaRPr lang="ru-RU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000760" y="714356"/>
          <a:ext cx="2736304" cy="244827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618296"/>
                <a:gridCol w="680126"/>
                <a:gridCol w="741954"/>
                <a:gridCol w="695928"/>
              </a:tblGrid>
              <a:tr h="4896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</a:t>
                      </a:r>
                      <a:endParaRPr lang="ru-RU" b="1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8965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ru-RU" b="1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8965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b="1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8965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8965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00034" y="4714884"/>
            <a:ext cx="8135938" cy="25853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dirty="0"/>
              <a:t>Логическое выражение, по которому можно определить сумму </a:t>
            </a:r>
            <a:r>
              <a:rPr lang="en-US" dirty="0"/>
              <a:t>S</a:t>
            </a:r>
            <a:r>
              <a:rPr lang="ru-RU" dirty="0"/>
              <a:t>, записывается следующим образом:</a:t>
            </a:r>
          </a:p>
          <a:p>
            <a:pPr>
              <a:defRPr/>
            </a:pPr>
            <a:r>
              <a:rPr lang="ru-RU" b="1" dirty="0"/>
              <a:t>                    </a:t>
            </a:r>
          </a:p>
          <a:p>
            <a:pPr>
              <a:defRPr/>
            </a:pPr>
            <a:r>
              <a:rPr lang="ru-RU" b="1" dirty="0"/>
              <a:t>                         </a:t>
            </a:r>
            <a:r>
              <a:rPr lang="en-US" b="1" dirty="0"/>
              <a:t>S </a:t>
            </a:r>
            <a:r>
              <a:rPr lang="en-US" b="1" dirty="0" smtClean="0"/>
              <a:t>=</a:t>
            </a:r>
            <a:r>
              <a:rPr lang="ru-RU" b="1" dirty="0" smtClean="0"/>
              <a:t> </a:t>
            </a:r>
            <a:r>
              <a:rPr lang="en-US" b="1" dirty="0" smtClean="0"/>
              <a:t>(A^B</a:t>
            </a:r>
            <a:r>
              <a:rPr lang="en-US" b="1" dirty="0"/>
              <a:t>) </a:t>
            </a:r>
            <a:r>
              <a:rPr lang="en-US" b="1" dirty="0" smtClean="0"/>
              <a:t>^</a:t>
            </a:r>
            <a:r>
              <a:rPr lang="ru-RU" b="1" dirty="0" smtClean="0"/>
              <a:t> </a:t>
            </a:r>
            <a:r>
              <a:rPr lang="en-US" b="1" dirty="0" smtClean="0"/>
              <a:t>(A </a:t>
            </a:r>
            <a:r>
              <a:rPr lang="en-US" b="1" dirty="0"/>
              <a:t>v B</a:t>
            </a:r>
            <a:r>
              <a:rPr lang="en-US" b="1" dirty="0" smtClean="0"/>
              <a:t>)</a:t>
            </a:r>
            <a:endParaRPr lang="ru-RU" b="1" dirty="0" smtClean="0"/>
          </a:p>
          <a:p>
            <a:pPr algn="r">
              <a:defRPr/>
            </a:pPr>
            <a:endParaRPr lang="ru-RU" sz="1800" i="1" dirty="0" smtClean="0"/>
          </a:p>
          <a:p>
            <a:pPr>
              <a:defRPr/>
            </a:pP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defRPr/>
            </a:pPr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6000760" y="714356"/>
          <a:ext cx="648072" cy="2449511"/>
        </p:xfrm>
        <a:graphic>
          <a:graphicData uri="http://schemas.openxmlformats.org/drawingml/2006/table">
            <a:tbl>
              <a:tblPr/>
              <a:tblGrid>
                <a:gridCol w="648072"/>
              </a:tblGrid>
              <a:tr h="244951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6000760" y="1193781"/>
          <a:ext cx="2712668" cy="456624"/>
        </p:xfrm>
        <a:graphic>
          <a:graphicData uri="http://schemas.openxmlformats.org/drawingml/2006/table">
            <a:tbl>
              <a:tblPr/>
              <a:tblGrid>
                <a:gridCol w="2712668"/>
              </a:tblGrid>
              <a:tr h="45662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6000760" y="2233613"/>
          <a:ext cx="2694011" cy="475386"/>
        </p:xfrm>
        <a:graphic>
          <a:graphicData uri="http://schemas.openxmlformats.org/drawingml/2006/table">
            <a:tbl>
              <a:tblPr/>
              <a:tblGrid>
                <a:gridCol w="2694011"/>
              </a:tblGrid>
              <a:tr h="47538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 bwMode="auto">
          <a:xfrm>
            <a:off x="3000364" y="5857892"/>
            <a:ext cx="785818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2275" t="16071" r="8050"/>
          <a:stretch>
            <a:fillRect/>
          </a:stretch>
        </p:blipFill>
        <p:spPr bwMode="auto">
          <a:xfrm>
            <a:off x="285720" y="1714488"/>
            <a:ext cx="8643966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4786314" y="357166"/>
            <a:ext cx="31528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smtClean="0"/>
              <a:t>S =</a:t>
            </a:r>
            <a:r>
              <a:rPr lang="ru-RU" b="1" dirty="0" smtClean="0"/>
              <a:t> </a:t>
            </a:r>
            <a:r>
              <a:rPr lang="en-US" b="1" dirty="0" smtClean="0"/>
              <a:t>(</a:t>
            </a:r>
            <a:r>
              <a:rPr lang="en-US" b="1" dirty="0" smtClean="0"/>
              <a:t>A</a:t>
            </a:r>
            <a:r>
              <a:rPr lang="en-US" sz="1600" b="1" dirty="0" smtClean="0"/>
              <a:t>V</a:t>
            </a:r>
            <a:r>
              <a:rPr lang="en-US" b="1" dirty="0" smtClean="0"/>
              <a:t>B) </a:t>
            </a:r>
            <a:r>
              <a:rPr lang="en-US" b="1" dirty="0" smtClean="0"/>
              <a:t>^</a:t>
            </a:r>
            <a:r>
              <a:rPr lang="ru-RU" b="1" dirty="0" smtClean="0"/>
              <a:t> </a:t>
            </a:r>
            <a:r>
              <a:rPr lang="en-US" b="1" dirty="0" smtClean="0"/>
              <a:t>(</a:t>
            </a:r>
            <a:r>
              <a:rPr lang="en-US" b="1" dirty="0" smtClean="0"/>
              <a:t>A^ </a:t>
            </a:r>
            <a:r>
              <a:rPr lang="en-US" b="1" dirty="0" smtClean="0"/>
              <a:t>B)</a:t>
            </a:r>
            <a:endParaRPr lang="ru-RU" b="1" dirty="0" smtClean="0"/>
          </a:p>
        </p:txBody>
      </p:sp>
      <p:cxnSp>
        <p:nvCxnSpPr>
          <p:cNvPr id="7" name="Прямая соединительная линия 6"/>
          <p:cNvCxnSpPr/>
          <p:nvPr/>
        </p:nvCxnSpPr>
        <p:spPr bwMode="auto">
          <a:xfrm>
            <a:off x="6500826" y="357166"/>
            <a:ext cx="857256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76200" y="23622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0" y="1828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А( 0, 0, 1, 1)</a:t>
            </a:r>
            <a:endParaRPr lang="ru-RU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2362200"/>
            <a:ext cx="1733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В( 0, 1, 0, 1)</a:t>
            </a: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76200" y="28194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133600" y="2133600"/>
            <a:ext cx="1371600" cy="769441"/>
          </a:xfrm>
          <a:prstGeom prst="rect">
            <a:avLst/>
          </a:prstGeom>
          <a:solidFill>
            <a:srgbClr val="008663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400" b="1" dirty="0">
                <a:solidFill>
                  <a:schemeClr val="bg1"/>
                </a:solidFill>
              </a:rPr>
              <a:t>  И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133600" y="3352800"/>
            <a:ext cx="1371600" cy="707886"/>
          </a:xfrm>
          <a:prstGeom prst="rect">
            <a:avLst/>
          </a:prstGeom>
          <a:solidFill>
            <a:srgbClr val="008663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000" b="1" dirty="0" smtClean="0">
                <a:solidFill>
                  <a:schemeClr val="bg1"/>
                </a:solidFill>
              </a:rPr>
              <a:t>ИЛИ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419600" y="2971800"/>
            <a:ext cx="1371600" cy="707886"/>
          </a:xfrm>
          <a:prstGeom prst="rect">
            <a:avLst/>
          </a:prstGeom>
          <a:solidFill>
            <a:srgbClr val="008663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000" b="1" dirty="0"/>
              <a:t> </a:t>
            </a:r>
            <a:r>
              <a:rPr lang="ru-RU" sz="4000" b="1" dirty="0">
                <a:solidFill>
                  <a:schemeClr val="bg1"/>
                </a:solidFill>
              </a:rPr>
              <a:t>НЕ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400800" y="3276600"/>
            <a:ext cx="1371600" cy="769441"/>
          </a:xfrm>
          <a:prstGeom prst="rect">
            <a:avLst/>
          </a:prstGeom>
          <a:solidFill>
            <a:srgbClr val="008663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400" b="1" dirty="0"/>
              <a:t>  </a:t>
            </a:r>
            <a:r>
              <a:rPr lang="ru-RU" sz="4400" b="1" dirty="0">
                <a:solidFill>
                  <a:schemeClr val="bg1"/>
                </a:solidFill>
              </a:rPr>
              <a:t>И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7178" name="Line 11"/>
          <p:cNvSpPr>
            <a:spLocks noChangeShapeType="1"/>
          </p:cNvSpPr>
          <p:nvPr/>
        </p:nvSpPr>
        <p:spPr bwMode="auto">
          <a:xfrm>
            <a:off x="3581400" y="2362200"/>
            <a:ext cx="556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9" name="Line 12"/>
          <p:cNvSpPr>
            <a:spLocks noChangeShapeType="1"/>
          </p:cNvSpPr>
          <p:nvPr/>
        </p:nvSpPr>
        <p:spPr bwMode="auto">
          <a:xfrm>
            <a:off x="3886200" y="2362200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80" name="Line 13"/>
          <p:cNvSpPr>
            <a:spLocks noChangeShapeType="1"/>
          </p:cNvSpPr>
          <p:nvPr/>
        </p:nvSpPr>
        <p:spPr bwMode="auto">
          <a:xfrm>
            <a:off x="3886200" y="3505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81" name="Line 14"/>
          <p:cNvSpPr>
            <a:spLocks noChangeShapeType="1"/>
          </p:cNvSpPr>
          <p:nvPr/>
        </p:nvSpPr>
        <p:spPr bwMode="auto">
          <a:xfrm>
            <a:off x="5638800" y="34290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82" name="Line 15"/>
          <p:cNvSpPr>
            <a:spLocks noChangeShapeType="1"/>
          </p:cNvSpPr>
          <p:nvPr/>
        </p:nvSpPr>
        <p:spPr bwMode="auto">
          <a:xfrm>
            <a:off x="3581400" y="3886200"/>
            <a:ext cx="2895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83" name="Line 16"/>
          <p:cNvSpPr>
            <a:spLocks noChangeShapeType="1"/>
          </p:cNvSpPr>
          <p:nvPr/>
        </p:nvSpPr>
        <p:spPr bwMode="auto">
          <a:xfrm>
            <a:off x="1752600" y="23622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84" name="Line 19"/>
          <p:cNvSpPr>
            <a:spLocks noChangeShapeType="1"/>
          </p:cNvSpPr>
          <p:nvPr/>
        </p:nvSpPr>
        <p:spPr bwMode="auto">
          <a:xfrm>
            <a:off x="1752600" y="3657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85" name="Line 20"/>
          <p:cNvSpPr>
            <a:spLocks noChangeShapeType="1"/>
          </p:cNvSpPr>
          <p:nvPr/>
        </p:nvSpPr>
        <p:spPr bwMode="auto">
          <a:xfrm>
            <a:off x="1371600" y="2819400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86" name="Line 22"/>
          <p:cNvSpPr>
            <a:spLocks noChangeShapeType="1"/>
          </p:cNvSpPr>
          <p:nvPr/>
        </p:nvSpPr>
        <p:spPr bwMode="auto">
          <a:xfrm>
            <a:off x="1371600" y="3886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87" name="Line 24"/>
          <p:cNvSpPr>
            <a:spLocks noChangeShapeType="1"/>
          </p:cNvSpPr>
          <p:nvPr/>
        </p:nvSpPr>
        <p:spPr bwMode="auto">
          <a:xfrm>
            <a:off x="7924800" y="36576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88" name="Text Box 25"/>
          <p:cNvSpPr txBox="1">
            <a:spLocks noChangeArrowheads="1"/>
          </p:cNvSpPr>
          <p:nvPr/>
        </p:nvSpPr>
        <p:spPr bwMode="auto">
          <a:xfrm>
            <a:off x="7772400" y="3200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 S</a:t>
            </a:r>
            <a:r>
              <a:rPr lang="ru-RU" b="1">
                <a:solidFill>
                  <a:srgbClr val="FF0000"/>
                </a:solidFill>
              </a:rPr>
              <a:t>(0,1,1,0)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7189" name="Text Box 26"/>
          <p:cNvSpPr txBox="1">
            <a:spLocks noChangeArrowheads="1"/>
          </p:cNvSpPr>
          <p:nvPr/>
        </p:nvSpPr>
        <p:spPr bwMode="auto">
          <a:xfrm>
            <a:off x="7696200" y="19050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FF0000"/>
                </a:solidFill>
              </a:rPr>
              <a:t>P (0,0,0,1)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57620" y="5214951"/>
            <a:ext cx="4357718" cy="646331"/>
          </a:xfrm>
          <a:prstGeom prst="rect">
            <a:avLst/>
          </a:prstGeom>
          <a:solidFill>
            <a:srgbClr val="66CCFF"/>
          </a:solidFill>
          <a:ln cmpd="dbl"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b="1" dirty="0" smtClean="0"/>
              <a:t>S</a:t>
            </a:r>
            <a:r>
              <a:rPr lang="en-US" sz="3600" b="1" dirty="0" smtClean="0"/>
              <a:t>=(A^B</a:t>
            </a:r>
            <a:r>
              <a:rPr lang="en-US" sz="3600" b="1" dirty="0"/>
              <a:t>) ^ (A v B)</a:t>
            </a:r>
            <a:endParaRPr lang="ru-RU" sz="3600" b="1" dirty="0"/>
          </a:p>
        </p:txBody>
      </p:sp>
      <p:cxnSp>
        <p:nvCxnSpPr>
          <p:cNvPr id="26" name="Прямая соединительная линия 25"/>
          <p:cNvCxnSpPr/>
          <p:nvPr/>
        </p:nvCxnSpPr>
        <p:spPr bwMode="auto">
          <a:xfrm>
            <a:off x="4429124" y="5286388"/>
            <a:ext cx="1000132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9650"/>
            <a:ext cx="9182100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0" y="357166"/>
            <a:ext cx="9144000" cy="646331"/>
          </a:xfrm>
          <a:prstGeom prst="rect">
            <a:avLst/>
          </a:prstGeom>
          <a:solidFill>
            <a:srgbClr val="66CCFF"/>
          </a:solidFill>
          <a:ln cmpd="dbl"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600" b="1" dirty="0" smtClean="0"/>
              <a:t>S</a:t>
            </a:r>
            <a:r>
              <a:rPr lang="en-US" sz="3600" b="1" dirty="0" smtClean="0"/>
              <a:t>=(A^B</a:t>
            </a:r>
            <a:r>
              <a:rPr lang="en-US" sz="3600" b="1" dirty="0"/>
              <a:t>) ^ (A v B)</a:t>
            </a:r>
            <a:endParaRPr lang="ru-RU" sz="3600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 bwMode="auto">
          <a:xfrm>
            <a:off x="928662" y="428604"/>
            <a:ext cx="571504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Овал 6"/>
          <p:cNvSpPr/>
          <p:nvPr/>
        </p:nvSpPr>
        <p:spPr bwMode="auto">
          <a:xfrm>
            <a:off x="1214414" y="1857364"/>
            <a:ext cx="214314" cy="214314"/>
          </a:xfrm>
          <a:prstGeom prst="ellipse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52"/>
            </a:endParaRPr>
          </a:p>
        </p:txBody>
      </p:sp>
      <p:sp>
        <p:nvSpPr>
          <p:cNvPr id="8" name="Овал 7"/>
          <p:cNvSpPr/>
          <p:nvPr/>
        </p:nvSpPr>
        <p:spPr bwMode="auto">
          <a:xfrm>
            <a:off x="785786" y="2428868"/>
            <a:ext cx="214314" cy="214314"/>
          </a:xfrm>
          <a:prstGeom prst="ellipse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866775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ПОЛУСУММАТОР</a:t>
            </a:r>
            <a:endParaRPr lang="ru-RU" sz="3200" dirty="0"/>
          </a:p>
        </p:txBody>
      </p:sp>
      <p:grpSp>
        <p:nvGrpSpPr>
          <p:cNvPr id="8196" name="Группа 51"/>
          <p:cNvGrpSpPr>
            <a:grpSpLocks/>
          </p:cNvGrpSpPr>
          <p:nvPr/>
        </p:nvGrpSpPr>
        <p:grpSpPr bwMode="auto">
          <a:xfrm>
            <a:off x="857224" y="1285860"/>
            <a:ext cx="6261100" cy="1857375"/>
            <a:chOff x="428596" y="2500306"/>
            <a:chExt cx="6261846" cy="1857388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786070" y="2643182"/>
              <a:ext cx="643015" cy="64294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786070" y="3714753"/>
              <a:ext cx="643015" cy="6429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357882" y="3214686"/>
              <a:ext cx="643015" cy="64294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082112" y="3221036"/>
              <a:ext cx="633488" cy="100807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928718" y="2786058"/>
              <a:ext cx="857352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928718" y="3143249"/>
              <a:ext cx="857352" cy="158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5400000">
              <a:off x="1086732" y="3491705"/>
              <a:ext cx="708030" cy="2699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5400000">
              <a:off x="427882" y="3501232"/>
              <a:ext cx="1428760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1428840" y="3857629"/>
              <a:ext cx="357230" cy="158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1143056" y="4214818"/>
              <a:ext cx="643014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2429084" y="2786058"/>
              <a:ext cx="3572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5400000">
              <a:off x="2535488" y="3036885"/>
              <a:ext cx="500065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>
              <a:off x="2786314" y="3286125"/>
              <a:ext cx="571568" cy="158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/>
            <p:cNvCxnSpPr/>
            <p:nvPr/>
          </p:nvCxnSpPr>
          <p:spPr>
            <a:xfrm>
              <a:off x="2429084" y="4011617"/>
              <a:ext cx="2643502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>
              <a:off x="4000897" y="3508376"/>
              <a:ext cx="1071690" cy="158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 стрелкой 38"/>
            <p:cNvCxnSpPr/>
            <p:nvPr/>
          </p:nvCxnSpPr>
          <p:spPr>
            <a:xfrm>
              <a:off x="5715601" y="3868741"/>
              <a:ext cx="857352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16" name="TextBox 39"/>
            <p:cNvSpPr txBox="1">
              <a:spLocks noChangeArrowheads="1"/>
            </p:cNvSpPr>
            <p:nvPr/>
          </p:nvSpPr>
          <p:spPr bwMode="auto">
            <a:xfrm>
              <a:off x="428596" y="2500306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/>
                <a:t>А</a:t>
              </a:r>
            </a:p>
          </p:txBody>
        </p:sp>
        <p:sp>
          <p:nvSpPr>
            <p:cNvPr id="8217" name="TextBox 40"/>
            <p:cNvSpPr txBox="1">
              <a:spLocks noChangeArrowheads="1"/>
            </p:cNvSpPr>
            <p:nvPr/>
          </p:nvSpPr>
          <p:spPr bwMode="auto">
            <a:xfrm>
              <a:off x="428596" y="2928934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/>
                <a:t>В</a:t>
              </a:r>
            </a:p>
          </p:txBody>
        </p:sp>
        <p:sp>
          <p:nvSpPr>
            <p:cNvPr id="8218" name="TextBox 41"/>
            <p:cNvSpPr txBox="1">
              <a:spLocks noChangeArrowheads="1"/>
            </p:cNvSpPr>
            <p:nvPr/>
          </p:nvSpPr>
          <p:spPr bwMode="auto">
            <a:xfrm>
              <a:off x="1770528" y="2636912"/>
              <a:ext cx="35719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/>
                <a:t>&amp;</a:t>
              </a:r>
              <a:endParaRPr lang="ru-RU" b="1"/>
            </a:p>
          </p:txBody>
        </p:sp>
        <p:sp>
          <p:nvSpPr>
            <p:cNvPr id="8219" name="TextBox 42"/>
            <p:cNvSpPr txBox="1">
              <a:spLocks noChangeArrowheads="1"/>
            </p:cNvSpPr>
            <p:nvPr/>
          </p:nvSpPr>
          <p:spPr bwMode="auto">
            <a:xfrm>
              <a:off x="1842536" y="3717032"/>
              <a:ext cx="22742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800" b="1"/>
                <a:t>1</a:t>
              </a:r>
            </a:p>
          </p:txBody>
        </p:sp>
        <p:sp>
          <p:nvSpPr>
            <p:cNvPr id="8220" name="TextBox 48"/>
            <p:cNvSpPr txBox="1">
              <a:spLocks noChangeArrowheads="1"/>
            </p:cNvSpPr>
            <p:nvPr/>
          </p:nvSpPr>
          <p:spPr bwMode="auto">
            <a:xfrm>
              <a:off x="5109116" y="3292394"/>
              <a:ext cx="35719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/>
                <a:t>&amp;</a:t>
              </a:r>
              <a:endParaRPr lang="ru-RU" b="1"/>
            </a:p>
          </p:txBody>
        </p:sp>
        <p:sp>
          <p:nvSpPr>
            <p:cNvPr id="8221" name="TextBox 50"/>
            <p:cNvSpPr txBox="1">
              <a:spLocks noChangeArrowheads="1"/>
            </p:cNvSpPr>
            <p:nvPr/>
          </p:nvSpPr>
          <p:spPr bwMode="auto">
            <a:xfrm>
              <a:off x="6333252" y="3940466"/>
              <a:ext cx="3571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S</a:t>
              </a:r>
              <a:endParaRPr lang="ru-RU"/>
            </a:p>
          </p:txBody>
        </p:sp>
      </p:grpSp>
      <p:sp>
        <p:nvSpPr>
          <p:cNvPr id="8198" name="Овал 28"/>
          <p:cNvSpPr>
            <a:spLocks noChangeArrowheads="1"/>
          </p:cNvSpPr>
          <p:nvPr/>
        </p:nvSpPr>
        <p:spPr bwMode="auto">
          <a:xfrm>
            <a:off x="4357686" y="2143116"/>
            <a:ext cx="144462" cy="215900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5364163" y="188913"/>
            <a:ext cx="3529012" cy="646112"/>
          </a:xfrm>
          <a:prstGeom prst="rect">
            <a:avLst/>
          </a:prstGeom>
          <a:solidFill>
            <a:srgbClr val="66CCFF"/>
          </a:solidFill>
          <a:ln cmpd="dbl">
            <a:solidFill>
              <a:schemeClr val="accent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/>
              <a:t>¬(</a:t>
            </a:r>
            <a:r>
              <a:rPr lang="en-US" sz="3600" b="1" dirty="0"/>
              <a:t>A^B) ^ (A v B)</a:t>
            </a:r>
            <a:endParaRPr lang="ru-RU" sz="3600" b="1" dirty="0"/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214282" y="3857628"/>
            <a:ext cx="857256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49263">
              <a:spcBef>
                <a:spcPct val="50000"/>
              </a:spcBef>
            </a:pPr>
            <a:r>
              <a:rPr lang="ru-RU" sz="2600" b="1" dirty="0">
                <a:solidFill>
                  <a:schemeClr val="accent2"/>
                </a:solidFill>
              </a:rPr>
              <a:t>Полусумматор</a:t>
            </a:r>
            <a:r>
              <a:rPr lang="ru-RU" sz="2600" dirty="0"/>
              <a:t> – это логическая схема, способная складывать два одноразрядных двоичных </a:t>
            </a:r>
            <a:r>
              <a:rPr lang="ru-RU" sz="2600" dirty="0" smtClean="0"/>
              <a:t>числа, </a:t>
            </a:r>
            <a:r>
              <a:rPr lang="ru-RU" sz="2800" dirty="0" smtClean="0"/>
              <a:t>не учитывает перенос из младшего разряда в старший 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5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52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552</Words>
  <Application>Microsoft Office PowerPoint</Application>
  <PresentationFormat>Экран (4:3)</PresentationFormat>
  <Paragraphs>214</Paragraphs>
  <Slides>13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Оформление по умолчанию</vt:lpstr>
      <vt:lpstr>Microsoft Equation 3.0</vt:lpstr>
      <vt:lpstr>Слайд 1</vt:lpstr>
      <vt:lpstr>Слайд 2</vt:lpstr>
      <vt:lpstr>Слайд 3</vt:lpstr>
      <vt:lpstr>Слайд 4</vt:lpstr>
      <vt:lpstr>ПОЛУСУММАТОР</vt:lpstr>
      <vt:lpstr>Слайд 6</vt:lpstr>
      <vt:lpstr>Слайд 7</vt:lpstr>
      <vt:lpstr>Слайд 8</vt:lpstr>
      <vt:lpstr>ПОЛУСУММАТОР</vt:lpstr>
      <vt:lpstr>Сумматор</vt:lpstr>
      <vt:lpstr>Сумматор</vt:lpstr>
      <vt:lpstr>Принцип работы</vt:lpstr>
      <vt:lpstr>Многоразрядный сумматор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Полусумматор</dc:title>
  <dc:creator>Литвиненко Раиса Ивановна</dc:creator>
  <cp:lastModifiedBy>Пользователь</cp:lastModifiedBy>
  <cp:revision>59</cp:revision>
  <dcterms:created xsi:type="dcterms:W3CDTF">2005-03-13T12:18:44Z</dcterms:created>
  <dcterms:modified xsi:type="dcterms:W3CDTF">2019-05-04T16:51:24Z</dcterms:modified>
</cp:coreProperties>
</file>