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256" r:id="rId2"/>
    <p:sldId id="291" r:id="rId3"/>
    <p:sldId id="283" r:id="rId4"/>
    <p:sldId id="257" r:id="rId5"/>
    <p:sldId id="285" r:id="rId6"/>
    <p:sldId id="259" r:id="rId7"/>
    <p:sldId id="275" r:id="rId8"/>
    <p:sldId id="260" r:id="rId9"/>
    <p:sldId id="276" r:id="rId10"/>
    <p:sldId id="261" r:id="rId11"/>
    <p:sldId id="277" r:id="rId12"/>
    <p:sldId id="262" r:id="rId13"/>
    <p:sldId id="267" r:id="rId14"/>
    <p:sldId id="263" r:id="rId15"/>
    <p:sldId id="264" r:id="rId16"/>
    <p:sldId id="265" r:id="rId17"/>
    <p:sldId id="269" r:id="rId18"/>
    <p:sldId id="268" r:id="rId19"/>
    <p:sldId id="270" r:id="rId20"/>
    <p:sldId id="271" r:id="rId21"/>
    <p:sldId id="272" r:id="rId22"/>
    <p:sldId id="279" r:id="rId23"/>
    <p:sldId id="274" r:id="rId24"/>
    <p:sldId id="278" r:id="rId25"/>
    <p:sldId id="273" r:id="rId26"/>
    <p:sldId id="280" r:id="rId27"/>
    <p:sldId id="288" r:id="rId28"/>
    <p:sldId id="28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419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4198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4198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199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4199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199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9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E47683-05B4-4EDC-BD7D-739F0143B9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8EBCD-7D9B-4626-B94E-37FFC27DBB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25CD2-C33D-4D14-976F-6CBBAD90E5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3F16C-126D-4A1A-8F57-0D60F6E0FAF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C99B4-CD9C-45D8-87F7-8367523786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6B1D6-2BEB-46A1-96FE-5D016A2CFF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E335E-9E5D-44AC-A15B-DF44B4BB58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D6B9D-52A3-40C2-85CA-651EA25F83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77B95-850B-4500-9CB5-5AA39938EB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BDB97-3DF2-4522-AA04-09E79DFB8E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1F03D-90E2-4212-B027-078598B775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4096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09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09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ru-RU"/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AB74421A-6B7A-4CE2-A06E-2478183815E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042988" y="1773238"/>
            <a:ext cx="7489825" cy="302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Поиск информации</a:t>
            </a:r>
          </a:p>
          <a:p>
            <a:pPr algn="ctr"/>
            <a:r>
              <a:rPr lang="ru-RU" sz="4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2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в Интернете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067175" y="5516563"/>
            <a:ext cx="482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4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b="1"/>
              <a:t>Компьютерные телекоммуникации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>
                <a:solidFill>
                  <a:srgbClr val="0033CC"/>
                </a:solidFill>
              </a:rPr>
              <a:t>Способ 3: Обращение к поисковой системе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dirty="0"/>
              <a:t>Пользуясь гипертекстовыми ссылками, можно бесконечно долго путешествовать в информационном пространстве Сети, переходя от одной web-страницы к другой, но если учесть, что в мире созданы многие миллионы web-страниц, то найти на них нужную информацию таким способом вряд ли удастся</a:t>
            </a:r>
            <a:r>
              <a:rPr lang="ru-RU" sz="21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1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100" dirty="0"/>
              <a:t>На помощь приходят специальные </a:t>
            </a:r>
            <a:r>
              <a:rPr lang="ru-RU" sz="2100" b="1" dirty="0"/>
              <a:t>поисковые системы</a:t>
            </a:r>
            <a:r>
              <a:rPr lang="ru-RU" sz="2100" dirty="0"/>
              <a:t> (их еще называют </a:t>
            </a:r>
            <a:r>
              <a:rPr lang="ru-RU" sz="2100" b="1" dirty="0"/>
              <a:t>поисковыми машинами</a:t>
            </a:r>
            <a:r>
              <a:rPr lang="ru-RU" sz="2100" dirty="0"/>
              <a:t>). Адреса поисковых серверов хорошо известны всем, кто работает в Интернете. В настоящее время в русскоязычной части Интернет популярны следующие поисковые серверы: </a:t>
            </a:r>
            <a:r>
              <a:rPr lang="ru-RU" sz="2100" b="1" dirty="0" err="1"/>
              <a:t>Яндекс</a:t>
            </a:r>
            <a:r>
              <a:rPr lang="ru-RU" sz="2100" dirty="0"/>
              <a:t> (</a:t>
            </a:r>
            <a:r>
              <a:rPr lang="ru-RU" sz="2100" dirty="0" err="1"/>
              <a:t>yandex.ru</a:t>
            </a:r>
            <a:r>
              <a:rPr lang="ru-RU" sz="2100" dirty="0"/>
              <a:t>), </a:t>
            </a:r>
            <a:r>
              <a:rPr lang="ru-RU" sz="2100" b="1" dirty="0" err="1"/>
              <a:t>Google</a:t>
            </a:r>
            <a:r>
              <a:rPr lang="ru-RU" sz="2100" dirty="0"/>
              <a:t> (</a:t>
            </a:r>
            <a:r>
              <a:rPr lang="ru-RU" sz="2100" dirty="0" err="1"/>
              <a:t>google.ru</a:t>
            </a:r>
            <a:r>
              <a:rPr lang="ru-RU" sz="2100" dirty="0"/>
              <a:t>) и </a:t>
            </a:r>
            <a:r>
              <a:rPr lang="ru-RU" sz="2100" b="1" dirty="0" err="1"/>
              <a:t>Rambler</a:t>
            </a:r>
            <a:r>
              <a:rPr lang="ru-RU" sz="2100" dirty="0"/>
              <a:t> (</a:t>
            </a:r>
            <a:r>
              <a:rPr lang="ru-RU" sz="2100" dirty="0" err="1"/>
              <a:t>rambler.ru</a:t>
            </a:r>
            <a:r>
              <a:rPr lang="ru-RU" sz="2100" dirty="0"/>
              <a:t>). 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2"/>
          <a:srcRect l="16417" t="20465" r="16624" b="30316"/>
          <a:stretch>
            <a:fillRect/>
          </a:stretch>
        </p:blipFill>
        <p:spPr bwMode="auto">
          <a:xfrm>
            <a:off x="0" y="620713"/>
            <a:ext cx="914400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33CC"/>
                </a:solidFill>
              </a:rPr>
              <a:t>Поисковая система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u="sng" dirty="0">
                <a:solidFill>
                  <a:srgbClr val="000099"/>
                </a:solidFill>
              </a:rPr>
              <a:t>Поисковая система </a:t>
            </a:r>
            <a:r>
              <a:rPr lang="ru-RU" sz="2000" dirty="0">
                <a:solidFill>
                  <a:srgbClr val="000099"/>
                </a:solidFill>
              </a:rPr>
              <a:t>— </a:t>
            </a:r>
            <a:r>
              <a:rPr lang="ru-RU" sz="2000" dirty="0" err="1">
                <a:solidFill>
                  <a:srgbClr val="000099"/>
                </a:solidFill>
              </a:rPr>
              <a:t>веб-сайт</a:t>
            </a:r>
            <a:r>
              <a:rPr lang="ru-RU" sz="2000" dirty="0">
                <a:solidFill>
                  <a:srgbClr val="000099"/>
                </a:solidFill>
              </a:rPr>
              <a:t>, предоставляющий возможность поиска информации в Интернете.</a:t>
            </a:r>
            <a:r>
              <a:rPr lang="ru-RU" sz="2000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Большинство поисковых систем ищут информацию на сайтах Всемирной паутины, но существуют также системы, способные искать файлы на ftp-серверах, товары в </a:t>
            </a:r>
            <a:r>
              <a:rPr lang="ru-RU" sz="2000" dirty="0" err="1"/>
              <a:t>интернет-магазинах</a:t>
            </a:r>
            <a:r>
              <a:rPr lang="ru-RU" sz="2000" dirty="0"/>
              <a:t>, а также информацию в группах новостей </a:t>
            </a:r>
            <a:r>
              <a:rPr lang="ru-RU" sz="2000" dirty="0" err="1"/>
              <a:t>Usenet</a:t>
            </a:r>
            <a:r>
              <a:rPr lang="ru-RU" sz="20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Первой поисковой системой для Всемирной паутины был «</a:t>
            </a:r>
            <a:r>
              <a:rPr lang="ru-RU" sz="2000" dirty="0" err="1"/>
              <a:t>Wandex</a:t>
            </a:r>
            <a:r>
              <a:rPr lang="ru-RU" sz="2000" dirty="0"/>
              <a:t>», уже не существующий индекс, разработанный Мэтью </a:t>
            </a:r>
            <a:r>
              <a:rPr lang="ru-RU" sz="2000" dirty="0" err="1"/>
              <a:t>Грэйем</a:t>
            </a:r>
            <a:r>
              <a:rPr lang="ru-RU" sz="2000" dirty="0"/>
              <a:t> из Массачусетского технологического института в 1993.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71475" indent="22225">
              <a:buFont typeface="Wingdings" pitchFamily="2" charset="2"/>
              <a:buNone/>
            </a:pPr>
            <a:r>
              <a:rPr lang="ru-RU"/>
              <a:t>По принципу действия </a:t>
            </a:r>
            <a:r>
              <a:rPr lang="ru-RU" b="1"/>
              <a:t>поисковые системы делятся на</a:t>
            </a:r>
            <a:r>
              <a:rPr lang="ru-RU"/>
              <a:t> два типа:</a:t>
            </a:r>
          </a:p>
          <a:p>
            <a:pPr marL="1266825" lvl="2"/>
            <a:r>
              <a:rPr lang="ru-RU" sz="3200" b="1" i="1">
                <a:solidFill>
                  <a:srgbClr val="800000"/>
                </a:solidFill>
              </a:rPr>
              <a:t>поисковые каталоги</a:t>
            </a:r>
          </a:p>
          <a:p>
            <a:pPr marL="1266825" lvl="2"/>
            <a:r>
              <a:rPr lang="ru-RU" sz="3200" b="1" i="1">
                <a:solidFill>
                  <a:srgbClr val="800000"/>
                </a:solidFill>
              </a:rPr>
              <a:t>поисковые индексы</a:t>
            </a:r>
            <a:r>
              <a:rPr lang="ru-RU" sz="3200"/>
              <a:t>.</a:t>
            </a:r>
          </a:p>
          <a:p>
            <a:pPr marL="371475" indent="22225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33CC"/>
                </a:solidFill>
              </a:rPr>
              <a:t>Поисковые каталоги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</a:rPr>
              <a:t>Поисковые каталоги служат для тематического поиска.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Информация на этих серверах структурирована по темам и </a:t>
            </a:r>
            <a:r>
              <a:rPr lang="ru-RU" sz="2000" dirty="0" err="1"/>
              <a:t>подтемам</a:t>
            </a:r>
            <a:r>
              <a:rPr lang="ru-RU" sz="2000" dirty="0"/>
              <a:t>. Имея намерение осветить какую-то узкую тему, нетрудно найти список web-страниц, ей посвященных. </a:t>
            </a: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 dirty="0" err="1">
                <a:solidFill>
                  <a:srgbClr val="000099"/>
                </a:solidFill>
              </a:rPr>
              <a:t>Катало́г</a:t>
            </a:r>
            <a:r>
              <a:rPr lang="ru-RU" sz="2000" u="sng" dirty="0">
                <a:solidFill>
                  <a:srgbClr val="000099"/>
                </a:solidFill>
              </a:rPr>
              <a:t> ресурсов в Интернете</a:t>
            </a:r>
            <a:r>
              <a:rPr lang="ru-RU" sz="2000" dirty="0"/>
              <a:t> или каталог </a:t>
            </a:r>
            <a:r>
              <a:rPr lang="ru-RU" sz="2000" dirty="0" err="1"/>
              <a:t>интернет-ресурсов</a:t>
            </a:r>
            <a:r>
              <a:rPr lang="ru-RU" sz="2000" dirty="0"/>
              <a:t> или просто интернет-каталог </a:t>
            </a:r>
            <a:r>
              <a:rPr lang="ru-RU" sz="2000" dirty="0">
                <a:solidFill>
                  <a:srgbClr val="000099"/>
                </a:solidFill>
              </a:rPr>
              <a:t>— структурированный набор ссылок на сайты с кратким их описанием</a:t>
            </a:r>
            <a:r>
              <a:rPr lang="ru-RU" sz="2000" dirty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Каталог в котором ссылки на сайты внутри категорий сортируются по популярности сайтов называется </a:t>
            </a:r>
            <a:r>
              <a:rPr lang="ru-RU" sz="2000" u="sng" dirty="0"/>
              <a:t>рейтинг</a:t>
            </a:r>
            <a:r>
              <a:rPr lang="ru-RU" sz="2000" dirty="0"/>
              <a:t> (или топ).</a:t>
            </a:r>
          </a:p>
          <a:p>
            <a:pPr>
              <a:lnSpc>
                <a:spcPct val="80000"/>
              </a:lnSpc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 b="3984"/>
          <a:stretch>
            <a:fillRect/>
          </a:stretch>
        </p:blipFill>
        <p:spPr bwMode="auto">
          <a:xfrm>
            <a:off x="179388" y="323850"/>
            <a:ext cx="87122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33CC"/>
                </a:solidFill>
              </a:rPr>
              <a:t>Поисковые индексы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ru-RU">
                <a:solidFill>
                  <a:schemeClr val="tx2"/>
                </a:solidFill>
              </a:rPr>
              <a:t>Поисковые индексы работают как алфавитные указатели.</a:t>
            </a:r>
            <a:r>
              <a:rPr lang="ru-RU"/>
              <a:t> Клиент задает слово или группу слов, характеризующих его область поиска, — и получает список ссылок на web-страницы, содержащие указанные термины.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 b="6683"/>
          <a:stretch>
            <a:fillRect/>
          </a:stretch>
        </p:blipFill>
        <p:spPr bwMode="auto">
          <a:xfrm>
            <a:off x="0" y="508000"/>
            <a:ext cx="91440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>
                <a:solidFill>
                  <a:srgbClr val="0033CC"/>
                </a:solidFill>
              </a:rPr>
              <a:t>Как работает поисковой индекс?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Поисковые индексы автоматически, при помощи специальных программ (</a:t>
            </a:r>
            <a:r>
              <a:rPr lang="ru-RU" sz="2000" dirty="0" err="1">
                <a:solidFill>
                  <a:schemeClr val="tx2"/>
                </a:solidFill>
              </a:rPr>
              <a:t>веб-пауков</a:t>
            </a:r>
            <a:r>
              <a:rPr lang="ru-RU" sz="2000" dirty="0"/>
              <a:t>), сканируют страницы Интернета и индексируют их, то есть заносят в свою огромную базу данных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u="sng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u="sng" dirty="0" err="1">
                <a:solidFill>
                  <a:srgbClr val="000099"/>
                </a:solidFill>
              </a:rPr>
              <a:t>Поиско́вый</a:t>
            </a:r>
            <a:r>
              <a:rPr lang="ru-RU" sz="2000" u="sng" dirty="0">
                <a:solidFill>
                  <a:srgbClr val="000099"/>
                </a:solidFill>
              </a:rPr>
              <a:t> робот («</a:t>
            </a:r>
            <a:r>
              <a:rPr lang="ru-RU" sz="2000" u="sng" dirty="0" err="1">
                <a:solidFill>
                  <a:srgbClr val="000099"/>
                </a:solidFill>
              </a:rPr>
              <a:t>веб-пау́к</a:t>
            </a:r>
            <a:r>
              <a:rPr lang="ru-RU" sz="2000" u="sng" dirty="0">
                <a:solidFill>
                  <a:srgbClr val="000099"/>
                </a:solidFill>
              </a:rPr>
              <a:t>»)</a:t>
            </a:r>
            <a:r>
              <a:rPr lang="ru-RU" sz="2000" dirty="0">
                <a:solidFill>
                  <a:srgbClr val="000099"/>
                </a:solidFill>
              </a:rPr>
              <a:t> — программа, являющаяся составной частью поисковой системы и предназначенная для обхода страниц Интернета с целью занесения информации о них (ключевые слова) в базу поисковика.</a:t>
            </a:r>
            <a:r>
              <a:rPr lang="ru-RU" sz="2000" dirty="0"/>
              <a:t> По своей сути паук больше всего напоминает обычный браузер. Он сканирует содержимое страницы, забрасывает его на сервер поисковой машины, которой принадлежит и отправляется по ссылкам на следующие страницы.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В ответ на запрос, где найти нужную информацию, поисковый сервер возвращает список гиперссылок, ведущих web-страницам, на которых нужная информация имеется или упоминается. Обширность списка может быть любой, в зависимости от содержания запроса. </a:t>
            </a: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7772400" cy="796925"/>
          </a:xfrm>
        </p:spPr>
        <p:txBody>
          <a:bodyPr/>
          <a:lstStyle/>
          <a:p>
            <a:r>
              <a:rPr lang="ru-RU" sz="2500">
                <a:solidFill>
                  <a:srgbClr val="0033CC"/>
                </a:solidFill>
              </a:rPr>
              <a:t>Золотые правила поиска информации в сети.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857364"/>
            <a:ext cx="8229600" cy="45259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Учитывай особенности естественного языка.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Не допускай орфографических ошибок.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Избегай поиска по одному слову.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Не пиши большими буквами.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Исключи из поиска ненужные слова.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Используй возможности расширенного поиска.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План урока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ru-RU"/>
              <a:t>«Заполни пропуски»</a:t>
            </a:r>
          </a:p>
          <a:p>
            <a:pPr marL="533400" indent="-533400"/>
            <a:r>
              <a:rPr lang="ru-RU"/>
              <a:t>Зачем мы изучаем новую тему?</a:t>
            </a:r>
          </a:p>
          <a:p>
            <a:pPr marL="533400" indent="-533400"/>
            <a:r>
              <a:rPr lang="ru-RU"/>
              <a:t>Способы поиска информации в Интернете.</a:t>
            </a:r>
          </a:p>
          <a:p>
            <a:pPr marL="533400" indent="-533400"/>
            <a:r>
              <a:rPr lang="ru-RU"/>
              <a:t>Типы поисковых систем.</a:t>
            </a:r>
          </a:p>
          <a:p>
            <a:pPr marL="533400" indent="-533400"/>
            <a:r>
              <a:rPr lang="ru-RU"/>
              <a:t>Характеристики популярных поисковых систем.</a:t>
            </a:r>
          </a:p>
          <a:p>
            <a:pPr marL="533400" indent="-533400"/>
            <a:r>
              <a:rPr lang="ru-RU"/>
              <a:t>Домашнее задание.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>
                <a:solidFill>
                  <a:srgbClr val="0033CC"/>
                </a:solidFill>
              </a:rPr>
              <a:t>Рейтинг поисковых систем в России (по данным SpyLog).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Основные поисковые системы</a:t>
            </a:r>
          </a:p>
          <a:p>
            <a:r>
              <a:rPr lang="ru-RU"/>
              <a:t>http://www.yandex.ru/ - 54.8267% </a:t>
            </a:r>
          </a:p>
          <a:p>
            <a:r>
              <a:rPr lang="ru-RU"/>
              <a:t>http://www.rambler.ru/ - 21.7645% </a:t>
            </a:r>
          </a:p>
          <a:p>
            <a:r>
              <a:rPr lang="ru-RU"/>
              <a:t>http://www.google.com/ - 15.6207% </a:t>
            </a:r>
          </a:p>
          <a:p>
            <a:r>
              <a:rPr lang="ru-RU"/>
              <a:t>http://www.mail.ru/ - 4.5466% </a:t>
            </a:r>
          </a:p>
          <a:p>
            <a:r>
              <a:rPr lang="ru-RU"/>
              <a:t>http://www.aport.ru/ - 1.5788%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33CC"/>
                </a:solidFill>
              </a:rPr>
              <a:t>http://www.yandex.ru/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solidFill>
                  <a:srgbClr val="000099"/>
                </a:solidFill>
              </a:rPr>
              <a:t>Яндекс — российская система поиска в Сети.</a:t>
            </a:r>
            <a:r>
              <a:rPr lang="ru-RU" sz="1600"/>
              <a:t> Сайт компании, Yandex.ru, был открыт 23 сентября 1997 года. Головной офис компании находится в Москве. У компании есть офисы в Санкт-Петербурге, Екатеринбурге, Одессе и Киеве. </a:t>
            </a: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Слово «Яндекс» (состоящее из буквы «Я» и части слова index; обыгран тот факт, что русское местоимение «Я» соответствует английскому «I») придумал Илья Сегалович, один из основателей Яндекса</a:t>
            </a:r>
            <a:r>
              <a:rPr lang="en-US" sz="160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>
                <a:solidFill>
                  <a:srgbClr val="0033CC"/>
                </a:solidFill>
              </a:rPr>
              <a:t>Поиск Яндекса позволяет искать по Рунету документы на русском, украинском, белорусском, румынском, английском, немецком и французском языках с учётом морфологии русского и английского языков и близости слов в предложении. Отличительная особенность Яндекса — возможность точной настройки поискового запроса. Это реализовано за счёт гибкого языка запросов.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По умолчанию Яндекс выводит по 10 ссылок на каждой странице выдачи результатов, в настройках результатов поиска можно увеличить размер страницы до 20, 30 или 50 найденных документов.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600"/>
              <a:t>Время от времени алгоритмы Яндекса, отвечающие за релевантность выдачи, меняются, что приводит к изменениям в результатах поисковых запросов. В частности, эти изменения направлены против поискового спама, приводящего к нерелевантным результатам по некоторым запросам.</a:t>
            </a:r>
          </a:p>
          <a:p>
            <a:pPr>
              <a:lnSpc>
                <a:spcPct val="80000"/>
              </a:lnSpc>
            </a:pP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 b="11415"/>
          <a:stretch>
            <a:fillRect/>
          </a:stretch>
        </p:blipFill>
        <p:spPr bwMode="auto">
          <a:xfrm>
            <a:off x="0" y="333375"/>
            <a:ext cx="9217025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33CC"/>
                </a:solidFill>
              </a:rPr>
              <a:t>http://www.rambler.ru/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Rambler Media Group — интернет-холдинг, включающий в качестве сервисов поисковую систему, рейтинг-классификатор ресурсов российского Интернета, информационный портал.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Rambler создан в 1996 году.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>
                <a:solidFill>
                  <a:srgbClr val="0033CC"/>
                </a:solidFill>
              </a:rPr>
              <a:t>Поисковая система Рамблер понимает и различает слова русского, английского и украинского языков. По умолчанию поиск ведётся по всем формам слова.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400">
              <a:solidFill>
                <a:srgbClr val="0033CC"/>
              </a:solidFill>
            </a:endParaRPr>
          </a:p>
          <a:p>
            <a:pPr>
              <a:lnSpc>
                <a:spcPct val="80000"/>
              </a:lnSpc>
            </a:pPr>
            <a:endParaRPr lang="ru-RU" sz="24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71438"/>
            <a:ext cx="9720263" cy="724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0033CC"/>
                </a:solidFill>
              </a:rPr>
              <a:t>http://www.google.ru/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000099"/>
                </a:solidFill>
              </a:rPr>
              <a:t>Лидер поисковых машин Интернета, Google занимает более 70 % мирового рынка.</a:t>
            </a:r>
            <a:r>
              <a:rPr lang="ru-RU" sz="2000"/>
              <a:t> Cейчас регистрирует ежедневно около 50 млн поисковых запросов и индексирует более 8 млрд веб-страниц. Google может находить информацию на 115 языках.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rgbClr val="5F5F5F"/>
                </a:solidFill>
              </a:rPr>
              <a:t>По одной из версий, Google — искажённое написание английского слова googol. "Googol (гугол)" – это математический термин, обозначающий единицу со 100 нулями. Этот термин был придуман Милтоном Сироттой, племянником американского математика Эдварда Каснера, и впервые описан в книге Каснера и Джеймса Ньюмена "Математика и воображение" (Mathematics and the Imagination). Использование этого термина компанией Google отражает задачу организовать огромные объемы информации в Интернете.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>
                <a:solidFill>
                  <a:schemeClr val="tx2"/>
                </a:solidFill>
              </a:rPr>
              <a:t>Интерфейс Google содержит довольно сложный язык запросов, позволяющий ограничить область поиска отдельными доменами, языками, типами файлов и т. д.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/>
          <a:srcRect t="-195" b="3125"/>
          <a:stretch>
            <a:fillRect/>
          </a:stretch>
        </p:blipFill>
        <p:spPr bwMode="auto">
          <a:xfrm>
            <a:off x="0" y="147638"/>
            <a:ext cx="9217025" cy="671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/>
          <p:cNvGraphicFramePr>
            <a:graphicFrameLocks noGrp="1"/>
          </p:cNvGraphicFramePr>
          <p:nvPr/>
        </p:nvGraphicFramePr>
        <p:xfrm>
          <a:off x="179388" y="0"/>
          <a:ext cx="8713787" cy="6729351"/>
        </p:xfrm>
        <a:graphic>
          <a:graphicData uri="http://schemas.openxmlformats.org/drawingml/2006/table">
            <a:tbl>
              <a:tblPr/>
              <a:tblGrid>
                <a:gridCol w="2178050"/>
                <a:gridCol w="2179637"/>
                <a:gridCol w="2178050"/>
                <a:gridCol w="2178050"/>
              </a:tblGrid>
              <a:tr h="160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Способ поиска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Плюсы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Минусы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Применение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Указание адреса страницы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Точное попадание в цель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Необходимо знать точный адрес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Когда известен точный адрес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Передвижение по гиперссылкам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Очевидность поиска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Поиск в пределах одной или нескольких страничек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Когда нужен ответ на неточный вопрос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Обращение к поисковой системе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Всегда есть «положительный» результат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Много посторонней информации, сложность формулировки точного запроса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Практически в любой ситуации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785786" y="357166"/>
            <a:ext cx="874871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60000"/>
              </a:spcBef>
            </a:pPr>
            <a:r>
              <a:rPr lang="ru-RU" sz="2400" b="1" u="sng" dirty="0"/>
              <a:t>Для какого способа дана характеристика:</a:t>
            </a:r>
          </a:p>
          <a:p>
            <a:pPr>
              <a:spcBef>
                <a:spcPct val="60000"/>
              </a:spcBef>
              <a:buFontTx/>
              <a:buChar char="•"/>
            </a:pPr>
            <a:r>
              <a:rPr lang="ru-RU" sz="2400" b="1" dirty="0"/>
              <a:t>Поиск в пределах сходных страничек </a:t>
            </a:r>
          </a:p>
          <a:p>
            <a:pPr>
              <a:spcBef>
                <a:spcPct val="60000"/>
              </a:spcBef>
              <a:buFontTx/>
              <a:buChar char="•"/>
            </a:pPr>
            <a:r>
              <a:rPr lang="ru-RU" sz="2400" b="1" dirty="0"/>
              <a:t>Результат содержит много посторонней информации  </a:t>
            </a:r>
          </a:p>
          <a:p>
            <a:pPr>
              <a:spcBef>
                <a:spcPct val="60000"/>
              </a:spcBef>
              <a:buFontTx/>
              <a:buChar char="•"/>
            </a:pPr>
            <a:r>
              <a:rPr lang="ru-RU" sz="2400" b="1" dirty="0"/>
              <a:t>Результат есть всегда </a:t>
            </a:r>
          </a:p>
          <a:p>
            <a:pPr>
              <a:spcBef>
                <a:spcPct val="60000"/>
              </a:spcBef>
              <a:buFontTx/>
              <a:buChar char="•"/>
            </a:pPr>
            <a:r>
              <a:rPr lang="ru-RU" sz="2400" b="1" dirty="0"/>
              <a:t>Самый точный </a:t>
            </a:r>
          </a:p>
          <a:p>
            <a:pPr>
              <a:spcBef>
                <a:spcPct val="60000"/>
              </a:spcBef>
              <a:buFontTx/>
              <a:buChar char="•"/>
            </a:pPr>
            <a:r>
              <a:rPr lang="ru-RU" sz="2400" b="1" dirty="0"/>
              <a:t>Самый легкий  </a:t>
            </a:r>
          </a:p>
          <a:p>
            <a:pPr>
              <a:spcBef>
                <a:spcPct val="60000"/>
              </a:spcBef>
              <a:buFontTx/>
              <a:buChar char="•"/>
            </a:pPr>
            <a:r>
              <a:rPr lang="ru-RU" sz="2400" b="1" dirty="0"/>
              <a:t>Самый распространенный  </a:t>
            </a:r>
          </a:p>
          <a:p>
            <a:pPr>
              <a:spcBef>
                <a:spcPct val="60000"/>
              </a:spcBef>
              <a:buFontTx/>
              <a:buChar char="•"/>
            </a:pPr>
            <a:r>
              <a:rPr lang="ru-RU" sz="2400" b="1" dirty="0"/>
              <a:t>Самый лучший </a:t>
            </a:r>
          </a:p>
          <a:p>
            <a:pPr>
              <a:spcBef>
                <a:spcPct val="60000"/>
              </a:spcBef>
              <a:buFontTx/>
              <a:buChar char="•"/>
            </a:pPr>
            <a:endParaRPr lang="ru-RU" sz="2400" b="1" dirty="0"/>
          </a:p>
          <a:p>
            <a:pPr>
              <a:spcBef>
                <a:spcPct val="50000"/>
              </a:spcBef>
              <a:buFontTx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9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«Заполни пропуски»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819525" cy="4530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/>
              <a:t>Компьютерная сеть</a:t>
            </a:r>
          </a:p>
          <a:p>
            <a:pPr>
              <a:lnSpc>
                <a:spcPct val="80000"/>
              </a:lnSpc>
            </a:pPr>
            <a:r>
              <a:rPr lang="ru-RU" sz="1800"/>
              <a:t>Электронная почта</a:t>
            </a:r>
          </a:p>
          <a:p>
            <a:pPr>
              <a:lnSpc>
                <a:spcPct val="80000"/>
              </a:lnSpc>
            </a:pPr>
            <a:r>
              <a:rPr lang="ru-RU" sz="1800"/>
              <a:t>Локальные, региональные, глобальные</a:t>
            </a:r>
          </a:p>
          <a:p>
            <a:pPr>
              <a:lnSpc>
                <a:spcPct val="80000"/>
              </a:lnSpc>
            </a:pPr>
            <a:r>
              <a:rPr lang="ru-RU" sz="1800"/>
              <a:t>Локальная</a:t>
            </a:r>
          </a:p>
          <a:p>
            <a:pPr>
              <a:lnSpc>
                <a:spcPct val="80000"/>
              </a:lnSpc>
            </a:pPr>
            <a:r>
              <a:rPr lang="ru-RU" sz="1800"/>
              <a:t>Серверы</a:t>
            </a:r>
          </a:p>
          <a:p>
            <a:pPr>
              <a:lnSpc>
                <a:spcPct val="80000"/>
              </a:lnSpc>
            </a:pPr>
            <a:r>
              <a:rPr lang="ru-RU" sz="1800"/>
              <a:t>Сетевую карту, сетевого кабеля</a:t>
            </a:r>
          </a:p>
          <a:p>
            <a:pPr>
              <a:lnSpc>
                <a:spcPct val="80000"/>
              </a:lnSpc>
            </a:pPr>
            <a:r>
              <a:rPr lang="ru-RU" sz="1800"/>
              <a:t>Глобальная</a:t>
            </a:r>
          </a:p>
          <a:p>
            <a:pPr>
              <a:lnSpc>
                <a:spcPct val="80000"/>
              </a:lnSpc>
            </a:pPr>
            <a:r>
              <a:rPr lang="ru-RU" sz="1800"/>
              <a:t>Кольцо, звезда, шина</a:t>
            </a:r>
          </a:p>
          <a:p>
            <a:pPr>
              <a:lnSpc>
                <a:spcPct val="80000"/>
              </a:lnSpc>
            </a:pPr>
            <a:r>
              <a:rPr lang="en-US" sz="1800"/>
              <a:t>www</a:t>
            </a:r>
          </a:p>
          <a:p>
            <a:pPr>
              <a:lnSpc>
                <a:spcPct val="80000"/>
              </a:lnSpc>
            </a:pPr>
            <a:r>
              <a:rPr lang="ru-RU" sz="1800"/>
              <a:t>браузеры</a:t>
            </a:r>
          </a:p>
          <a:p>
            <a:pPr>
              <a:lnSpc>
                <a:spcPct val="80000"/>
              </a:lnSpc>
            </a:pPr>
            <a:endParaRPr lang="ru-RU" sz="18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932363" y="2276475"/>
            <a:ext cx="38163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Оценивание</a:t>
            </a:r>
          </a:p>
          <a:p>
            <a:pPr algn="ctr">
              <a:spcBef>
                <a:spcPct val="50000"/>
              </a:spcBef>
            </a:pPr>
            <a:r>
              <a:rPr lang="ru-RU" sz="2000"/>
              <a:t>10 ответов – 5</a:t>
            </a:r>
          </a:p>
          <a:p>
            <a:pPr algn="ctr">
              <a:spcBef>
                <a:spcPct val="50000"/>
              </a:spcBef>
            </a:pPr>
            <a:r>
              <a:rPr lang="ru-RU" sz="2000"/>
              <a:t>8-9 ответов – 4</a:t>
            </a:r>
          </a:p>
          <a:p>
            <a:pPr algn="ctr">
              <a:spcBef>
                <a:spcPct val="50000"/>
              </a:spcBef>
            </a:pPr>
            <a:r>
              <a:rPr lang="ru-RU" sz="2000"/>
              <a:t>6-7 ответов – 3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>
                <a:solidFill>
                  <a:srgbClr val="0033CC"/>
                </a:solidFill>
              </a:rPr>
              <a:t>Способы поиска информации в </a:t>
            </a:r>
            <a:r>
              <a:rPr lang="en-US" sz="3400">
                <a:solidFill>
                  <a:srgbClr val="0033CC"/>
                </a:solidFill>
              </a:rPr>
              <a:t>web</a:t>
            </a:r>
            <a:endParaRPr lang="ru-RU" sz="3400">
              <a:solidFill>
                <a:srgbClr val="0033CC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5875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660033"/>
                </a:solidFill>
              </a:rPr>
              <a:t>Поиск информации – одна из самых востребованных на практике задач, которую приходится решать любому пользователю Интернета. </a:t>
            </a:r>
          </a:p>
          <a:p>
            <a:pPr marL="0" indent="15875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/>
          </a:p>
          <a:p>
            <a:pPr marL="0" indent="15875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Существуют </a:t>
            </a:r>
            <a:r>
              <a:rPr lang="ru-RU" sz="2400" dirty="0"/>
              <a:t>три основных способа поиска информации в Интернет:</a:t>
            </a:r>
          </a:p>
          <a:p>
            <a:pPr marL="0" indent="15875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>
                <a:solidFill>
                  <a:schemeClr val="tx2"/>
                </a:solidFill>
              </a:rPr>
              <a:t>Указание адреса страницы.</a:t>
            </a:r>
          </a:p>
          <a:p>
            <a:pPr marL="0" indent="15875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>
                <a:solidFill>
                  <a:schemeClr val="tx2"/>
                </a:solidFill>
              </a:rPr>
              <a:t>Передвижение по гиперссылкам.</a:t>
            </a:r>
          </a:p>
          <a:p>
            <a:pPr marL="0" indent="15875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ru-RU" sz="2400" dirty="0">
                <a:solidFill>
                  <a:schemeClr val="tx2"/>
                </a:solidFill>
              </a:rPr>
              <a:t>Обращение к поисковой системе (поисковому серверу).</a:t>
            </a:r>
          </a:p>
          <a:p>
            <a:pPr marL="0" indent="15875"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85" name="Group 29"/>
          <p:cNvGraphicFramePr>
            <a:graphicFrameLocks noGrp="1"/>
          </p:cNvGraphicFramePr>
          <p:nvPr/>
        </p:nvGraphicFramePr>
        <p:xfrm>
          <a:off x="179388" y="0"/>
          <a:ext cx="8713787" cy="6408739"/>
        </p:xfrm>
        <a:graphic>
          <a:graphicData uri="http://schemas.openxmlformats.org/drawingml/2006/table">
            <a:tbl>
              <a:tblPr/>
              <a:tblGrid>
                <a:gridCol w="2178050"/>
                <a:gridCol w="2179637"/>
                <a:gridCol w="2178050"/>
                <a:gridCol w="2178050"/>
              </a:tblGrid>
              <a:tr h="160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Способ поиска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Плюсы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Минусы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Применение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Указание адреса страницы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Передвижение по гиперссылкам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01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Обращение к поисковой системе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>
                <a:solidFill>
                  <a:srgbClr val="0033CC"/>
                </a:solidFill>
              </a:rPr>
              <a:t>Способ 1: Указание адреса страницы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Это самый быстрый способ поиска, но его можно использовать только в том случае, если точно известен адрес документа или сайта, где расположен документ. </a:t>
            </a:r>
          </a:p>
          <a:p>
            <a:r>
              <a:rPr lang="ru-RU"/>
              <a:t>Например: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/>
          <a:srcRect t="3125" r="55318" b="70845"/>
          <a:stretch>
            <a:fillRect/>
          </a:stretch>
        </p:blipFill>
        <p:spPr bwMode="auto">
          <a:xfrm>
            <a:off x="287338" y="981075"/>
            <a:ext cx="8856662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4067175" y="2060575"/>
            <a:ext cx="50768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4067175" y="2060575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9118600" y="2060575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4067175" y="2565400"/>
            <a:ext cx="5076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35975" cy="1371600"/>
          </a:xfrm>
        </p:spPr>
        <p:txBody>
          <a:bodyPr/>
          <a:lstStyle/>
          <a:p>
            <a:r>
              <a:rPr lang="ru-RU" sz="2900">
                <a:solidFill>
                  <a:srgbClr val="0033CC"/>
                </a:solidFill>
              </a:rPr>
              <a:t>Способ 2: Передвижение по гиперссылкам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Это наименее удобный способ, так как с его помощью можно искать документы, только близкие по смыслу текущему документу.</a:t>
            </a:r>
          </a:p>
          <a:p>
            <a:pPr>
              <a:buFont typeface="Wingdings" pitchFamily="2" charset="2"/>
              <a:buNone/>
            </a:pPr>
            <a:r>
              <a:rPr lang="ru-RU"/>
              <a:t>Например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 b="5362"/>
          <a:stretch>
            <a:fillRect/>
          </a:stretch>
        </p:blipFill>
        <p:spPr bwMode="auto">
          <a:xfrm>
            <a:off x="0" y="260350"/>
            <a:ext cx="9144000" cy="649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180</TotalTime>
  <Words>1209</Words>
  <Application>Microsoft Office PowerPoint</Application>
  <PresentationFormat>Экран (4:3)</PresentationFormat>
  <Paragraphs>122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Слои</vt:lpstr>
      <vt:lpstr>Слайд 1</vt:lpstr>
      <vt:lpstr>План урока</vt:lpstr>
      <vt:lpstr>«Заполни пропуски»</vt:lpstr>
      <vt:lpstr>Способы поиска информации в web</vt:lpstr>
      <vt:lpstr>Слайд 5</vt:lpstr>
      <vt:lpstr>Способ 1: Указание адреса страницы</vt:lpstr>
      <vt:lpstr>Слайд 7</vt:lpstr>
      <vt:lpstr>Способ 2: Передвижение по гиперссылкам</vt:lpstr>
      <vt:lpstr>Слайд 9</vt:lpstr>
      <vt:lpstr>Способ 3: Обращение к поисковой системе</vt:lpstr>
      <vt:lpstr>Слайд 11</vt:lpstr>
      <vt:lpstr>Поисковая система</vt:lpstr>
      <vt:lpstr>Слайд 13</vt:lpstr>
      <vt:lpstr>Поисковые каталоги</vt:lpstr>
      <vt:lpstr>Слайд 15</vt:lpstr>
      <vt:lpstr>Поисковые индексы</vt:lpstr>
      <vt:lpstr>Слайд 17</vt:lpstr>
      <vt:lpstr>Как работает поисковой индекс?</vt:lpstr>
      <vt:lpstr>Золотые правила поиска информации в сети.</vt:lpstr>
      <vt:lpstr>Рейтинг поисковых систем в России (по данным SpyLog).</vt:lpstr>
      <vt:lpstr>http://www.yandex.ru/</vt:lpstr>
      <vt:lpstr>Слайд 22</vt:lpstr>
      <vt:lpstr>http://www.rambler.ru/</vt:lpstr>
      <vt:lpstr>Слайд 24</vt:lpstr>
      <vt:lpstr>http://www.google.ru/</vt:lpstr>
      <vt:lpstr>Слайд 26</vt:lpstr>
      <vt:lpstr>Слайд 27</vt:lpstr>
      <vt:lpstr>Слайд 28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23</cp:revision>
  <dcterms:created xsi:type="dcterms:W3CDTF">2008-02-14T07:35:52Z</dcterms:created>
  <dcterms:modified xsi:type="dcterms:W3CDTF">2017-07-26T15:54:37Z</dcterms:modified>
</cp:coreProperties>
</file>