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361" r:id="rId2"/>
    <p:sldId id="347" r:id="rId3"/>
    <p:sldId id="350" r:id="rId4"/>
    <p:sldId id="352" r:id="rId5"/>
    <p:sldId id="351" r:id="rId6"/>
    <p:sldId id="353" r:id="rId7"/>
    <p:sldId id="355" r:id="rId8"/>
    <p:sldId id="357" r:id="rId9"/>
    <p:sldId id="358" r:id="rId10"/>
    <p:sldId id="360" r:id="rId11"/>
    <p:sldId id="318" r:id="rId12"/>
    <p:sldId id="359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339933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85" autoAdjust="0"/>
    <p:restoredTop sz="94728" autoAdjust="0"/>
  </p:normalViewPr>
  <p:slideViewPr>
    <p:cSldViewPr>
      <p:cViewPr varScale="1">
        <p:scale>
          <a:sx n="69" d="100"/>
          <a:sy n="69" d="100"/>
        </p:scale>
        <p:origin x="-14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ru-RU"/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0F93FA0D-CB06-4EFB-AD54-6E6B9A9E554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ru-RU"/>
          </a:p>
        </p:txBody>
      </p:sp>
      <p:sp>
        <p:nvSpPr>
          <p:cNvPr id="1157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5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4D508C5C-B01A-4BA9-8AAD-60DC65F71F2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27C794-5B8F-407B-AD43-590C3AD04BD2}" type="slidenum">
              <a:rPr lang="ru-RU"/>
              <a:pPr/>
              <a:t>2</a:t>
            </a:fld>
            <a:endParaRPr lang="ru-RU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EE295-178B-4719-8F6C-372F553B7E72}" type="slidenum">
              <a:rPr lang="ru-RU"/>
              <a:pPr/>
              <a:t>11</a:t>
            </a:fld>
            <a:endParaRPr lang="ru-RU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ru-RU" smtClean="0"/>
              <a:t>Киселев А.А.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37C2C79-4159-4D35-874A-406E44322F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Киселев А.А.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46B7-6E66-4B4C-8230-3ACB84F2D8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Киселев А.А.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AEB-06E6-4663-A109-D89AE47EC9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Киселев А.А.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CCA5C-3340-4765-80C9-36D6E2F42A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ru-RU" smtClean="0"/>
              <a:t>Киселев А.А.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F584A4B-B66C-4FB7-B206-52FDAD27A3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Киселев А.А.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F3FAC-E7BB-454A-A3F0-80C031E1FB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Киселев А.А.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FD72-0F81-48C7-BBB8-08983A3E6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Киселев А.А.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F7D5A-3BFD-48B1-A479-05E2424B50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Киселев А.А.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59AA-1901-4D95-85FB-D9B670137E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Киселев А.А.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85E69-5A04-4E9E-8A13-7745BA7D20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Киселев А.А.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47D9C-E244-42B1-8610-4EBE9EC7F2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Киселев А.А.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3E0997B-BAFB-47C5-B6D7-12309288A3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99"/>
                </a:solidFill>
                <a:latin typeface="Batang" pitchFamily="18" charset="-127"/>
                <a:ea typeface="Batang" pitchFamily="18" charset="-127"/>
              </a:rPr>
              <a:t>Подпрограммы  на языке </a:t>
            </a:r>
            <a:r>
              <a:rPr lang="en-US" b="1" dirty="0" smtClean="0">
                <a:solidFill>
                  <a:srgbClr val="000099"/>
                </a:solidFill>
                <a:latin typeface="Batang" pitchFamily="18" charset="-127"/>
                <a:ea typeface="Batang" pitchFamily="18" charset="-127"/>
              </a:rPr>
              <a:t> Pascal </a:t>
            </a:r>
            <a:r>
              <a:rPr lang="ru-RU" b="1" dirty="0" smtClean="0">
                <a:solidFill>
                  <a:srgbClr val="000099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b="1" dirty="0" smtClean="0">
                <a:solidFill>
                  <a:srgbClr val="000099"/>
                </a:solidFill>
                <a:latin typeface="Batang" pitchFamily="18" charset="-127"/>
                <a:ea typeface="Batang" pitchFamily="18" charset="-127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410" name="Picture 2"/>
          <p:cNvPicPr>
            <a:picLocks noChangeAspect="1" noChangeArrowheads="1"/>
          </p:cNvPicPr>
          <p:nvPr/>
        </p:nvPicPr>
        <p:blipFill>
          <a:blip r:embed="rId2" cstate="print"/>
          <a:srcRect l="27896" t="32264" r="41323" b="17916"/>
          <a:stretch>
            <a:fillRect/>
          </a:stretch>
        </p:blipFill>
        <p:spPr bwMode="auto">
          <a:xfrm>
            <a:off x="971600" y="404664"/>
            <a:ext cx="5688632" cy="632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829" name="Object 5"/>
          <p:cNvGraphicFramePr>
            <a:graphicFrameLocks noChangeAspect="1"/>
          </p:cNvGraphicFramePr>
          <p:nvPr/>
        </p:nvGraphicFramePr>
        <p:xfrm>
          <a:off x="431800" y="431800"/>
          <a:ext cx="8385175" cy="5911850"/>
        </p:xfrm>
        <a:graphic>
          <a:graphicData uri="http://schemas.openxmlformats.org/presentationml/2006/ole">
            <p:oleObj spid="_x0000_s77829" name="Visio" r:id="rId4" imgW="10561625" imgH="7447483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434" name="Picture 2"/>
          <p:cNvPicPr>
            <a:picLocks noChangeAspect="1" noChangeArrowheads="1"/>
          </p:cNvPicPr>
          <p:nvPr/>
        </p:nvPicPr>
        <p:blipFill>
          <a:blip r:embed="rId2" cstate="print"/>
          <a:srcRect l="12176" t="25219" r="50910" b="19657"/>
          <a:stretch>
            <a:fillRect/>
          </a:stretch>
        </p:blipFill>
        <p:spPr bwMode="auto">
          <a:xfrm>
            <a:off x="683568" y="188640"/>
            <a:ext cx="5760640" cy="6451917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3" name="Rectangle 7"/>
          <p:cNvSpPr>
            <a:spLocks noChangeArrowheads="1"/>
          </p:cNvSpPr>
          <p:nvPr/>
        </p:nvSpPr>
        <p:spPr bwMode="auto">
          <a:xfrm>
            <a:off x="395536" y="1052736"/>
            <a:ext cx="856932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363538">
              <a:lnSpc>
                <a:spcPct val="150000"/>
              </a:lnSpc>
            </a:pPr>
            <a:r>
              <a:rPr lang="ru-RU" sz="2000" b="0" dirty="0"/>
              <a:t>Подпрограммы используют при создании больших программ, в которых содержатся повторяющиеся группы операторов. Повторяющиеся операторы оформляют в виде самостоятельной </a:t>
            </a:r>
            <a:r>
              <a:rPr lang="ru-RU" sz="2000" b="0" dirty="0" smtClean="0"/>
              <a:t>программы и называют её подпрограммой. Каждая подпрограмма  имеет имя, дающее возможность к ней обращаться  </a:t>
            </a:r>
            <a:r>
              <a:rPr lang="ru-RU" sz="2000" b="0" dirty="0"/>
              <a:t>в соответствующих местах </a:t>
            </a:r>
            <a:r>
              <a:rPr lang="ru-RU" sz="2000" b="0" dirty="0" smtClean="0"/>
              <a:t>программы.</a:t>
            </a:r>
          </a:p>
          <a:p>
            <a:pPr indent="363538">
              <a:lnSpc>
                <a:spcPct val="150000"/>
              </a:lnSpc>
            </a:pPr>
            <a:r>
              <a:rPr lang="ru-RU" sz="2000" b="0" dirty="0" smtClean="0"/>
              <a:t> </a:t>
            </a:r>
            <a:r>
              <a:rPr lang="ru-RU" sz="2000" b="0" dirty="0"/>
              <a:t>Подпрограмма – это программа внутри большой головной программы, имеет такую же структуру, что и программа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404664"/>
            <a:ext cx="8496944" cy="4608512"/>
          </a:xfrm>
        </p:spPr>
        <p:txBody>
          <a:bodyPr/>
          <a:lstStyle/>
          <a:p>
            <a:r>
              <a:rPr lang="ru-RU" sz="2400" dirty="0" smtClean="0"/>
              <a:t>Информация между основной программой и подпрограммой передаётся </a:t>
            </a:r>
            <a:r>
              <a:rPr lang="ru-RU" sz="2400" b="1" dirty="0" smtClean="0"/>
              <a:t>глобальными параметрами</a:t>
            </a:r>
            <a:r>
              <a:rPr lang="ru-RU" sz="2400" dirty="0" smtClean="0"/>
              <a:t>, действующими в любой части программы. Глобальные параметры описываются в основной программе.</a:t>
            </a:r>
          </a:p>
          <a:p>
            <a:r>
              <a:rPr lang="ru-RU" sz="2400" dirty="0" smtClean="0"/>
              <a:t>Внутри подпрограммы используют </a:t>
            </a:r>
            <a:r>
              <a:rPr lang="ru-RU" sz="2400" b="1" dirty="0" smtClean="0"/>
              <a:t>локальные параметры </a:t>
            </a:r>
            <a:r>
              <a:rPr lang="ru-RU" sz="2400" dirty="0" smtClean="0"/>
              <a:t>– их имена и значения описываются и действуют в пределах данной подпрограммы и недоступны вызывающей программе.</a:t>
            </a:r>
            <a:r>
              <a:rPr lang="ru-RU" sz="2400" b="1" dirty="0" smtClean="0"/>
              <a:t> </a:t>
            </a:r>
            <a:endParaRPr lang="en-US" sz="2400" b="1" dirty="0" smtClean="0"/>
          </a:p>
          <a:p>
            <a:r>
              <a:rPr lang="ru-RU" sz="2400" dirty="0" smtClean="0"/>
              <a:t>Локальные переменные являются формальными, они лишь резервируют место для фактических. При вызове процедуры формальные параметры заменяются фактическими</a:t>
            </a:r>
            <a:endParaRPr lang="en-US" sz="2400" dirty="0" smtClean="0"/>
          </a:p>
          <a:p>
            <a:endParaRPr lang="ru-RU" sz="2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 Паскале имеется два вида подпрограмм: </a:t>
            </a:r>
            <a:r>
              <a:rPr lang="ru-RU" b="1" dirty="0" smtClean="0"/>
              <a:t>процедуры и функции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Их структура похожа на структуру основной программы.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395536" y="332657"/>
            <a:ext cx="8229600" cy="1944216"/>
          </a:xfrm>
        </p:spPr>
        <p:txBody>
          <a:bodyPr/>
          <a:lstStyle/>
          <a:p>
            <a:r>
              <a:rPr lang="ru-RU" sz="2800" dirty="0" smtClean="0"/>
              <a:t>Описание процедуры</a:t>
            </a:r>
          </a:p>
          <a:p>
            <a:pPr>
              <a:buNone/>
            </a:pP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556792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cap="all" dirty="0">
                <a:solidFill>
                  <a:srgbClr val="C00000"/>
                </a:solidFill>
              </a:rPr>
              <a:t>Procedure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>
                <a:solidFill>
                  <a:srgbClr val="C00000"/>
                </a:solidFill>
              </a:rPr>
              <a:t>&lt;</a:t>
            </a:r>
            <a:r>
              <a:rPr lang="ru-RU" sz="2000" dirty="0" smtClean="0">
                <a:solidFill>
                  <a:srgbClr val="C00000"/>
                </a:solidFill>
              </a:rPr>
              <a:t>имя</a:t>
            </a:r>
            <a:r>
              <a:rPr lang="en-US" sz="2000" dirty="0" smtClean="0">
                <a:solidFill>
                  <a:srgbClr val="C00000"/>
                </a:solidFill>
              </a:rPr>
              <a:t>&gt; </a:t>
            </a:r>
            <a:r>
              <a:rPr lang="en-US" sz="2000" b="0" dirty="0">
                <a:solidFill>
                  <a:srgbClr val="C00000"/>
                </a:solidFill>
              </a:rPr>
              <a:t>[</a:t>
            </a:r>
            <a:r>
              <a:rPr lang="en-US" sz="2000" b="0" dirty="0" smtClean="0">
                <a:solidFill>
                  <a:srgbClr val="C00000"/>
                </a:solidFill>
              </a:rPr>
              <a:t> </a:t>
            </a:r>
            <a:r>
              <a:rPr lang="en-US" sz="2000" b="0" dirty="0">
                <a:solidFill>
                  <a:srgbClr val="C00000"/>
                </a:solidFill>
              </a:rPr>
              <a:t>(</a:t>
            </a:r>
            <a:r>
              <a:rPr lang="ru-RU" sz="2000" b="0" dirty="0">
                <a:solidFill>
                  <a:srgbClr val="C00000"/>
                </a:solidFill>
              </a:rPr>
              <a:t>Список </a:t>
            </a:r>
            <a:r>
              <a:rPr lang="ru-RU" sz="2000" b="0" dirty="0" smtClean="0">
                <a:solidFill>
                  <a:srgbClr val="C00000"/>
                </a:solidFill>
              </a:rPr>
              <a:t>формальных параметров</a:t>
            </a:r>
            <a:r>
              <a:rPr lang="en-US" sz="2000" b="0" dirty="0" smtClean="0">
                <a:solidFill>
                  <a:srgbClr val="C00000"/>
                </a:solidFill>
              </a:rPr>
              <a:t>)];</a:t>
            </a:r>
            <a:endParaRPr lang="ru-RU" sz="2000" b="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2132856"/>
            <a:ext cx="3672408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[</a:t>
            </a:r>
            <a:r>
              <a:rPr lang="ru-RU" dirty="0" smtClean="0">
                <a:solidFill>
                  <a:srgbClr val="C00000"/>
                </a:solidFill>
              </a:rPr>
              <a:t>Описательная часть</a:t>
            </a:r>
            <a:r>
              <a:rPr lang="en-US" dirty="0" smtClean="0">
                <a:solidFill>
                  <a:srgbClr val="C00000"/>
                </a:solidFill>
              </a:rPr>
              <a:t>]</a:t>
            </a:r>
            <a:endParaRPr lang="ru-RU" dirty="0" smtClean="0">
              <a:solidFill>
                <a:srgbClr val="C00000"/>
              </a:solidFill>
            </a:endParaRPr>
          </a:p>
          <a:p>
            <a:pPr indent="261938"/>
            <a:r>
              <a:rPr lang="en-US" b="0" dirty="0" smtClean="0">
                <a:solidFill>
                  <a:srgbClr val="C00000"/>
                </a:solidFill>
              </a:rPr>
              <a:t>Label ;</a:t>
            </a:r>
          </a:p>
          <a:p>
            <a:pPr indent="261938"/>
            <a:r>
              <a:rPr lang="en-US" b="0" dirty="0" smtClean="0">
                <a:solidFill>
                  <a:srgbClr val="C00000"/>
                </a:solidFill>
              </a:rPr>
              <a:t>Const;</a:t>
            </a:r>
          </a:p>
          <a:p>
            <a:pPr indent="261938"/>
            <a:r>
              <a:rPr lang="en-US" b="0" dirty="0" smtClean="0">
                <a:solidFill>
                  <a:srgbClr val="C00000"/>
                </a:solidFill>
              </a:rPr>
              <a:t>Type;</a:t>
            </a:r>
          </a:p>
          <a:p>
            <a:pPr indent="261938"/>
            <a:r>
              <a:rPr lang="en-US" b="0" dirty="0" err="1" smtClean="0">
                <a:solidFill>
                  <a:srgbClr val="C00000"/>
                </a:solidFill>
              </a:rPr>
              <a:t>Var</a:t>
            </a:r>
            <a:r>
              <a:rPr lang="en-US" b="0" dirty="0" smtClean="0">
                <a:solidFill>
                  <a:srgbClr val="C00000"/>
                </a:solidFill>
              </a:rPr>
              <a:t>;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3645024"/>
            <a:ext cx="39604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Begin</a:t>
            </a:r>
            <a:endParaRPr lang="ru-RU" dirty="0" smtClean="0">
              <a:solidFill>
                <a:srgbClr val="C0000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  <a:p>
            <a:endParaRPr lang="ru-RU" dirty="0" smtClean="0">
              <a:solidFill>
                <a:srgbClr val="C0000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End;</a:t>
            </a:r>
          </a:p>
          <a:p>
            <a:endParaRPr lang="en-US" dirty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9552" y="4149080"/>
            <a:ext cx="345638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0" dirty="0" smtClean="0">
                <a:solidFill>
                  <a:srgbClr val="C00000"/>
                </a:solidFill>
              </a:rPr>
              <a:t>Тело процедуры</a:t>
            </a:r>
            <a:endParaRPr lang="ru-RU" b="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9872" y="4941168"/>
            <a:ext cx="5436096" cy="1323439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ru-RU" sz="1600" b="0" i="1" dirty="0" smtClean="0"/>
              <a:t>Количество и типы формальных и фактических параметров должны совпадать. Фактические параметры указываются в скобках при вызове процедуры. Они заменяют формальные параметры при выполнении программы</a:t>
            </a:r>
            <a:endParaRPr lang="ru-RU" sz="16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39552" y="0"/>
            <a:ext cx="8065195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rgbClr val="0000FF"/>
                </a:solidFill>
              </a:rPr>
              <a:t>В основной программе процедура вызывается тоже с указанием параметров:</a:t>
            </a:r>
            <a:endParaRPr lang="en-US" sz="2400" dirty="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990099"/>
                </a:solidFill>
              </a:rPr>
              <a:t>&lt;</a:t>
            </a:r>
            <a:r>
              <a:rPr lang="ru-RU" sz="3200" b="1" dirty="0">
                <a:solidFill>
                  <a:srgbClr val="990099"/>
                </a:solidFill>
              </a:rPr>
              <a:t>ИМЯ</a:t>
            </a:r>
            <a:r>
              <a:rPr lang="en-US" sz="3200" b="1" dirty="0">
                <a:solidFill>
                  <a:srgbClr val="990099"/>
                </a:solidFill>
              </a:rPr>
              <a:t>&gt;  (</a:t>
            </a:r>
            <a:r>
              <a:rPr lang="ru-RU" sz="3200" b="1" dirty="0">
                <a:solidFill>
                  <a:srgbClr val="990099"/>
                </a:solidFill>
              </a:rPr>
              <a:t>Список параметров</a:t>
            </a:r>
            <a:r>
              <a:rPr lang="en-US" sz="3200" b="1" dirty="0" smtClean="0">
                <a:solidFill>
                  <a:srgbClr val="990099"/>
                </a:solidFill>
              </a:rPr>
              <a:t>);</a:t>
            </a:r>
            <a:endParaRPr lang="ru-RU" sz="3200" b="1" dirty="0" smtClean="0">
              <a:solidFill>
                <a:srgbClr val="990099"/>
              </a:solidFill>
            </a:endParaRPr>
          </a:p>
          <a:p>
            <a:pPr>
              <a:spcBef>
                <a:spcPct val="50000"/>
              </a:spcBef>
            </a:pPr>
            <a:r>
              <a:rPr lang="ru-RU" sz="2000" b="0" i="1" dirty="0" smtClean="0"/>
              <a:t>Например, </a:t>
            </a:r>
            <a:endParaRPr lang="en-US" sz="2000" b="0" i="1" dirty="0"/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990099"/>
                </a:solidFill>
              </a:rPr>
              <a:t>Ploshad3 (AB, BC, AC, S);</a:t>
            </a:r>
            <a:endParaRPr lang="ru-RU" sz="3200" b="1" dirty="0">
              <a:solidFill>
                <a:srgbClr val="99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852936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Пример:</a:t>
            </a:r>
          </a:p>
          <a:p>
            <a:r>
              <a:rPr lang="ru-RU" b="0" dirty="0" smtClean="0"/>
              <a:t>Вычислить площадь выпуклого четырёхугольника, заданного длинами 4-х сторон и диагональю</a:t>
            </a:r>
            <a:endParaRPr lang="ru-RU" b="0" dirty="0"/>
          </a:p>
        </p:txBody>
      </p:sp>
      <p:sp>
        <p:nvSpPr>
          <p:cNvPr id="10" name="Блок-схема: ручной ввод 9"/>
          <p:cNvSpPr/>
          <p:nvPr/>
        </p:nvSpPr>
        <p:spPr bwMode="auto">
          <a:xfrm rot="20884660">
            <a:off x="919880" y="4447722"/>
            <a:ext cx="3089270" cy="1896717"/>
          </a:xfrm>
          <a:prstGeom prst="flowChartManualInpu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 bwMode="auto">
          <a:xfrm>
            <a:off x="827584" y="5157192"/>
            <a:ext cx="3312368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23528" y="46531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779912" y="39330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4139952" y="580526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39552" y="630932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/>
        </p:nvGraphicFramePr>
        <p:xfrm>
          <a:off x="4860032" y="4509120"/>
          <a:ext cx="3826455" cy="720080"/>
        </p:xfrm>
        <a:graphic>
          <a:graphicData uri="http://schemas.openxmlformats.org/presentationml/2006/ole">
            <p:oleObj spid="_x0000_s143363" name="Формула" r:id="rId3" imgW="1968480" imgH="253800" progId="Equation.3">
              <p:embed/>
            </p:oleObj>
          </a:graphicData>
        </a:graphic>
      </p:graphicFrame>
      <p:graphicFrame>
        <p:nvGraphicFramePr>
          <p:cNvPr id="24" name="Объект 23"/>
          <p:cNvGraphicFramePr>
            <a:graphicFrameLocks noChangeAspect="1"/>
          </p:cNvGraphicFramePr>
          <p:nvPr/>
        </p:nvGraphicFramePr>
        <p:xfrm>
          <a:off x="5292080" y="5229200"/>
          <a:ext cx="1742129" cy="830861"/>
        </p:xfrm>
        <a:graphic>
          <a:graphicData uri="http://schemas.openxmlformats.org/presentationml/2006/ole">
            <p:oleObj spid="_x0000_s143364" name="Формула" r:id="rId4" imgW="825480" imgH="393480" progId="Equation.3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627784" y="458112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1259632" y="558924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4788024" y="3861048"/>
            <a:ext cx="4355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0" i="1" dirty="0" smtClean="0"/>
              <a:t>По формуле Герона можно вычислить площадь треугольника</a:t>
            </a:r>
            <a:endParaRPr lang="ru-RU" sz="16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-26988"/>
            <a:ext cx="8748713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 smtClean="0"/>
              <a:t>P</a:t>
            </a:r>
            <a:r>
              <a:rPr lang="ru-RU" sz="2000" b="1" dirty="0" err="1" smtClean="0"/>
              <a:t>rogram</a:t>
            </a:r>
            <a:r>
              <a:rPr lang="ru-RU" sz="2000" b="1" dirty="0" smtClean="0"/>
              <a:t>  </a:t>
            </a:r>
            <a:r>
              <a:rPr lang="en-US" sz="2000" dirty="0" err="1" smtClean="0"/>
              <a:t>geron</a:t>
            </a:r>
            <a:r>
              <a:rPr lang="ru-RU" sz="2000" b="1" dirty="0" smtClean="0"/>
              <a:t>;</a:t>
            </a:r>
            <a:endParaRPr lang="ru-RU" sz="2000" b="1" dirty="0"/>
          </a:p>
          <a:p>
            <a:r>
              <a:rPr lang="ru-RU" sz="2000" b="1" dirty="0" err="1"/>
              <a:t>uses</a:t>
            </a:r>
            <a:r>
              <a:rPr lang="ru-RU" sz="2000" b="1" dirty="0"/>
              <a:t> CRT;</a:t>
            </a:r>
          </a:p>
          <a:p>
            <a:r>
              <a:rPr lang="ru-RU" sz="2000" b="1" dirty="0" err="1"/>
              <a:t>var</a:t>
            </a:r>
            <a:r>
              <a:rPr lang="ru-RU" sz="2000" b="1" dirty="0"/>
              <a:t> AB, BC, CD, DA, AC, S1, S2: </a:t>
            </a:r>
            <a:r>
              <a:rPr lang="ru-RU" sz="2000" b="1" dirty="0" err="1"/>
              <a:t>real</a:t>
            </a:r>
            <a:r>
              <a:rPr lang="ru-RU" sz="2000" b="1" dirty="0"/>
              <a:t>;</a:t>
            </a:r>
          </a:p>
          <a:p>
            <a:r>
              <a:rPr lang="ru-RU" sz="2400" b="1" dirty="0" err="1"/>
              <a:t>Procedure</a:t>
            </a:r>
            <a:r>
              <a:rPr lang="ru-RU" sz="2400" b="1" dirty="0"/>
              <a:t> Ploshad3(</a:t>
            </a:r>
            <a:r>
              <a:rPr lang="ru-RU" sz="2400" b="1" dirty="0" err="1"/>
              <a:t>var</a:t>
            </a:r>
            <a:r>
              <a:rPr lang="ru-RU" sz="2400" b="1" dirty="0"/>
              <a:t> </a:t>
            </a:r>
            <a:r>
              <a:rPr lang="ru-RU" sz="2400" b="1" dirty="0" err="1"/>
              <a:t>a</a:t>
            </a:r>
            <a:r>
              <a:rPr lang="ru-RU" sz="2400" b="1" dirty="0"/>
              <a:t>,  </a:t>
            </a:r>
            <a:r>
              <a:rPr lang="ru-RU" sz="2400" b="1" dirty="0" err="1"/>
              <a:t>b</a:t>
            </a:r>
            <a:r>
              <a:rPr lang="ru-RU" sz="2400" b="1" dirty="0"/>
              <a:t>,  </a:t>
            </a:r>
            <a:r>
              <a:rPr lang="ru-RU" sz="2400" b="1" dirty="0" err="1"/>
              <a:t>c</a:t>
            </a:r>
            <a:r>
              <a:rPr lang="ru-RU" sz="2400" b="1" dirty="0"/>
              <a:t>, </a:t>
            </a:r>
            <a:r>
              <a:rPr lang="ru-RU" sz="2400" b="1" dirty="0" err="1"/>
              <a:t>s</a:t>
            </a:r>
            <a:r>
              <a:rPr lang="ru-RU" sz="2400" b="1" dirty="0"/>
              <a:t>  :</a:t>
            </a:r>
            <a:r>
              <a:rPr lang="ru-RU" sz="2400" b="1" dirty="0" err="1"/>
              <a:t>real</a:t>
            </a:r>
            <a:r>
              <a:rPr lang="ru-RU" sz="2400" b="1" dirty="0"/>
              <a:t>);</a:t>
            </a:r>
          </a:p>
          <a:p>
            <a:r>
              <a:rPr lang="ru-RU" sz="2000" b="1" dirty="0"/>
              <a:t>   </a:t>
            </a:r>
            <a:r>
              <a:rPr lang="ru-RU" sz="2000" b="1" dirty="0" err="1"/>
              <a:t>var</a:t>
            </a:r>
            <a:r>
              <a:rPr lang="ru-RU" sz="2000" b="1" dirty="0"/>
              <a:t> p:real;</a:t>
            </a:r>
          </a:p>
          <a:p>
            <a:r>
              <a:rPr lang="ru-RU" sz="2000" b="1" dirty="0"/>
              <a:t>     </a:t>
            </a:r>
            <a:r>
              <a:rPr lang="ru-RU" sz="2000" b="1" dirty="0" err="1"/>
              <a:t>begin</a:t>
            </a:r>
            <a:endParaRPr lang="ru-RU" sz="2000" b="1" dirty="0"/>
          </a:p>
          <a:p>
            <a:r>
              <a:rPr lang="ru-RU" sz="2000" b="1" dirty="0"/>
              <a:t>       p:=(a+b+c)/2;</a:t>
            </a:r>
          </a:p>
          <a:p>
            <a:r>
              <a:rPr lang="ru-RU" sz="2000" b="1" dirty="0"/>
              <a:t>       s:=sqrt(p*(p-a)*(p-b)*(p-c));</a:t>
            </a:r>
          </a:p>
          <a:p>
            <a:r>
              <a:rPr lang="ru-RU" sz="2000" b="1" dirty="0"/>
              <a:t>     </a:t>
            </a:r>
            <a:r>
              <a:rPr lang="ru-RU" sz="2000" b="1" dirty="0" err="1"/>
              <a:t>end</a:t>
            </a:r>
            <a:r>
              <a:rPr lang="ru-RU" sz="2000" b="1" dirty="0"/>
              <a:t>;</a:t>
            </a:r>
          </a:p>
          <a:p>
            <a:r>
              <a:rPr lang="ru-RU" sz="2000" b="1" dirty="0" err="1"/>
              <a:t>begin</a:t>
            </a:r>
            <a:endParaRPr lang="ru-RU" sz="2000" b="1" dirty="0"/>
          </a:p>
          <a:p>
            <a:r>
              <a:rPr lang="ru-RU" sz="2000" b="1" dirty="0" err="1"/>
              <a:t>Clrscr</a:t>
            </a:r>
            <a:r>
              <a:rPr lang="ru-RU" sz="2000" b="1" dirty="0"/>
              <a:t>;</a:t>
            </a:r>
          </a:p>
          <a:p>
            <a:r>
              <a:rPr lang="ru-RU" sz="2000" b="1" dirty="0"/>
              <a:t> </a:t>
            </a:r>
            <a:r>
              <a:rPr lang="ru-RU" sz="2000" b="1" dirty="0" err="1"/>
              <a:t>Writeln</a:t>
            </a:r>
            <a:r>
              <a:rPr lang="ru-RU" sz="2000" b="1" dirty="0"/>
              <a:t>('Задайте стороны 4-угольника ABCD и его диагональ AC');</a:t>
            </a:r>
          </a:p>
          <a:p>
            <a:r>
              <a:rPr lang="ru-RU" sz="2000" b="1" dirty="0"/>
              <a:t> </a:t>
            </a:r>
            <a:r>
              <a:rPr lang="ru-RU" sz="2000" b="1" dirty="0" err="1"/>
              <a:t>readln</a:t>
            </a:r>
            <a:r>
              <a:rPr lang="ru-RU" sz="2000" b="1" dirty="0"/>
              <a:t> (AB, BC, CD, DA, AC);</a:t>
            </a:r>
          </a:p>
          <a:p>
            <a:endParaRPr lang="ru-RU" sz="2000" b="1" dirty="0"/>
          </a:p>
          <a:p>
            <a:r>
              <a:rPr lang="ru-RU" sz="2000" b="1" dirty="0"/>
              <a:t>  </a:t>
            </a:r>
            <a:r>
              <a:rPr lang="ru-RU" sz="2400" b="1" dirty="0"/>
              <a:t>Ploshad3(AB , BC , AC , S1);</a:t>
            </a:r>
          </a:p>
          <a:p>
            <a:endParaRPr lang="ru-RU" sz="2400" b="1" dirty="0"/>
          </a:p>
          <a:p>
            <a:r>
              <a:rPr lang="ru-RU" sz="2400" b="1" dirty="0"/>
              <a:t>  Ploshad3(DA,  AC,  CD,  S2);</a:t>
            </a:r>
          </a:p>
          <a:p>
            <a:endParaRPr lang="ru-RU" sz="2400" b="1" dirty="0"/>
          </a:p>
          <a:p>
            <a:r>
              <a:rPr lang="ru-RU" sz="2000" b="1" dirty="0"/>
              <a:t>  </a:t>
            </a:r>
            <a:r>
              <a:rPr lang="ru-RU" sz="2000" b="1" dirty="0" err="1"/>
              <a:t>Writeln</a:t>
            </a:r>
            <a:r>
              <a:rPr lang="ru-RU" sz="2000" b="1" dirty="0"/>
              <a:t> ('Площадь ABCD= ', S1+S2:8:2);</a:t>
            </a:r>
          </a:p>
          <a:p>
            <a:r>
              <a:rPr lang="ru-RU" sz="2000" b="1" dirty="0"/>
              <a:t>  </a:t>
            </a:r>
            <a:r>
              <a:rPr lang="ru-RU" sz="2000" b="1" dirty="0" err="1"/>
              <a:t>readln</a:t>
            </a:r>
            <a:r>
              <a:rPr lang="ru-RU" sz="2000" b="1" dirty="0"/>
              <a:t>;</a:t>
            </a:r>
          </a:p>
          <a:p>
            <a:r>
              <a:rPr lang="ru-RU" sz="2000" b="1" dirty="0"/>
              <a:t>  </a:t>
            </a:r>
            <a:r>
              <a:rPr lang="ru-RU" sz="2000" b="1" dirty="0" err="1"/>
              <a:t>end</a:t>
            </a:r>
            <a:r>
              <a:rPr lang="ru-RU" sz="2000" b="1" dirty="0"/>
              <a:t>.</a:t>
            </a:r>
          </a:p>
        </p:txBody>
      </p:sp>
      <p:sp>
        <p:nvSpPr>
          <p:cNvPr id="6147" name="Oval 3"/>
          <p:cNvSpPr>
            <a:spLocks noChangeArrowheads="1"/>
          </p:cNvSpPr>
          <p:nvPr/>
        </p:nvSpPr>
        <p:spPr bwMode="auto">
          <a:xfrm>
            <a:off x="1692275" y="4292600"/>
            <a:ext cx="503238" cy="503238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2987675" y="4292600"/>
            <a:ext cx="576263" cy="504825"/>
          </a:xfrm>
          <a:prstGeom prst="ellips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3635375" y="4292600"/>
            <a:ext cx="576263" cy="503238"/>
          </a:xfrm>
          <a:prstGeom prst="ellipse">
            <a:avLst/>
          </a:prstGeom>
          <a:noFill/>
          <a:ln w="38100">
            <a:solidFill>
              <a:srgbClr val="99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2339975" y="4292600"/>
            <a:ext cx="503238" cy="504825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3563938" y="908050"/>
            <a:ext cx="431800" cy="433388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3995738" y="908050"/>
            <a:ext cx="431800" cy="433388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4427538" y="908050"/>
            <a:ext cx="433387" cy="433388"/>
          </a:xfrm>
          <a:prstGeom prst="ellips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4787900" y="908050"/>
            <a:ext cx="433388" cy="433388"/>
          </a:xfrm>
          <a:prstGeom prst="ellipse">
            <a:avLst/>
          </a:prstGeom>
          <a:noFill/>
          <a:ln w="38100">
            <a:solidFill>
              <a:srgbClr val="99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V="1">
            <a:off x="1979613" y="1268413"/>
            <a:ext cx="1728787" cy="30241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V="1">
            <a:off x="2627313" y="1341438"/>
            <a:ext cx="1584325" cy="29511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V="1">
            <a:off x="3276600" y="1341438"/>
            <a:ext cx="1368425" cy="2951162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 flipV="1">
            <a:off x="3924300" y="1341438"/>
            <a:ext cx="1079500" cy="2951162"/>
          </a:xfrm>
          <a:prstGeom prst="line">
            <a:avLst/>
          </a:prstGeom>
          <a:noFill/>
          <a:ln w="38100">
            <a:solidFill>
              <a:srgbClr val="9900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5076825" y="1628775"/>
            <a:ext cx="4392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0000"/>
                </a:solidFill>
              </a:rPr>
              <a:t>Формальные параметры</a:t>
            </a:r>
          </a:p>
        </p:txBody>
      </p:sp>
      <p:sp>
        <p:nvSpPr>
          <p:cNvPr id="6160" name="AutoShape 16"/>
          <p:cNvSpPr>
            <a:spLocks/>
          </p:cNvSpPr>
          <p:nvPr/>
        </p:nvSpPr>
        <p:spPr bwMode="auto">
          <a:xfrm rot="16200000">
            <a:off x="4337845" y="351631"/>
            <a:ext cx="360362" cy="2339975"/>
          </a:xfrm>
          <a:prstGeom prst="leftBrace">
            <a:avLst>
              <a:gd name="adj1" fmla="val 54112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61" name="AutoShape 17"/>
          <p:cNvSpPr>
            <a:spLocks/>
          </p:cNvSpPr>
          <p:nvPr/>
        </p:nvSpPr>
        <p:spPr bwMode="auto">
          <a:xfrm rot="16200000">
            <a:off x="2753519" y="3807619"/>
            <a:ext cx="360363" cy="2339975"/>
          </a:xfrm>
          <a:prstGeom prst="leftBrace">
            <a:avLst>
              <a:gd name="adj1" fmla="val 54112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62" name="AutoShape 18"/>
          <p:cNvSpPr>
            <a:spLocks/>
          </p:cNvSpPr>
          <p:nvPr/>
        </p:nvSpPr>
        <p:spPr bwMode="auto">
          <a:xfrm rot="16200000">
            <a:off x="2753520" y="4526756"/>
            <a:ext cx="360362" cy="2339975"/>
          </a:xfrm>
          <a:prstGeom prst="leftBrace">
            <a:avLst>
              <a:gd name="adj1" fmla="val 54112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4751388" y="4868863"/>
            <a:ext cx="4392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0000"/>
                </a:solidFill>
              </a:rPr>
              <a:t>Фактические параметры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8" grpId="0" animBg="1"/>
      <p:bldP spid="6149" grpId="0" animBg="1"/>
      <p:bldP spid="6150" grpId="0" animBg="1"/>
      <p:bldP spid="6151" grpId="0" animBg="1"/>
      <p:bldP spid="6152" grpId="0" animBg="1"/>
      <p:bldP spid="6153" grpId="0" animBg="1"/>
      <p:bldP spid="6154" grpId="0" animBg="1"/>
      <p:bldP spid="6155" grpId="0" animBg="1"/>
      <p:bldP spid="6156" grpId="0" animBg="1"/>
      <p:bldP spid="6157" grpId="0" animBg="1"/>
      <p:bldP spid="6158" grpId="0" animBg="1"/>
      <p:bldP spid="6159" grpId="0"/>
      <p:bldP spid="6160" grpId="0" animBg="1"/>
      <p:bldP spid="6161" grpId="0" animBg="1"/>
      <p:bldP spid="6162" grpId="0" animBg="1"/>
      <p:bldP spid="61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395536" y="332657"/>
            <a:ext cx="8229600" cy="1728191"/>
          </a:xfrm>
        </p:spPr>
        <p:txBody>
          <a:bodyPr/>
          <a:lstStyle/>
          <a:p>
            <a:r>
              <a:rPr lang="ru-RU" sz="2800" dirty="0" smtClean="0"/>
              <a:t>Описание функции</a:t>
            </a:r>
          </a:p>
          <a:p>
            <a:pPr>
              <a:buNone/>
            </a:pP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556792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C00000"/>
                </a:solidFill>
              </a:rPr>
              <a:t>Function 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>
                <a:solidFill>
                  <a:srgbClr val="C00000"/>
                </a:solidFill>
              </a:rPr>
              <a:t>&lt;</a:t>
            </a:r>
            <a:r>
              <a:rPr lang="ru-RU" sz="2000" dirty="0" smtClean="0">
                <a:solidFill>
                  <a:srgbClr val="C00000"/>
                </a:solidFill>
              </a:rPr>
              <a:t>имя</a:t>
            </a:r>
            <a:r>
              <a:rPr lang="en-US" sz="2000" dirty="0" smtClean="0">
                <a:solidFill>
                  <a:srgbClr val="C00000"/>
                </a:solidFill>
              </a:rPr>
              <a:t>&gt; </a:t>
            </a:r>
            <a:r>
              <a:rPr lang="en-US" sz="2000" b="0" dirty="0">
                <a:solidFill>
                  <a:srgbClr val="C00000"/>
                </a:solidFill>
              </a:rPr>
              <a:t>[</a:t>
            </a:r>
            <a:r>
              <a:rPr lang="en-US" sz="2000" b="0" dirty="0" smtClean="0">
                <a:solidFill>
                  <a:srgbClr val="C00000"/>
                </a:solidFill>
              </a:rPr>
              <a:t> </a:t>
            </a:r>
            <a:r>
              <a:rPr lang="en-US" sz="2000" b="0" dirty="0">
                <a:solidFill>
                  <a:srgbClr val="C00000"/>
                </a:solidFill>
              </a:rPr>
              <a:t>(</a:t>
            </a:r>
            <a:r>
              <a:rPr lang="ru-RU" sz="2000" b="0" dirty="0">
                <a:solidFill>
                  <a:srgbClr val="C00000"/>
                </a:solidFill>
              </a:rPr>
              <a:t>Список </a:t>
            </a:r>
            <a:r>
              <a:rPr lang="ru-RU" sz="2000" b="0" dirty="0" smtClean="0">
                <a:solidFill>
                  <a:srgbClr val="C00000"/>
                </a:solidFill>
              </a:rPr>
              <a:t>формальных параметров</a:t>
            </a:r>
            <a:r>
              <a:rPr lang="en-US" sz="2000" b="0" dirty="0" smtClean="0">
                <a:solidFill>
                  <a:srgbClr val="C00000"/>
                </a:solidFill>
              </a:rPr>
              <a:t>)]</a:t>
            </a:r>
            <a:r>
              <a:rPr lang="ru-RU" sz="2000" b="0" dirty="0" smtClean="0">
                <a:solidFill>
                  <a:srgbClr val="C00000"/>
                </a:solidFill>
              </a:rPr>
              <a:t>: тип</a:t>
            </a:r>
            <a:r>
              <a:rPr lang="en-US" sz="2000" b="0" dirty="0" smtClean="0">
                <a:solidFill>
                  <a:srgbClr val="C00000"/>
                </a:solidFill>
              </a:rPr>
              <a:t>;</a:t>
            </a:r>
            <a:endParaRPr lang="ru-RU" sz="2000" b="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2132856"/>
            <a:ext cx="3672408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[</a:t>
            </a:r>
            <a:r>
              <a:rPr lang="ru-RU" dirty="0" smtClean="0">
                <a:solidFill>
                  <a:srgbClr val="C00000"/>
                </a:solidFill>
              </a:rPr>
              <a:t>Описательная часть</a:t>
            </a:r>
            <a:r>
              <a:rPr lang="en-US" dirty="0" smtClean="0">
                <a:solidFill>
                  <a:srgbClr val="C00000"/>
                </a:solidFill>
              </a:rPr>
              <a:t>]</a:t>
            </a:r>
            <a:endParaRPr lang="ru-RU" dirty="0" smtClean="0">
              <a:solidFill>
                <a:srgbClr val="C00000"/>
              </a:solidFill>
            </a:endParaRPr>
          </a:p>
          <a:p>
            <a:pPr indent="261938"/>
            <a:r>
              <a:rPr lang="en-US" b="0" dirty="0" smtClean="0">
                <a:solidFill>
                  <a:srgbClr val="C00000"/>
                </a:solidFill>
              </a:rPr>
              <a:t>Label ;</a:t>
            </a:r>
          </a:p>
          <a:p>
            <a:pPr indent="261938"/>
            <a:r>
              <a:rPr lang="en-US" b="0" dirty="0" smtClean="0">
                <a:solidFill>
                  <a:srgbClr val="C00000"/>
                </a:solidFill>
              </a:rPr>
              <a:t>Const;</a:t>
            </a:r>
          </a:p>
          <a:p>
            <a:pPr indent="261938"/>
            <a:r>
              <a:rPr lang="en-US" b="0" dirty="0" smtClean="0">
                <a:solidFill>
                  <a:srgbClr val="C00000"/>
                </a:solidFill>
              </a:rPr>
              <a:t>Type;</a:t>
            </a:r>
          </a:p>
          <a:p>
            <a:pPr indent="261938"/>
            <a:r>
              <a:rPr lang="en-US" b="0" dirty="0" err="1" smtClean="0">
                <a:solidFill>
                  <a:srgbClr val="C00000"/>
                </a:solidFill>
              </a:rPr>
              <a:t>Var</a:t>
            </a:r>
            <a:r>
              <a:rPr lang="en-US" b="0" dirty="0" smtClean="0">
                <a:solidFill>
                  <a:srgbClr val="C00000"/>
                </a:solidFill>
              </a:rPr>
              <a:t>;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3645024"/>
            <a:ext cx="39604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Begin</a:t>
            </a:r>
            <a:endParaRPr lang="ru-RU" dirty="0" smtClean="0">
              <a:solidFill>
                <a:srgbClr val="C0000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  <a:p>
            <a:endParaRPr lang="ru-RU" dirty="0" smtClean="0">
              <a:solidFill>
                <a:srgbClr val="C00000"/>
              </a:solidFill>
            </a:endParaRPr>
          </a:p>
          <a:p>
            <a:endParaRPr lang="ru-RU" dirty="0" smtClean="0">
              <a:solidFill>
                <a:srgbClr val="C0000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  <a:p>
            <a:endParaRPr lang="ru-RU" dirty="0" smtClean="0">
              <a:solidFill>
                <a:srgbClr val="C0000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End;</a:t>
            </a:r>
          </a:p>
          <a:p>
            <a:endParaRPr lang="en-US" dirty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9552" y="4221088"/>
            <a:ext cx="4248472" cy="12875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0" dirty="0" smtClean="0"/>
              <a:t>Тело функции, в которой обязательно должно быть присваивание</a:t>
            </a:r>
          </a:p>
          <a:p>
            <a:pPr>
              <a:lnSpc>
                <a:spcPct val="150000"/>
              </a:lnSpc>
            </a:pPr>
            <a:r>
              <a:rPr lang="ru-RU" i="1" dirty="0" err="1" smtClean="0">
                <a:solidFill>
                  <a:srgbClr val="C00000"/>
                </a:solidFill>
              </a:rPr>
              <a:t>Имя_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i="1" dirty="0" err="1" smtClean="0">
                <a:solidFill>
                  <a:srgbClr val="C00000"/>
                </a:solidFill>
              </a:rPr>
              <a:t>функции_:=</a:t>
            </a:r>
            <a:r>
              <a:rPr lang="ru-RU" i="1" dirty="0" smtClean="0">
                <a:solidFill>
                  <a:srgbClr val="C00000"/>
                </a:solidFill>
              </a:rPr>
              <a:t> значение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20072" y="5229200"/>
            <a:ext cx="3707904" cy="1200329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ru-RU" b="0" i="1" dirty="0" smtClean="0"/>
              <a:t>Обращение к функции производится по имени функции с указанием фактических параметров</a:t>
            </a:r>
            <a:endParaRPr lang="ru-RU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388" name="Picture 4"/>
          <p:cNvPicPr>
            <a:picLocks noChangeAspect="1" noChangeArrowheads="1"/>
          </p:cNvPicPr>
          <p:nvPr/>
        </p:nvPicPr>
        <p:blipFill>
          <a:blip r:embed="rId3" cstate="print"/>
          <a:srcRect l="66087" t="27606" r="12477" b="17182"/>
          <a:stretch>
            <a:fillRect/>
          </a:stretch>
        </p:blipFill>
        <p:spPr bwMode="auto">
          <a:xfrm>
            <a:off x="5004048" y="836712"/>
            <a:ext cx="3528392" cy="6021288"/>
          </a:xfrm>
          <a:prstGeom prst="rect">
            <a:avLst/>
          </a:prstGeom>
          <a:noFill/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3528" y="260648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0" i="1" dirty="0" smtClean="0"/>
              <a:t>Составить программу, подсчитывающую число сочетаний без повторений из </a:t>
            </a:r>
            <a:r>
              <a:rPr lang="en-US" b="0" i="1" dirty="0" smtClean="0"/>
              <a:t>n </a:t>
            </a:r>
            <a:r>
              <a:rPr lang="ru-RU" b="0" i="1" dirty="0" smtClean="0"/>
              <a:t>элементов по к</a:t>
            </a:r>
          </a:p>
          <a:p>
            <a:endParaRPr lang="ru-RU" b="0" i="1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971600" y="2420888"/>
          <a:ext cx="1985675" cy="936104"/>
        </p:xfrm>
        <a:graphic>
          <a:graphicData uri="http://schemas.openxmlformats.org/presentationml/2006/ole">
            <p:oleObj spid="_x0000_s144386" name="Формула" r:id="rId4" imgW="888840" imgH="41904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9512" y="1340768"/>
            <a:ext cx="43924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Известно, что число </a:t>
            </a:r>
            <a:r>
              <a:rPr lang="ru-RU" b="0" i="1" dirty="0" smtClean="0"/>
              <a:t>сочетаний  из </a:t>
            </a:r>
            <a:r>
              <a:rPr lang="en-US" b="0" i="1" dirty="0" smtClean="0"/>
              <a:t>n </a:t>
            </a:r>
            <a:r>
              <a:rPr lang="ru-RU" b="0" i="1" dirty="0" smtClean="0"/>
              <a:t>элементов по к вычисляется по формуле</a:t>
            </a:r>
          </a:p>
          <a:p>
            <a:endParaRPr lang="ru-RU" b="0" i="1" dirty="0"/>
          </a:p>
          <a:p>
            <a:endParaRPr lang="ru-RU" b="0" i="1" dirty="0" smtClean="0"/>
          </a:p>
          <a:p>
            <a:endParaRPr lang="ru-RU" b="0" i="1" dirty="0"/>
          </a:p>
          <a:p>
            <a:endParaRPr lang="ru-RU" b="0" i="1" dirty="0" smtClean="0"/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660232" y="1340768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0" i="1" dirty="0" smtClean="0">
                <a:solidFill>
                  <a:srgbClr val="7030A0"/>
                </a:solidFill>
              </a:rPr>
              <a:t>Алгоритм вычисления факториала</a:t>
            </a:r>
            <a:endParaRPr lang="ru-RU" b="0" i="1" dirty="0">
              <a:solidFill>
                <a:srgbClr val="7030A0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 bwMode="auto">
          <a:xfrm>
            <a:off x="5940152" y="4581128"/>
            <a:ext cx="484632" cy="97840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3125</TotalTime>
  <Words>470</Words>
  <Application>Microsoft Office PowerPoint</Application>
  <PresentationFormat>Экран (4:3)</PresentationFormat>
  <Paragraphs>86</Paragraphs>
  <Slides>12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Начальная</vt:lpstr>
      <vt:lpstr>Формула</vt:lpstr>
      <vt:lpstr>Visio</vt:lpstr>
      <vt:lpstr>Подпрограммы  на языке  Pascal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Dim</dc:creator>
  <cp:lastModifiedBy>Пользователь</cp:lastModifiedBy>
  <cp:revision>102</cp:revision>
  <dcterms:created xsi:type="dcterms:W3CDTF">2006-10-04T22:12:10Z</dcterms:created>
  <dcterms:modified xsi:type="dcterms:W3CDTF">2017-07-26T16:06:22Z</dcterms:modified>
</cp:coreProperties>
</file>