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1" r:id="rId4"/>
    <p:sldId id="310" r:id="rId5"/>
    <p:sldId id="328" r:id="rId6"/>
    <p:sldId id="329" r:id="rId7"/>
    <p:sldId id="330" r:id="rId8"/>
    <p:sldId id="325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9" r:id="rId17"/>
    <p:sldId id="340" r:id="rId18"/>
    <p:sldId id="341" r:id="rId19"/>
    <p:sldId id="342" r:id="rId20"/>
    <p:sldId id="343" r:id="rId21"/>
    <p:sldId id="326" r:id="rId22"/>
    <p:sldId id="322" r:id="rId23"/>
    <p:sldId id="259" r:id="rId24"/>
    <p:sldId id="303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40" userDrawn="1">
          <p15:clr>
            <a:srgbClr val="A4A3A4"/>
          </p15:clr>
        </p15:guide>
        <p15:guide id="2" pos="93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orient="horz" pos="2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8600"/>
    <a:srgbClr val="092D01"/>
    <a:srgbClr val="CAFD8F"/>
    <a:srgbClr val="17375E"/>
    <a:srgbClr val="E07B26"/>
    <a:srgbClr val="FFFF0D"/>
    <a:srgbClr val="FFFFA3"/>
    <a:srgbClr val="FFFFAE"/>
    <a:srgbClr val="FFFF6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9104" autoAdjust="0"/>
  </p:normalViewPr>
  <p:slideViewPr>
    <p:cSldViewPr>
      <p:cViewPr varScale="1">
        <p:scale>
          <a:sx n="69" d="100"/>
          <a:sy n="69" d="100"/>
        </p:scale>
        <p:origin x="-438" y="-90"/>
      </p:cViewPr>
      <p:guideLst>
        <p:guide orient="horz" pos="2840"/>
        <p:guide orient="horz" pos="663"/>
        <p:guide orient="horz" pos="4201"/>
        <p:guide orient="horz" pos="1344"/>
        <p:guide orient="horz" pos="2024"/>
        <p:guide pos="930"/>
        <p:guide pos="385"/>
        <p:guide pos="476"/>
        <p:guide pos="560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notesViewPr>
    <p:cSldViewPr showGuide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D57AE-B485-41E7-BF9C-6665A99B698C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EC060F-CC1E-4E79-B034-8F47CDED0725}">
      <dgm:prSet phldrT="[Текст]" custT="1"/>
      <dgm:spPr/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состав основных </a:t>
          </a:r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компонентов</a:t>
          </a: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ЭВМ</a:t>
          </a:r>
          <a:endParaRPr lang="ru-RU" sz="2200" dirty="0"/>
        </a:p>
      </dgm:t>
    </dgm:pt>
    <dgm:pt modelId="{8E3E9105-5A77-43A4-AAB8-B757BE87F209}" type="parTrans" cxnId="{345F1DED-C0B3-432A-86CE-0173D1B7189F}">
      <dgm:prSet/>
      <dgm:spPr/>
      <dgm:t>
        <a:bodyPr/>
        <a:lstStyle/>
        <a:p>
          <a:endParaRPr lang="ru-RU" sz="2200"/>
        </a:p>
      </dgm:t>
    </dgm:pt>
    <dgm:pt modelId="{E486EE24-7C30-440A-8175-1DD6E318FC8C}" type="sibTrans" cxnId="{345F1DED-C0B3-432A-86CE-0173D1B7189F}">
      <dgm:prSet/>
      <dgm:spPr/>
      <dgm:t>
        <a:bodyPr/>
        <a:lstStyle/>
        <a:p>
          <a:endParaRPr lang="ru-RU" sz="2200"/>
        </a:p>
      </dgm:t>
    </dgm:pt>
    <dgm:pt modelId="{D46E7940-AA37-4897-992D-B38103A4BE54}">
      <dgm:prSet custT="1"/>
      <dgm:spPr/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принцип двоичного кодирования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F6959-BA08-496B-9FA2-9A63AE2CDC55}" type="parTrans" cxnId="{1B058110-7A86-43AE-82EF-8E159CD10E47}">
      <dgm:prSet/>
      <dgm:spPr/>
      <dgm:t>
        <a:bodyPr/>
        <a:lstStyle/>
        <a:p>
          <a:endParaRPr lang="ru-RU" sz="2200"/>
        </a:p>
      </dgm:t>
    </dgm:pt>
    <dgm:pt modelId="{701F0512-7752-410C-A256-374A113E54FB}" type="sibTrans" cxnId="{1B058110-7A86-43AE-82EF-8E159CD10E47}">
      <dgm:prSet/>
      <dgm:spPr/>
      <dgm:t>
        <a:bodyPr/>
        <a:lstStyle/>
        <a:p>
          <a:endParaRPr lang="ru-RU" sz="2200"/>
        </a:p>
      </dgm:t>
    </dgm:pt>
    <dgm:pt modelId="{F35BB557-397D-43A3-B80E-D39E9E0A6EEE}">
      <dgm:prSet custT="1"/>
      <dgm:spPr/>
      <dgm:t>
        <a:bodyPr/>
        <a:lstStyle/>
        <a:p>
          <a:r>
            <a:rPr lang="ru-RU" sz="2200" smtClean="0">
              <a:latin typeface="Arial" panose="020B0604020202020204" pitchFamily="34" charset="0"/>
              <a:cs typeface="Arial" panose="020B0604020202020204" pitchFamily="34" charset="0"/>
            </a:rPr>
            <a:t>принцип однородности памяти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8BE70-2B9E-402A-8AB7-F229449AEAE0}" type="parTrans" cxnId="{EAC51675-495E-48FA-A4D6-54F754B835ED}">
      <dgm:prSet/>
      <dgm:spPr/>
      <dgm:t>
        <a:bodyPr/>
        <a:lstStyle/>
        <a:p>
          <a:endParaRPr lang="ru-RU" sz="2200"/>
        </a:p>
      </dgm:t>
    </dgm:pt>
    <dgm:pt modelId="{15D10F90-14D7-44F1-9DF3-B23CE59B8E16}" type="sibTrans" cxnId="{EAC51675-495E-48FA-A4D6-54F754B835ED}">
      <dgm:prSet/>
      <dgm:spPr/>
      <dgm:t>
        <a:bodyPr/>
        <a:lstStyle/>
        <a:p>
          <a:endParaRPr lang="ru-RU" sz="2200"/>
        </a:p>
      </dgm:t>
    </dgm:pt>
    <dgm:pt modelId="{89D84EAC-3E52-485E-883A-C17939BA9431}">
      <dgm:prSet custT="1"/>
      <dgm:spPr/>
      <dgm:t>
        <a:bodyPr/>
        <a:lstStyle/>
        <a:p>
          <a:r>
            <a:rPr lang="ru-RU" sz="2200" smtClean="0">
              <a:latin typeface="Arial" panose="020B0604020202020204" pitchFamily="34" charset="0"/>
              <a:cs typeface="Arial" panose="020B0604020202020204" pitchFamily="34" charset="0"/>
            </a:rPr>
            <a:t>принцип адресности памяти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C2EAE-E5DC-4397-98D1-0C80B47F65FD}" type="parTrans" cxnId="{517BA3B3-584C-4B1C-8903-DEDF0BA80DE5}">
      <dgm:prSet/>
      <dgm:spPr/>
      <dgm:t>
        <a:bodyPr/>
        <a:lstStyle/>
        <a:p>
          <a:endParaRPr lang="ru-RU" sz="2200"/>
        </a:p>
      </dgm:t>
    </dgm:pt>
    <dgm:pt modelId="{F48A3042-15AF-4AF4-8302-6BC42A2939C7}" type="sibTrans" cxnId="{517BA3B3-584C-4B1C-8903-DEDF0BA80DE5}">
      <dgm:prSet/>
      <dgm:spPr/>
      <dgm:t>
        <a:bodyPr/>
        <a:lstStyle/>
        <a:p>
          <a:endParaRPr lang="ru-RU" sz="2200"/>
        </a:p>
      </dgm:t>
    </dgm:pt>
    <dgm:pt modelId="{16C8C95B-5D85-448F-9B9A-3AFD8E9906B4}">
      <dgm:prSet custT="1"/>
      <dgm:spPr/>
      <dgm:t>
        <a:bodyPr/>
        <a:lstStyle/>
        <a:p>
          <a:r>
            <a:rPr lang="ru-RU" sz="2200" smtClean="0">
              <a:latin typeface="Arial" panose="020B0604020202020204" pitchFamily="34" charset="0"/>
              <a:cs typeface="Arial" panose="020B0604020202020204" pitchFamily="34" charset="0"/>
            </a:rPr>
            <a:t>принцип иерархической организации памяти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B6493-5B0D-456C-85DB-6E4DF71FC86C}" type="parTrans" cxnId="{715E0FD5-EF18-41F3-9316-EFE7C83B3B6A}">
      <dgm:prSet/>
      <dgm:spPr/>
      <dgm:t>
        <a:bodyPr/>
        <a:lstStyle/>
        <a:p>
          <a:endParaRPr lang="ru-RU" sz="2200"/>
        </a:p>
      </dgm:t>
    </dgm:pt>
    <dgm:pt modelId="{2FC4E865-80AB-4B95-99A5-C7869A10BF31}" type="sibTrans" cxnId="{715E0FD5-EF18-41F3-9316-EFE7C83B3B6A}">
      <dgm:prSet/>
      <dgm:spPr/>
      <dgm:t>
        <a:bodyPr/>
        <a:lstStyle/>
        <a:p>
          <a:endParaRPr lang="ru-RU" sz="2200"/>
        </a:p>
      </dgm:t>
    </dgm:pt>
    <dgm:pt modelId="{1FAF7FAA-9FB8-4AB5-A76D-952728E1C965}">
      <dgm:prSet custT="1"/>
      <dgm:spPr/>
      <dgm:t>
        <a:bodyPr/>
        <a:lstStyle/>
        <a:p>
          <a:r>
            <a:rPr lang="ru-RU" sz="2200" smtClean="0">
              <a:latin typeface="Arial" panose="020B0604020202020204" pitchFamily="34" charset="0"/>
              <a:cs typeface="Arial" panose="020B0604020202020204" pitchFamily="34" charset="0"/>
            </a:rPr>
            <a:t>принцип программного управления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E96D2-25A1-4653-961A-C676F7755FF4}" type="parTrans" cxnId="{0E50A627-9218-423D-B26F-2635AD5094C7}">
      <dgm:prSet/>
      <dgm:spPr/>
      <dgm:t>
        <a:bodyPr/>
        <a:lstStyle/>
        <a:p>
          <a:endParaRPr lang="ru-RU" sz="2200"/>
        </a:p>
      </dgm:t>
    </dgm:pt>
    <dgm:pt modelId="{EB89ACB7-1F62-4F11-97FC-D0225298F5D7}" type="sibTrans" cxnId="{0E50A627-9218-423D-B26F-2635AD5094C7}">
      <dgm:prSet/>
      <dgm:spPr/>
      <dgm:t>
        <a:bodyPr/>
        <a:lstStyle/>
        <a:p>
          <a:endParaRPr lang="ru-RU" sz="2200"/>
        </a:p>
      </dgm:t>
    </dgm:pt>
    <dgm:pt modelId="{1A13C2EA-FD14-48E1-A892-B25695492BCB}" type="pres">
      <dgm:prSet presAssocID="{605D57AE-B485-41E7-BF9C-6665A99B69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2E56293-3C87-4357-817A-6798686458DE}" type="pres">
      <dgm:prSet presAssocID="{605D57AE-B485-41E7-BF9C-6665A99B698C}" presName="Name1" presStyleCnt="0"/>
      <dgm:spPr/>
    </dgm:pt>
    <dgm:pt modelId="{31484578-298D-44EE-9629-3E829E68A81D}" type="pres">
      <dgm:prSet presAssocID="{605D57AE-B485-41E7-BF9C-6665A99B698C}" presName="cycle" presStyleCnt="0"/>
      <dgm:spPr/>
    </dgm:pt>
    <dgm:pt modelId="{7186DBAC-DF2C-47B6-84C2-ABAFF1FED8B3}" type="pres">
      <dgm:prSet presAssocID="{605D57AE-B485-41E7-BF9C-6665A99B698C}" presName="srcNode" presStyleLbl="node1" presStyleIdx="0" presStyleCnt="6"/>
      <dgm:spPr/>
    </dgm:pt>
    <dgm:pt modelId="{754F3019-2DDA-4FC6-8F8E-B9BAD1EA2054}" type="pres">
      <dgm:prSet presAssocID="{605D57AE-B485-41E7-BF9C-6665A99B698C}" presName="conn" presStyleLbl="parChTrans1D2" presStyleIdx="0" presStyleCnt="1"/>
      <dgm:spPr/>
      <dgm:t>
        <a:bodyPr/>
        <a:lstStyle/>
        <a:p>
          <a:endParaRPr lang="ru-RU"/>
        </a:p>
      </dgm:t>
    </dgm:pt>
    <dgm:pt modelId="{BC0F5615-295B-4DA6-BCE5-EF2ED0916303}" type="pres">
      <dgm:prSet presAssocID="{605D57AE-B485-41E7-BF9C-6665A99B698C}" presName="extraNode" presStyleLbl="node1" presStyleIdx="0" presStyleCnt="6"/>
      <dgm:spPr/>
    </dgm:pt>
    <dgm:pt modelId="{97CDAFFC-E3ED-46A3-AF5C-D9AEF5EB5B1D}" type="pres">
      <dgm:prSet presAssocID="{605D57AE-B485-41E7-BF9C-6665A99B698C}" presName="dstNode" presStyleLbl="node1" presStyleIdx="0" presStyleCnt="6"/>
      <dgm:spPr/>
    </dgm:pt>
    <dgm:pt modelId="{E2716F07-5F05-4190-A639-42DB56E26823}" type="pres">
      <dgm:prSet presAssocID="{EBEC060F-CC1E-4E79-B034-8F47CDED072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7515E-E0AD-49C4-BF26-15EDDB597F28}" type="pres">
      <dgm:prSet presAssocID="{EBEC060F-CC1E-4E79-B034-8F47CDED0725}" presName="accent_1" presStyleCnt="0"/>
      <dgm:spPr/>
    </dgm:pt>
    <dgm:pt modelId="{4FBB1D76-58B7-4341-843C-8B4FE8E7E8D6}" type="pres">
      <dgm:prSet presAssocID="{EBEC060F-CC1E-4E79-B034-8F47CDED0725}" presName="accentRepeatNode" presStyleLbl="solidFgAcc1" presStyleIdx="0" presStyleCnt="6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/>
          <a:contourClr>
            <a:schemeClr val="bg1"/>
          </a:contourClr>
        </a:sp3d>
      </dgm:spPr>
    </dgm:pt>
    <dgm:pt modelId="{989337A1-0165-4DD9-99C1-0DD6D6D880FB}" type="pres">
      <dgm:prSet presAssocID="{D46E7940-AA37-4897-992D-B38103A4BE5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9CAE7-364D-407F-AA3E-4676312017C2}" type="pres">
      <dgm:prSet presAssocID="{D46E7940-AA37-4897-992D-B38103A4BE54}" presName="accent_2" presStyleCnt="0"/>
      <dgm:spPr/>
    </dgm:pt>
    <dgm:pt modelId="{B21BFA42-25A2-4B35-94C0-DCD722D12D1C}" type="pres">
      <dgm:prSet presAssocID="{D46E7940-AA37-4897-992D-B38103A4BE54}" presName="accentRepeatNode" presStyleLbl="solidFgAcc1" presStyleIdx="1" presStyleCnt="6"/>
      <dgm:spPr/>
    </dgm:pt>
    <dgm:pt modelId="{A1ECB476-F6CE-4F4C-8BE0-A6FC9D0551DB}" type="pres">
      <dgm:prSet presAssocID="{F35BB557-397D-43A3-B80E-D39E9E0A6EE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912C1-0507-4D5C-A0B8-79661F18AC1F}" type="pres">
      <dgm:prSet presAssocID="{F35BB557-397D-43A3-B80E-D39E9E0A6EEE}" presName="accent_3" presStyleCnt="0"/>
      <dgm:spPr/>
    </dgm:pt>
    <dgm:pt modelId="{BBC4B4BA-A916-4E74-9C76-B21712375D78}" type="pres">
      <dgm:prSet presAssocID="{F35BB557-397D-43A3-B80E-D39E9E0A6EEE}" presName="accentRepeatNode" presStyleLbl="solidFgAcc1" presStyleIdx="2" presStyleCnt="6"/>
      <dgm:spPr/>
    </dgm:pt>
    <dgm:pt modelId="{B6C67ECD-27A2-4F19-AD41-3CAC080A0633}" type="pres">
      <dgm:prSet presAssocID="{89D84EAC-3E52-485E-883A-C17939BA943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62251-B535-43DA-A8DF-1532A13887A2}" type="pres">
      <dgm:prSet presAssocID="{89D84EAC-3E52-485E-883A-C17939BA9431}" presName="accent_4" presStyleCnt="0"/>
      <dgm:spPr/>
    </dgm:pt>
    <dgm:pt modelId="{82CF6838-3765-4744-A13C-75340A8FCE4F}" type="pres">
      <dgm:prSet presAssocID="{89D84EAC-3E52-485E-883A-C17939BA9431}" presName="accentRepeatNode" presStyleLbl="solidFgAcc1" presStyleIdx="3" presStyleCnt="6"/>
      <dgm:spPr/>
    </dgm:pt>
    <dgm:pt modelId="{982A230D-E111-4F01-BB51-5D66C3F9DBB7}" type="pres">
      <dgm:prSet presAssocID="{16C8C95B-5D85-448F-9B9A-3AFD8E9906B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83978-22BE-4862-BCAE-0F20E9D21AAC}" type="pres">
      <dgm:prSet presAssocID="{16C8C95B-5D85-448F-9B9A-3AFD8E9906B4}" presName="accent_5" presStyleCnt="0"/>
      <dgm:spPr/>
    </dgm:pt>
    <dgm:pt modelId="{75B3E928-B91F-4C78-90FB-AE295719535B}" type="pres">
      <dgm:prSet presAssocID="{16C8C95B-5D85-448F-9B9A-3AFD8E9906B4}" presName="accentRepeatNode" presStyleLbl="solidFgAcc1" presStyleIdx="4" presStyleCnt="6"/>
      <dgm:spPr/>
    </dgm:pt>
    <dgm:pt modelId="{C5533A81-4C51-40A4-B753-ED20332734B7}" type="pres">
      <dgm:prSet presAssocID="{1FAF7FAA-9FB8-4AB5-A76D-952728E1C96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6F633-43F4-448E-AB78-073E4C46CC93}" type="pres">
      <dgm:prSet presAssocID="{1FAF7FAA-9FB8-4AB5-A76D-952728E1C965}" presName="accent_6" presStyleCnt="0"/>
      <dgm:spPr/>
    </dgm:pt>
    <dgm:pt modelId="{E22F7421-AE0B-4A7A-81A7-B88D99CB582E}" type="pres">
      <dgm:prSet presAssocID="{1FAF7FAA-9FB8-4AB5-A76D-952728E1C965}" presName="accentRepeatNode" presStyleLbl="solidFgAcc1" presStyleIdx="5" presStyleCnt="6"/>
      <dgm:spPr/>
    </dgm:pt>
  </dgm:ptLst>
  <dgm:cxnLst>
    <dgm:cxn modelId="{72E9B035-4349-4A40-813A-D49BA725A795}" type="presOf" srcId="{E486EE24-7C30-440A-8175-1DD6E318FC8C}" destId="{754F3019-2DDA-4FC6-8F8E-B9BAD1EA2054}" srcOrd="0" destOrd="0" presId="urn:microsoft.com/office/officeart/2008/layout/VerticalCurvedList"/>
    <dgm:cxn modelId="{0E50A627-9218-423D-B26F-2635AD5094C7}" srcId="{605D57AE-B485-41E7-BF9C-6665A99B698C}" destId="{1FAF7FAA-9FB8-4AB5-A76D-952728E1C965}" srcOrd="5" destOrd="0" parTransId="{DDAE96D2-25A1-4653-961A-C676F7755FF4}" sibTransId="{EB89ACB7-1F62-4F11-97FC-D0225298F5D7}"/>
    <dgm:cxn modelId="{EAC51675-495E-48FA-A4D6-54F754B835ED}" srcId="{605D57AE-B485-41E7-BF9C-6665A99B698C}" destId="{F35BB557-397D-43A3-B80E-D39E9E0A6EEE}" srcOrd="2" destOrd="0" parTransId="{98A8BE70-2B9E-402A-8AB7-F229449AEAE0}" sibTransId="{15D10F90-14D7-44F1-9DF3-B23CE59B8E16}"/>
    <dgm:cxn modelId="{5D0B73A1-942E-4029-8D50-B9E31E5FD0EF}" type="presOf" srcId="{F35BB557-397D-43A3-B80E-D39E9E0A6EEE}" destId="{A1ECB476-F6CE-4F4C-8BE0-A6FC9D0551DB}" srcOrd="0" destOrd="0" presId="urn:microsoft.com/office/officeart/2008/layout/VerticalCurvedList"/>
    <dgm:cxn modelId="{715E0FD5-EF18-41F3-9316-EFE7C83B3B6A}" srcId="{605D57AE-B485-41E7-BF9C-6665A99B698C}" destId="{16C8C95B-5D85-448F-9B9A-3AFD8E9906B4}" srcOrd="4" destOrd="0" parTransId="{8CFB6493-5B0D-456C-85DB-6E4DF71FC86C}" sibTransId="{2FC4E865-80AB-4B95-99A5-C7869A10BF31}"/>
    <dgm:cxn modelId="{C61776D5-ABF7-44DF-B3F6-AEF33204DAA3}" type="presOf" srcId="{D46E7940-AA37-4897-992D-B38103A4BE54}" destId="{989337A1-0165-4DD9-99C1-0DD6D6D880FB}" srcOrd="0" destOrd="0" presId="urn:microsoft.com/office/officeart/2008/layout/VerticalCurvedList"/>
    <dgm:cxn modelId="{A2EEFC87-5630-4EB4-B819-74E992091654}" type="presOf" srcId="{1FAF7FAA-9FB8-4AB5-A76D-952728E1C965}" destId="{C5533A81-4C51-40A4-B753-ED20332734B7}" srcOrd="0" destOrd="0" presId="urn:microsoft.com/office/officeart/2008/layout/VerticalCurvedList"/>
    <dgm:cxn modelId="{2A69AF8A-8605-43FB-AE52-D633E769840E}" type="presOf" srcId="{EBEC060F-CC1E-4E79-B034-8F47CDED0725}" destId="{E2716F07-5F05-4190-A639-42DB56E26823}" srcOrd="0" destOrd="0" presId="urn:microsoft.com/office/officeart/2008/layout/VerticalCurvedList"/>
    <dgm:cxn modelId="{6EA8E1F5-6331-4DDB-8BA6-D29BB411CC89}" type="presOf" srcId="{89D84EAC-3E52-485E-883A-C17939BA9431}" destId="{B6C67ECD-27A2-4F19-AD41-3CAC080A0633}" srcOrd="0" destOrd="0" presId="urn:microsoft.com/office/officeart/2008/layout/VerticalCurvedList"/>
    <dgm:cxn modelId="{1B058110-7A86-43AE-82EF-8E159CD10E47}" srcId="{605D57AE-B485-41E7-BF9C-6665A99B698C}" destId="{D46E7940-AA37-4897-992D-B38103A4BE54}" srcOrd="1" destOrd="0" parTransId="{A08F6959-BA08-496B-9FA2-9A63AE2CDC55}" sibTransId="{701F0512-7752-410C-A256-374A113E54FB}"/>
    <dgm:cxn modelId="{329C673E-FBF2-47FF-85F4-319D1A5D8D20}" type="presOf" srcId="{16C8C95B-5D85-448F-9B9A-3AFD8E9906B4}" destId="{982A230D-E111-4F01-BB51-5D66C3F9DBB7}" srcOrd="0" destOrd="0" presId="urn:microsoft.com/office/officeart/2008/layout/VerticalCurvedList"/>
    <dgm:cxn modelId="{517BA3B3-584C-4B1C-8903-DEDF0BA80DE5}" srcId="{605D57AE-B485-41E7-BF9C-6665A99B698C}" destId="{89D84EAC-3E52-485E-883A-C17939BA9431}" srcOrd="3" destOrd="0" parTransId="{DD0C2EAE-E5DC-4397-98D1-0C80B47F65FD}" sibTransId="{F48A3042-15AF-4AF4-8302-6BC42A2939C7}"/>
    <dgm:cxn modelId="{345F1DED-C0B3-432A-86CE-0173D1B7189F}" srcId="{605D57AE-B485-41E7-BF9C-6665A99B698C}" destId="{EBEC060F-CC1E-4E79-B034-8F47CDED0725}" srcOrd="0" destOrd="0" parTransId="{8E3E9105-5A77-43A4-AAB8-B757BE87F209}" sibTransId="{E486EE24-7C30-440A-8175-1DD6E318FC8C}"/>
    <dgm:cxn modelId="{FC073FFA-0CE9-436A-8858-C4AEB9A53B9F}" type="presOf" srcId="{605D57AE-B485-41E7-BF9C-6665A99B698C}" destId="{1A13C2EA-FD14-48E1-A892-B25695492BCB}" srcOrd="0" destOrd="0" presId="urn:microsoft.com/office/officeart/2008/layout/VerticalCurvedList"/>
    <dgm:cxn modelId="{F6B0FEFA-2B55-4C5A-A64F-8A47F76D8C3A}" type="presParOf" srcId="{1A13C2EA-FD14-48E1-A892-B25695492BCB}" destId="{42E56293-3C87-4357-817A-6798686458DE}" srcOrd="0" destOrd="0" presId="urn:microsoft.com/office/officeart/2008/layout/VerticalCurvedList"/>
    <dgm:cxn modelId="{3975183C-77E6-4C51-9305-02017008A165}" type="presParOf" srcId="{42E56293-3C87-4357-817A-6798686458DE}" destId="{31484578-298D-44EE-9629-3E829E68A81D}" srcOrd="0" destOrd="0" presId="urn:microsoft.com/office/officeart/2008/layout/VerticalCurvedList"/>
    <dgm:cxn modelId="{0DBA528A-7136-4E58-9314-1AC36EEC553E}" type="presParOf" srcId="{31484578-298D-44EE-9629-3E829E68A81D}" destId="{7186DBAC-DF2C-47B6-84C2-ABAFF1FED8B3}" srcOrd="0" destOrd="0" presId="urn:microsoft.com/office/officeart/2008/layout/VerticalCurvedList"/>
    <dgm:cxn modelId="{45620469-227A-4515-A864-7987106EDC50}" type="presParOf" srcId="{31484578-298D-44EE-9629-3E829E68A81D}" destId="{754F3019-2DDA-4FC6-8F8E-B9BAD1EA2054}" srcOrd="1" destOrd="0" presId="urn:microsoft.com/office/officeart/2008/layout/VerticalCurvedList"/>
    <dgm:cxn modelId="{403015A1-2424-4ADA-81FB-3ED1381E512C}" type="presParOf" srcId="{31484578-298D-44EE-9629-3E829E68A81D}" destId="{BC0F5615-295B-4DA6-BCE5-EF2ED0916303}" srcOrd="2" destOrd="0" presId="urn:microsoft.com/office/officeart/2008/layout/VerticalCurvedList"/>
    <dgm:cxn modelId="{77EFA529-4050-4370-B1C1-4E2E5403023B}" type="presParOf" srcId="{31484578-298D-44EE-9629-3E829E68A81D}" destId="{97CDAFFC-E3ED-46A3-AF5C-D9AEF5EB5B1D}" srcOrd="3" destOrd="0" presId="urn:microsoft.com/office/officeart/2008/layout/VerticalCurvedList"/>
    <dgm:cxn modelId="{E731D63D-BE93-4FD7-A598-FAAB5CA68439}" type="presParOf" srcId="{42E56293-3C87-4357-817A-6798686458DE}" destId="{E2716F07-5F05-4190-A639-42DB56E26823}" srcOrd="1" destOrd="0" presId="urn:microsoft.com/office/officeart/2008/layout/VerticalCurvedList"/>
    <dgm:cxn modelId="{E65793C6-6FF5-4E0A-B719-348188D2E280}" type="presParOf" srcId="{42E56293-3C87-4357-817A-6798686458DE}" destId="{6787515E-E0AD-49C4-BF26-15EDDB597F28}" srcOrd="2" destOrd="0" presId="urn:microsoft.com/office/officeart/2008/layout/VerticalCurvedList"/>
    <dgm:cxn modelId="{7894F633-C226-4B7A-AFB8-2623849B7E6B}" type="presParOf" srcId="{6787515E-E0AD-49C4-BF26-15EDDB597F28}" destId="{4FBB1D76-58B7-4341-843C-8B4FE8E7E8D6}" srcOrd="0" destOrd="0" presId="urn:microsoft.com/office/officeart/2008/layout/VerticalCurvedList"/>
    <dgm:cxn modelId="{F97AD2F4-ADF0-4181-B9CF-0AC7A55AB522}" type="presParOf" srcId="{42E56293-3C87-4357-817A-6798686458DE}" destId="{989337A1-0165-4DD9-99C1-0DD6D6D880FB}" srcOrd="3" destOrd="0" presId="urn:microsoft.com/office/officeart/2008/layout/VerticalCurvedList"/>
    <dgm:cxn modelId="{07F5DE2E-DA46-449E-8298-4B5DFB3AD1B7}" type="presParOf" srcId="{42E56293-3C87-4357-817A-6798686458DE}" destId="{76D9CAE7-364D-407F-AA3E-4676312017C2}" srcOrd="4" destOrd="0" presId="urn:microsoft.com/office/officeart/2008/layout/VerticalCurvedList"/>
    <dgm:cxn modelId="{E7117B64-F4CD-4AB3-B63B-DC7A52945E04}" type="presParOf" srcId="{76D9CAE7-364D-407F-AA3E-4676312017C2}" destId="{B21BFA42-25A2-4B35-94C0-DCD722D12D1C}" srcOrd="0" destOrd="0" presId="urn:microsoft.com/office/officeart/2008/layout/VerticalCurvedList"/>
    <dgm:cxn modelId="{3532904F-8215-4B2F-8B06-AD3E949BA0B9}" type="presParOf" srcId="{42E56293-3C87-4357-817A-6798686458DE}" destId="{A1ECB476-F6CE-4F4C-8BE0-A6FC9D0551DB}" srcOrd="5" destOrd="0" presId="urn:microsoft.com/office/officeart/2008/layout/VerticalCurvedList"/>
    <dgm:cxn modelId="{DD14A09C-E1D7-4C8F-B22D-1B29F57997FF}" type="presParOf" srcId="{42E56293-3C87-4357-817A-6798686458DE}" destId="{A64912C1-0507-4D5C-A0B8-79661F18AC1F}" srcOrd="6" destOrd="0" presId="urn:microsoft.com/office/officeart/2008/layout/VerticalCurvedList"/>
    <dgm:cxn modelId="{10D37852-3559-48C6-AA53-1A7046537540}" type="presParOf" srcId="{A64912C1-0507-4D5C-A0B8-79661F18AC1F}" destId="{BBC4B4BA-A916-4E74-9C76-B21712375D78}" srcOrd="0" destOrd="0" presId="urn:microsoft.com/office/officeart/2008/layout/VerticalCurvedList"/>
    <dgm:cxn modelId="{25AB8AB6-77CD-45AB-9DC1-7508873F01FB}" type="presParOf" srcId="{42E56293-3C87-4357-817A-6798686458DE}" destId="{B6C67ECD-27A2-4F19-AD41-3CAC080A0633}" srcOrd="7" destOrd="0" presId="urn:microsoft.com/office/officeart/2008/layout/VerticalCurvedList"/>
    <dgm:cxn modelId="{08F851D2-E5FA-4BBE-A501-18DC330EB8AF}" type="presParOf" srcId="{42E56293-3C87-4357-817A-6798686458DE}" destId="{EFA62251-B535-43DA-A8DF-1532A13887A2}" srcOrd="8" destOrd="0" presId="urn:microsoft.com/office/officeart/2008/layout/VerticalCurvedList"/>
    <dgm:cxn modelId="{FF50ECA3-FD8A-4A28-B9B5-D8A52E937EF6}" type="presParOf" srcId="{EFA62251-B535-43DA-A8DF-1532A13887A2}" destId="{82CF6838-3765-4744-A13C-75340A8FCE4F}" srcOrd="0" destOrd="0" presId="urn:microsoft.com/office/officeart/2008/layout/VerticalCurvedList"/>
    <dgm:cxn modelId="{F1EAA4C6-14AB-4B06-8B22-B1403D0A723A}" type="presParOf" srcId="{42E56293-3C87-4357-817A-6798686458DE}" destId="{982A230D-E111-4F01-BB51-5D66C3F9DBB7}" srcOrd="9" destOrd="0" presId="urn:microsoft.com/office/officeart/2008/layout/VerticalCurvedList"/>
    <dgm:cxn modelId="{24411AD0-24FA-4888-983D-1F5C3EBF9CD0}" type="presParOf" srcId="{42E56293-3C87-4357-817A-6798686458DE}" destId="{3B383978-22BE-4862-BCAE-0F20E9D21AAC}" srcOrd="10" destOrd="0" presId="urn:microsoft.com/office/officeart/2008/layout/VerticalCurvedList"/>
    <dgm:cxn modelId="{5F7AE1D1-3963-4AE7-B1E7-28FF127BC2C7}" type="presParOf" srcId="{3B383978-22BE-4862-BCAE-0F20E9D21AAC}" destId="{75B3E928-B91F-4C78-90FB-AE295719535B}" srcOrd="0" destOrd="0" presId="urn:microsoft.com/office/officeart/2008/layout/VerticalCurvedList"/>
    <dgm:cxn modelId="{B7303D6E-25E1-4F22-8EAF-2DA1B25EF1A7}" type="presParOf" srcId="{42E56293-3C87-4357-817A-6798686458DE}" destId="{C5533A81-4C51-40A4-B753-ED20332734B7}" srcOrd="11" destOrd="0" presId="urn:microsoft.com/office/officeart/2008/layout/VerticalCurvedList"/>
    <dgm:cxn modelId="{78296194-9158-4546-8FEF-7461EB49C228}" type="presParOf" srcId="{42E56293-3C87-4357-817A-6798686458DE}" destId="{DD76F633-43F4-448E-AB78-073E4C46CC93}" srcOrd="12" destOrd="0" presId="urn:microsoft.com/office/officeart/2008/layout/VerticalCurvedList"/>
    <dgm:cxn modelId="{F67DE34A-7ED0-49EF-9306-B23290F39019}" type="presParOf" srcId="{DD76F633-43F4-448E-AB78-073E4C46CC93}" destId="{E22F7421-AE0B-4A7A-81A7-B88D99CB58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F3019-2DDA-4FC6-8F8E-B9BAD1EA2054}">
      <dsp:nvSpPr>
        <dsp:cNvPr id="0" name=""/>
        <dsp:cNvSpPr/>
      </dsp:nvSpPr>
      <dsp:spPr>
        <a:xfrm>
          <a:off x="-5368033" y="-822030"/>
          <a:ext cx="6391913" cy="6391913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16F07-5F05-4190-A639-42DB56E26823}">
      <dsp:nvSpPr>
        <dsp:cNvPr id="0" name=""/>
        <dsp:cNvSpPr/>
      </dsp:nvSpPr>
      <dsp:spPr>
        <a:xfrm>
          <a:off x="381735" y="250021"/>
          <a:ext cx="7834264" cy="4998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 основных компонентов вычислительной машины</a:t>
          </a:r>
          <a:endParaRPr lang="ru-RU" sz="2200" kern="1200" dirty="0"/>
        </a:p>
      </dsp:txBody>
      <dsp:txXfrm>
        <a:off x="381735" y="250021"/>
        <a:ext cx="7834264" cy="499853"/>
      </dsp:txXfrm>
    </dsp:sp>
    <dsp:sp modelId="{4FBB1D76-58B7-4341-843C-8B4FE8E7E8D6}">
      <dsp:nvSpPr>
        <dsp:cNvPr id="0" name=""/>
        <dsp:cNvSpPr/>
      </dsp:nvSpPr>
      <dsp:spPr>
        <a:xfrm>
          <a:off x="69326" y="187540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9337A1-0165-4DD9-99C1-0DD6D6D880FB}">
      <dsp:nvSpPr>
        <dsp:cNvPr id="0" name=""/>
        <dsp:cNvSpPr/>
      </dsp:nvSpPr>
      <dsp:spPr>
        <a:xfrm>
          <a:off x="792899" y="999707"/>
          <a:ext cx="7423100" cy="499853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принцип двоичного кодирования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899" y="999707"/>
        <a:ext cx="7423100" cy="499853"/>
      </dsp:txXfrm>
    </dsp:sp>
    <dsp:sp modelId="{B21BFA42-25A2-4B35-94C0-DCD722D12D1C}">
      <dsp:nvSpPr>
        <dsp:cNvPr id="0" name=""/>
        <dsp:cNvSpPr/>
      </dsp:nvSpPr>
      <dsp:spPr>
        <a:xfrm>
          <a:off x="480490" y="937225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ECB476-F6CE-4F4C-8BE0-A6FC9D0551DB}">
      <dsp:nvSpPr>
        <dsp:cNvPr id="0" name=""/>
        <dsp:cNvSpPr/>
      </dsp:nvSpPr>
      <dsp:spPr>
        <a:xfrm>
          <a:off x="980914" y="1749393"/>
          <a:ext cx="7235085" cy="499853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Arial" panose="020B0604020202020204" pitchFamily="34" charset="0"/>
              <a:cs typeface="Arial" panose="020B0604020202020204" pitchFamily="34" charset="0"/>
            </a:rPr>
            <a:t>принцип однородности памяти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0914" y="1749393"/>
        <a:ext cx="7235085" cy="499853"/>
      </dsp:txXfrm>
    </dsp:sp>
    <dsp:sp modelId="{BBC4B4BA-A916-4E74-9C76-B21712375D78}">
      <dsp:nvSpPr>
        <dsp:cNvPr id="0" name=""/>
        <dsp:cNvSpPr/>
      </dsp:nvSpPr>
      <dsp:spPr>
        <a:xfrm>
          <a:off x="668505" y="1686911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C67ECD-27A2-4F19-AD41-3CAC080A0633}">
      <dsp:nvSpPr>
        <dsp:cNvPr id="0" name=""/>
        <dsp:cNvSpPr/>
      </dsp:nvSpPr>
      <dsp:spPr>
        <a:xfrm>
          <a:off x="980914" y="2498604"/>
          <a:ext cx="7235085" cy="499853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Arial" panose="020B0604020202020204" pitchFamily="34" charset="0"/>
              <a:cs typeface="Arial" panose="020B0604020202020204" pitchFamily="34" charset="0"/>
            </a:rPr>
            <a:t>принцип адресности памяти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0914" y="2498604"/>
        <a:ext cx="7235085" cy="499853"/>
      </dsp:txXfrm>
    </dsp:sp>
    <dsp:sp modelId="{82CF6838-3765-4744-A13C-75340A8FCE4F}">
      <dsp:nvSpPr>
        <dsp:cNvPr id="0" name=""/>
        <dsp:cNvSpPr/>
      </dsp:nvSpPr>
      <dsp:spPr>
        <a:xfrm>
          <a:off x="668505" y="2436122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2A230D-E111-4F01-BB51-5D66C3F9DBB7}">
      <dsp:nvSpPr>
        <dsp:cNvPr id="0" name=""/>
        <dsp:cNvSpPr/>
      </dsp:nvSpPr>
      <dsp:spPr>
        <a:xfrm>
          <a:off x="792899" y="3248290"/>
          <a:ext cx="7423100" cy="499853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Arial" panose="020B0604020202020204" pitchFamily="34" charset="0"/>
              <a:cs typeface="Arial" panose="020B0604020202020204" pitchFamily="34" charset="0"/>
            </a:rPr>
            <a:t>принцип иерархической организации памяти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899" y="3248290"/>
        <a:ext cx="7423100" cy="499853"/>
      </dsp:txXfrm>
    </dsp:sp>
    <dsp:sp modelId="{75B3E928-B91F-4C78-90FB-AE295719535B}">
      <dsp:nvSpPr>
        <dsp:cNvPr id="0" name=""/>
        <dsp:cNvSpPr/>
      </dsp:nvSpPr>
      <dsp:spPr>
        <a:xfrm>
          <a:off x="480490" y="3185808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533A81-4C51-40A4-B753-ED20332734B7}">
      <dsp:nvSpPr>
        <dsp:cNvPr id="0" name=""/>
        <dsp:cNvSpPr/>
      </dsp:nvSpPr>
      <dsp:spPr>
        <a:xfrm>
          <a:off x="381735" y="3997976"/>
          <a:ext cx="7834264" cy="49985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Arial" panose="020B0604020202020204" pitchFamily="34" charset="0"/>
              <a:cs typeface="Arial" panose="020B0604020202020204" pitchFamily="34" charset="0"/>
            </a:rPr>
            <a:t>принцип программного управления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735" y="3997976"/>
        <a:ext cx="7834264" cy="499853"/>
      </dsp:txXfrm>
    </dsp:sp>
    <dsp:sp modelId="{E22F7421-AE0B-4A7A-81A7-B88D99CB582E}">
      <dsp:nvSpPr>
        <dsp:cNvPr id="0" name=""/>
        <dsp:cNvSpPr/>
      </dsp:nvSpPr>
      <dsp:spPr>
        <a:xfrm>
          <a:off x="69326" y="3935494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Комментарий</a:t>
            </a:r>
            <a:r>
              <a:rPr lang="ru-RU" dirty="0" smtClean="0"/>
              <a:t>:  Функциональная</a:t>
            </a:r>
            <a:r>
              <a:rPr lang="ru-RU" baseline="0" dirty="0" smtClean="0"/>
              <a:t> схема появляется по пробелу.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11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При отключении источника энергии вся информация,</a:t>
            </a:r>
            <a:r>
              <a:rPr lang="ru-RU" baseline="0" dirty="0" smtClean="0"/>
              <a:t> содержащаяся в оперативной памяти (ОЗУ) пропадет. ОЗУ – энергозависимая память.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30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33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69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Лупа – переход на скрытый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90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/>
              <a:t>Комментарии</a:t>
            </a:r>
            <a:r>
              <a:rPr lang="ru-RU" sz="1600" dirty="0" smtClean="0"/>
              <a:t>:</a:t>
            </a:r>
            <a:r>
              <a:rPr lang="ru-RU" sz="1600" baseline="0" dirty="0" smtClean="0"/>
              <a:t> </a:t>
            </a:r>
          </a:p>
          <a:p>
            <a:r>
              <a:rPr lang="ru-RU" sz="1600" b="1" baseline="0" dirty="0" smtClean="0"/>
              <a:t>1. </a:t>
            </a:r>
            <a:r>
              <a:rPr lang="ru-RU" sz="1600" baseline="0" dirty="0" smtClean="0"/>
              <a:t>В 16-системе счисления существует 16 цифр. </a:t>
            </a:r>
          </a:p>
          <a:p>
            <a:r>
              <a:rPr lang="ru-RU" sz="1600" baseline="0" dirty="0" smtClean="0"/>
              <a:t>16≥2</a:t>
            </a:r>
            <a:r>
              <a:rPr lang="ru-RU" sz="1600" baseline="30000" dirty="0" smtClean="0"/>
              <a:t>4</a:t>
            </a:r>
            <a:r>
              <a:rPr lang="ru-RU" sz="1600" baseline="0" dirty="0" smtClean="0"/>
              <a:t>. 4 бита используется для записи одной цифры. </a:t>
            </a:r>
          </a:p>
          <a:p>
            <a:r>
              <a:rPr lang="ru-RU" sz="1600" baseline="0" dirty="0" smtClean="0"/>
              <a:t>8 цифр *4 бита = 32 бита = 4 байта</a:t>
            </a:r>
          </a:p>
          <a:p>
            <a:r>
              <a:rPr lang="ru-RU" sz="1600" b="1" baseline="0" dirty="0" smtClean="0"/>
              <a:t>Ответ: 4 байта</a:t>
            </a:r>
          </a:p>
          <a:p>
            <a:r>
              <a:rPr lang="ru-RU" sz="1600" b="1" baseline="0" dirty="0" smtClean="0"/>
              <a:t>2. </a:t>
            </a:r>
            <a:r>
              <a:rPr lang="ru-RU" sz="1600" b="0" baseline="0" dirty="0" smtClean="0"/>
              <a:t>Каждому байту памяти соответствует свой уникальный адрес. На запись одного адреса отведено 32 бита. Разных адресов существует 2</a:t>
            </a:r>
            <a:r>
              <a:rPr lang="ru-RU" sz="1600" b="0" baseline="30000" dirty="0" smtClean="0"/>
              <a:t>32</a:t>
            </a:r>
            <a:r>
              <a:rPr lang="ru-RU" sz="1600" b="0" baseline="0" dirty="0" smtClean="0"/>
              <a:t>. </a:t>
            </a:r>
          </a:p>
          <a:p>
            <a:r>
              <a:rPr lang="ru-RU" sz="1600" b="0" baseline="0" dirty="0" smtClean="0"/>
              <a:t>2</a:t>
            </a:r>
            <a:r>
              <a:rPr lang="ru-RU" sz="1600" b="0" baseline="30000" dirty="0" smtClean="0"/>
              <a:t>32</a:t>
            </a:r>
            <a:r>
              <a:rPr lang="ru-RU" sz="1600" b="0" baseline="0" dirty="0" smtClean="0"/>
              <a:t> байт = 2</a:t>
            </a:r>
            <a:r>
              <a:rPr lang="ru-RU" sz="1600" b="0" baseline="30000" dirty="0" smtClean="0"/>
              <a:t>2</a:t>
            </a:r>
            <a:r>
              <a:rPr lang="ru-RU" sz="1600" b="0" baseline="0" dirty="0" smtClean="0"/>
              <a:t> Гбайт= 4 Гбайт.</a:t>
            </a:r>
          </a:p>
          <a:p>
            <a:r>
              <a:rPr lang="ru-RU" sz="1600" b="1" baseline="0" dirty="0" smtClean="0"/>
              <a:t>Ответ: 4 </a:t>
            </a:r>
            <a:r>
              <a:rPr lang="ru-RU" sz="1600" b="1" baseline="0" dirty="0" err="1" smtClean="0"/>
              <a:t>Гбайта</a:t>
            </a:r>
            <a:endParaRPr lang="ru-RU" sz="1600" b="1" baseline="0" dirty="0" smtClean="0"/>
          </a:p>
          <a:p>
            <a:endParaRPr lang="ru-RU" sz="1600" b="1" baseline="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6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  <a:endParaRPr lang="ru-RU" dirty="0" smtClean="0"/>
          </a:p>
          <a:p>
            <a:r>
              <a:rPr lang="ru-RU" dirty="0" smtClean="0"/>
              <a:t>Слайд содержит интерактивные элементы</a:t>
            </a:r>
            <a:r>
              <a:rPr lang="ru-RU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Шина адреса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Шина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Шина управления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Контроллер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12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  <a:r>
              <a:rPr lang="ru-RU" dirty="0" smtClean="0"/>
              <a:t>: Рисунок поколений</a:t>
            </a:r>
            <a:r>
              <a:rPr lang="ru-RU" baseline="0" dirty="0" smtClean="0"/>
              <a:t> взят из презентации </a:t>
            </a:r>
          </a:p>
          <a:p>
            <a:r>
              <a:rPr lang="ru-RU" baseline="0" dirty="0" smtClean="0"/>
              <a:t>10-6-1 История развития ВТ.</a:t>
            </a:r>
            <a:r>
              <a:rPr lang="en-US" baseline="0" dirty="0" err="1" smtClean="0"/>
              <a:t>pptx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34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11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47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61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ОСНОВОПОЛАГАЮЩИЕ ПРИНЦИПЫ</a:t>
            </a:r>
            <a:br>
              <a:rPr lang="ru-RU" dirty="0" smtClean="0"/>
            </a:br>
            <a:r>
              <a:rPr lang="ru-RU" dirty="0" smtClean="0"/>
              <a:t>УСТРОЙСТВА ЭВМ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КОМПЬЮТЕР И ЕГО ПРОГРАММНОЕ ОБЕСПЕЧЕНИЕ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414481" y="4273069"/>
            <a:ext cx="4392000" cy="76944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Колонки, наушники, встроенный динамик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компонентов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1043179" y="3318973"/>
            <a:ext cx="5000704" cy="9002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4481" y="1646990"/>
            <a:ext cx="4392000" cy="76944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Дисковод, сетевая плата, интерактивная доска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4481" y="3009556"/>
            <a:ext cx="4392000" cy="76944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Принтер, графопостроитель, монитор, проектор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414481" y="3696783"/>
            <a:ext cx="4896470" cy="7923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 звуковой 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414481" y="4917312"/>
            <a:ext cx="4896470" cy="79231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Игровые устройства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414481" y="1068362"/>
            <a:ext cx="4868859" cy="79231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 ввода/вывода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414481" y="2374587"/>
            <a:ext cx="4896470" cy="79231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 графической 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414481" y="3298912"/>
            <a:ext cx="4896470" cy="7923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414481" y="4088890"/>
            <a:ext cx="4896470" cy="79231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414481" y="1735453"/>
            <a:ext cx="4868859" cy="79231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414481" y="2527763"/>
            <a:ext cx="4896470" cy="79231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181341" y="3174947"/>
            <a:ext cx="5000702" cy="1188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Алгоритмы обработки 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05340" y="1463135"/>
            <a:ext cx="50366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2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9" grpId="0" animBg="1"/>
      <p:bldP spid="20" grpId="0" animBg="1"/>
      <p:bldP spid="22" grpId="0" animBg="1"/>
      <p:bldP spid="13" grpId="0" animBg="1"/>
      <p:bldP spid="18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20689013">
            <a:off x="7710842" y="5612640"/>
            <a:ext cx="1047082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{−,0,+}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двоичного кодирования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70490" y="1052513"/>
            <a:ext cx="8341305" cy="1512391"/>
            <a:chOff x="2907950" y="4754669"/>
            <a:chExt cx="8341305" cy="1512391"/>
          </a:xfrm>
        </p:grpSpPr>
        <p:sp>
          <p:nvSpPr>
            <p:cNvPr id="5" name="Овал 4"/>
            <p:cNvSpPr/>
            <p:nvPr/>
          </p:nvSpPr>
          <p:spPr>
            <a:xfrm>
              <a:off x="2943333" y="518671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07950" y="4754669"/>
              <a:ext cx="8317370" cy="1512391"/>
              <a:chOff x="2085684" y="5038755"/>
              <a:chExt cx="5997717" cy="1512391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085684" y="6551146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657713" y="4792440"/>
              <a:ext cx="7591542" cy="112427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Вся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информация  представляются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 виде </a:t>
              </a: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двоичного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кода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84" y="2957597"/>
            <a:ext cx="2064701" cy="13764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2" y="2957597"/>
            <a:ext cx="2088604" cy="14297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93"/>
          <a:stretch/>
        </p:blipFill>
        <p:spPr>
          <a:xfrm>
            <a:off x="5127530" y="2928934"/>
            <a:ext cx="2083726" cy="14870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6503" y="4590490"/>
            <a:ext cx="82766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Выбор двоичной системы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счисления обусловлен: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простотой выполнения арифметических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операций в двоичной системе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счисления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«согласованностью»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булевой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логикой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простотой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508"/>
          <a:stretch/>
        </p:blipFill>
        <p:spPr>
          <a:xfrm>
            <a:off x="7299859" y="2900272"/>
            <a:ext cx="1422529" cy="1609066"/>
          </a:xfrm>
          <a:prstGeom prst="rect">
            <a:avLst/>
          </a:prstGeom>
        </p:spPr>
      </p:pic>
      <p:pic>
        <p:nvPicPr>
          <p:cNvPr id="15" name="Picture 2" descr="C:\Documents and Settings\Администратор.HOME-FDD52612A3\Рабочий стол\Ирина_Раб стол\10-1 Картинки\кнопка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20048" y="5821385"/>
            <a:ext cx="828675" cy="82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06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Троичный компьютер «СЕТУНЬ»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56544" y="1057286"/>
            <a:ext cx="8265074" cy="3189288"/>
          </a:xfrm>
        </p:spPr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/>
              <a:t>в </a:t>
            </a:r>
            <a:r>
              <a:rPr lang="ru-RU" dirty="0" smtClean="0"/>
              <a:t>компьютерной технике </a:t>
            </a:r>
            <a:r>
              <a:rPr lang="ru-RU" dirty="0"/>
              <a:t>классической двоичной системы счисления не лишено </a:t>
            </a:r>
            <a:r>
              <a:rPr lang="ru-RU" dirty="0" smtClean="0"/>
              <a:t>недостатков</a:t>
            </a:r>
            <a:r>
              <a:rPr lang="ru-RU" dirty="0"/>
              <a:t>. </a:t>
            </a:r>
          </a:p>
          <a:p>
            <a:r>
              <a:rPr lang="ru-RU" dirty="0"/>
              <a:t>В 1958 г. в Московском государственном </a:t>
            </a:r>
            <a:r>
              <a:rPr lang="ru-RU" dirty="0" smtClean="0"/>
              <a:t>университете </a:t>
            </a:r>
            <a:br>
              <a:rPr lang="ru-RU" dirty="0" smtClean="0"/>
            </a:br>
            <a:r>
              <a:rPr lang="ru-RU" dirty="0" smtClean="0"/>
              <a:t>им</a:t>
            </a:r>
            <a:r>
              <a:rPr lang="ru-RU" dirty="0"/>
              <a:t>. М. В. Ломоносова под </a:t>
            </a:r>
            <a:r>
              <a:rPr lang="ru-RU" dirty="0" smtClean="0"/>
              <a:t>руководством </a:t>
            </a:r>
            <a:r>
              <a:rPr lang="ru-RU" dirty="0"/>
              <a:t>Н. П. Брусенцова был </a:t>
            </a:r>
            <a:r>
              <a:rPr lang="ru-RU" dirty="0" smtClean="0"/>
              <a:t>создан </a:t>
            </a:r>
            <a:r>
              <a:rPr lang="ru-RU" b="1" dirty="0"/>
              <a:t>троичный компьютер «</a:t>
            </a:r>
            <a:r>
              <a:rPr lang="ru-RU" b="1" dirty="0" err="1"/>
              <a:t>Сетунь</a:t>
            </a:r>
            <a:r>
              <a:rPr lang="ru-RU" b="1" dirty="0" smtClean="0"/>
              <a:t>»</a:t>
            </a:r>
            <a:r>
              <a:rPr lang="ru-RU" dirty="0" smtClean="0"/>
              <a:t>. </a:t>
            </a:r>
            <a:r>
              <a:rPr lang="ru-RU" dirty="0"/>
              <a:t>В нём была </a:t>
            </a:r>
            <a:r>
              <a:rPr lang="ru-RU" dirty="0" smtClean="0"/>
              <a:t>применена троичная </a:t>
            </a:r>
            <a:r>
              <a:rPr lang="ru-RU" dirty="0"/>
              <a:t>система счисления, использование </a:t>
            </a:r>
            <a:r>
              <a:rPr lang="ru-RU" dirty="0" smtClean="0"/>
              <a:t>которой </a:t>
            </a:r>
            <a:r>
              <a:rPr lang="ru-RU" dirty="0"/>
              <a:t>впервые в истории позволило представлять одинаково </a:t>
            </a:r>
            <a:r>
              <a:rPr lang="ru-RU" dirty="0" smtClean="0"/>
              <a:t>просто как </a:t>
            </a:r>
            <a:r>
              <a:rPr lang="ru-RU" dirty="0"/>
              <a:t>положительные, </a:t>
            </a:r>
            <a:r>
              <a:rPr lang="ru-RU" dirty="0" smtClean="0"/>
              <a:t>так </a:t>
            </a:r>
            <a:r>
              <a:rPr lang="ru-RU" dirty="0"/>
              <a:t>и отрицательные числа.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544" y="4241459"/>
            <a:ext cx="3686821" cy="2423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245615"/>
            <a:ext cx="1793573" cy="2423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06050" y="4446628"/>
            <a:ext cx="2286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252525"/>
                </a:solidFill>
                <a:latin typeface="Arial" panose="020B0604020202020204" pitchFamily="34" charset="0"/>
              </a:rPr>
              <a:t>Знаки троичной </a:t>
            </a:r>
            <a:r>
              <a:rPr lang="ru-RU" sz="2200" dirty="0">
                <a:solidFill>
                  <a:srgbClr val="252525"/>
                </a:solidFill>
                <a:latin typeface="Arial" panose="020B0604020202020204" pitchFamily="34" charset="0"/>
              </a:rPr>
              <a:t>симметричной </a:t>
            </a:r>
            <a:r>
              <a:rPr lang="ru-RU" sz="2200" dirty="0" smtClean="0">
                <a:solidFill>
                  <a:srgbClr val="252525"/>
                </a:solidFill>
                <a:latin typeface="Arial" panose="020B0604020202020204" pitchFamily="34" charset="0"/>
              </a:rPr>
              <a:t>системы </a:t>
            </a:r>
            <a:r>
              <a:rPr lang="ru-RU" sz="2200" dirty="0">
                <a:solidFill>
                  <a:srgbClr val="252525"/>
                </a:solidFill>
                <a:latin typeface="Arial" panose="020B0604020202020204" pitchFamily="34" charset="0"/>
              </a:rPr>
              <a:t>счисления </a:t>
            </a:r>
            <a:r>
              <a:rPr lang="ru-RU" sz="22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{</a:t>
            </a:r>
            <a:r>
              <a:rPr lang="ru-RU" sz="2200" b="1" dirty="0">
                <a:solidFill>
                  <a:srgbClr val="252525"/>
                </a:solidFill>
                <a:latin typeface="Arial" panose="020B0604020202020204" pitchFamily="34" charset="0"/>
              </a:rPr>
              <a:t>−,0,+}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36253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однородности памяти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79655" y="1052513"/>
            <a:ext cx="8341305" cy="1837971"/>
            <a:chOff x="2907950" y="4754669"/>
            <a:chExt cx="8341305" cy="1837971"/>
          </a:xfrm>
        </p:grpSpPr>
        <p:sp>
          <p:nvSpPr>
            <p:cNvPr id="6" name="Овал 5"/>
            <p:cNvSpPr/>
            <p:nvPr/>
          </p:nvSpPr>
          <p:spPr>
            <a:xfrm>
              <a:off x="2943333" y="518671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7" name="Группа 7"/>
            <p:cNvGrpSpPr/>
            <p:nvPr/>
          </p:nvGrpSpPr>
          <p:grpSpPr>
            <a:xfrm>
              <a:off x="2907950" y="4754669"/>
              <a:ext cx="8317370" cy="1512391"/>
              <a:chOff x="2085684" y="5038755"/>
              <a:chExt cx="5997717" cy="1512391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085684" y="6551146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Подзаголовок 5"/>
            <p:cNvSpPr txBox="1">
              <a:spLocks/>
            </p:cNvSpPr>
            <p:nvPr/>
          </p:nvSpPr>
          <p:spPr>
            <a:xfrm>
              <a:off x="3657713" y="4792440"/>
              <a:ext cx="7591542" cy="180020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Команды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 и данные хранятся в одной и той же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памяти и внешне неразличимы, отличаются способом использования -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принцип однородности памяти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6072" y="3068638"/>
            <a:ext cx="7884302" cy="28421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3584" y="3356353"/>
            <a:ext cx="1804729" cy="21235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1621932" y="2759386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1621932" y="3115651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621932" y="3471916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1621932" y="3828181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1621932" y="4184446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4163" y="5479934"/>
            <a:ext cx="1534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1901" y="5104618"/>
            <a:ext cx="1325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7856" y="337265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Ячейка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05462" y="3356916"/>
            <a:ext cx="1804729" cy="21235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3563810" y="275994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3563810" y="3116214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3563810" y="347247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3563810" y="3828744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3563810" y="418500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3779" y="5105181"/>
            <a:ext cx="1295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17808" y="3356916"/>
            <a:ext cx="1804729" cy="21235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5476156" y="275994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5400000">
            <a:off x="5476156" y="3116214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5476156" y="347247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5476156" y="3828744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5476156" y="418500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26125" y="5105181"/>
            <a:ext cx="1422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54811" y="3356916"/>
            <a:ext cx="1804729" cy="21235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7413159" y="275994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7413159" y="3116214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7413159" y="347247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7413159" y="3828744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7413159" y="4185009"/>
            <a:ext cx="2880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63128" y="5105181"/>
            <a:ext cx="1422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0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адресности памяти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3980" y="2792325"/>
            <a:ext cx="2324743" cy="13008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3497700" y="3189567"/>
            <a:ext cx="2201023" cy="3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b="1" dirty="0" smtClean="0"/>
              <a:t>Адрес ячейки</a:t>
            </a:r>
          </a:p>
          <a:p>
            <a:pPr indent="0" algn="ctr"/>
            <a:r>
              <a:rPr lang="en-US" dirty="0" smtClean="0"/>
              <a:t>(</a:t>
            </a:r>
            <a:r>
              <a:rPr lang="ru-RU" dirty="0" smtClean="0"/>
              <a:t>в 16-ой СС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Объект 10"/>
          <p:cNvSpPr txBox="1">
            <a:spLocks/>
          </p:cNvSpPr>
          <p:nvPr/>
        </p:nvSpPr>
        <p:spPr>
          <a:xfrm>
            <a:off x="3692518" y="2821083"/>
            <a:ext cx="1710165" cy="396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b="1" dirty="0" smtClean="0"/>
              <a:t>25F0:A3ED</a:t>
            </a:r>
            <a:endParaRPr lang="ru-RU" b="1" dirty="0"/>
          </a:p>
        </p:txBody>
      </p:sp>
      <p:sp>
        <p:nvSpPr>
          <p:cNvPr id="7" name="Объект 10"/>
          <p:cNvSpPr txBox="1">
            <a:spLocks/>
          </p:cNvSpPr>
          <p:nvPr/>
        </p:nvSpPr>
        <p:spPr>
          <a:xfrm>
            <a:off x="1694293" y="2878366"/>
            <a:ext cx="1364820" cy="876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dirty="0" smtClean="0"/>
              <a:t>Адрес </a:t>
            </a:r>
          </a:p>
          <a:p>
            <a:pPr indent="0"/>
            <a:r>
              <a:rPr lang="ru-RU" dirty="0" smtClean="0"/>
              <a:t>сегмента</a:t>
            </a:r>
            <a:endParaRPr lang="ru-RU" dirty="0"/>
          </a:p>
        </p:txBody>
      </p:sp>
      <p:sp>
        <p:nvSpPr>
          <p:cNvPr id="8" name="Объект 10"/>
          <p:cNvSpPr txBox="1">
            <a:spLocks/>
          </p:cNvSpPr>
          <p:nvPr/>
        </p:nvSpPr>
        <p:spPr>
          <a:xfrm>
            <a:off x="6017261" y="2646022"/>
            <a:ext cx="1785932" cy="13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dirty="0" smtClean="0"/>
              <a:t>Смещение </a:t>
            </a:r>
          </a:p>
          <a:p>
            <a:pPr indent="0"/>
            <a:r>
              <a:rPr lang="ru-RU" dirty="0" smtClean="0"/>
              <a:t>внутри</a:t>
            </a:r>
          </a:p>
          <a:p>
            <a:pPr indent="0"/>
            <a:r>
              <a:rPr lang="ru-RU" dirty="0" smtClean="0"/>
              <a:t>сегмента</a:t>
            </a:r>
            <a:endParaRPr lang="ru-RU" dirty="0"/>
          </a:p>
        </p:txBody>
      </p:sp>
      <p:cxnSp>
        <p:nvCxnSpPr>
          <p:cNvPr id="9" name="Прямая со стрелкой 8"/>
          <p:cNvCxnSpPr>
            <a:endCxn id="6" idx="1"/>
          </p:cNvCxnSpPr>
          <p:nvPr/>
        </p:nvCxnSpPr>
        <p:spPr>
          <a:xfrm flipV="1">
            <a:off x="3077940" y="3019384"/>
            <a:ext cx="614578" cy="29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flipH="1" flipV="1">
            <a:off x="5319994" y="3043264"/>
            <a:ext cx="697267" cy="27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47152" y="1090255"/>
            <a:ext cx="8305922" cy="1187102"/>
            <a:chOff x="2943333" y="4754669"/>
            <a:chExt cx="8305922" cy="1187102"/>
          </a:xfrm>
        </p:grpSpPr>
        <p:sp>
          <p:nvSpPr>
            <p:cNvPr id="12" name="Овал 11"/>
            <p:cNvSpPr/>
            <p:nvPr/>
          </p:nvSpPr>
          <p:spPr>
            <a:xfrm>
              <a:off x="2943333" y="500638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13" name="Группа 7"/>
            <p:cNvGrpSpPr/>
            <p:nvPr/>
          </p:nvGrpSpPr>
          <p:grpSpPr>
            <a:xfrm>
              <a:off x="2943333" y="4754669"/>
              <a:ext cx="8281987" cy="1187102"/>
              <a:chOff x="2111199" y="5038755"/>
              <a:chExt cx="5972202" cy="118710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114546" y="6225857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одзаголовок 5"/>
            <p:cNvSpPr txBox="1">
              <a:spLocks/>
            </p:cNvSpPr>
            <p:nvPr/>
          </p:nvSpPr>
          <p:spPr>
            <a:xfrm>
              <a:off x="3657713" y="4792440"/>
              <a:ext cx="7591542" cy="104213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Команды и данные размещаются в единой памяти, состоящей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 ячеек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, имеющих свои номера (адреса). Это </a:t>
              </a: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принцип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адресности памяти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296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93" t="4659" r="182" b="42764"/>
          <a:stretch/>
        </p:blipFill>
        <p:spPr>
          <a:xfrm>
            <a:off x="611561" y="4148808"/>
            <a:ext cx="8280919" cy="2520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иерархичности памяти</a:t>
            </a:r>
            <a:endParaRPr lang="ru-RU" dirty="0"/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630238" y="1059104"/>
            <a:ext cx="8262937" cy="308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Можно выделить два основных требования, предъявляемых к памяти компьютера: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объём памяти должен быть как можно </a:t>
            </a:r>
            <a:r>
              <a:rPr lang="ru-RU" dirty="0" smtClean="0"/>
              <a:t>больше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доступа к памяти должно быть как можно </a:t>
            </a:r>
            <a:r>
              <a:rPr lang="ru-RU" dirty="0" smtClean="0"/>
              <a:t>меньше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/>
            <a:r>
              <a:rPr lang="ru-RU" dirty="0" smtClean="0"/>
              <a:t>Использовать несколько различных видов памяти, связанных между собой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1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501090" cy="582594"/>
          </a:xfrm>
        </p:spPr>
        <p:txBody>
          <a:bodyPr/>
          <a:lstStyle/>
          <a:p>
            <a:r>
              <a:rPr lang="ru-RU" dirty="0" smtClean="0"/>
              <a:t>Принцип программного управления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18260" y="4340790"/>
            <a:ext cx="8311722" cy="1202195"/>
            <a:chOff x="2943326" y="4754669"/>
            <a:chExt cx="8311722" cy="1202195"/>
          </a:xfrm>
        </p:grpSpPr>
        <p:sp>
          <p:nvSpPr>
            <p:cNvPr id="39" name="Овал 38"/>
            <p:cNvSpPr/>
            <p:nvPr/>
          </p:nvSpPr>
          <p:spPr>
            <a:xfrm>
              <a:off x="2975048" y="4966002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40" name="Группа 7"/>
            <p:cNvGrpSpPr/>
            <p:nvPr/>
          </p:nvGrpSpPr>
          <p:grpSpPr>
            <a:xfrm>
              <a:off x="2943326" y="4754669"/>
              <a:ext cx="8311722" cy="1202195"/>
              <a:chOff x="2111198" y="5038755"/>
              <a:chExt cx="5993666" cy="1202195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11198" y="5038755"/>
                <a:ext cx="59707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134073" y="6240950"/>
                <a:ext cx="59707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Подзаголовок 5"/>
            <p:cNvSpPr txBox="1">
              <a:spLocks/>
            </p:cNvSpPr>
            <p:nvPr/>
          </p:nvSpPr>
          <p:spPr>
            <a:xfrm>
              <a:off x="3801441" y="4792440"/>
              <a:ext cx="7423872" cy="110792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Принцип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программного </a:t>
              </a: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управления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определяет общий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механизм автоматического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выполнения программы.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653957" y="1064514"/>
            <a:ext cx="82392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вычисления, предусмотренные алгоритмом решения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должны быть представлены в виде программы, состоящей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последовательности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команд. Команды представляют собой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закодированные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управляющие слова, в которых указывается: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выполнить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действие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каких ячеек считать операнды (данные, участвующие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операции)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какую ячейку записать результат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/>
          <p:nvPr/>
        </p:nvCxnSpPr>
        <p:spPr>
          <a:xfrm>
            <a:off x="4620846" y="1093421"/>
            <a:ext cx="0" cy="518465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20"/>
          <p:cNvCxnSpPr/>
          <p:nvPr/>
        </p:nvCxnSpPr>
        <p:spPr>
          <a:xfrm flipH="1" flipV="1">
            <a:off x="6246505" y="1704610"/>
            <a:ext cx="210197" cy="2707120"/>
          </a:xfrm>
          <a:prstGeom prst="bentConnector3">
            <a:avLst>
              <a:gd name="adj1" fmla="val -108755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501090" cy="582594"/>
          </a:xfrm>
        </p:spPr>
        <p:txBody>
          <a:bodyPr/>
          <a:lstStyle/>
          <a:p>
            <a:r>
              <a:rPr lang="ru-RU" dirty="0" smtClean="0"/>
              <a:t>Принцип программного управления</a:t>
            </a:r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2861621" y="1315660"/>
            <a:ext cx="4063668" cy="4638912"/>
            <a:chOff x="4953453" y="1680753"/>
            <a:chExt cx="4063668" cy="4638912"/>
          </a:xfrm>
        </p:grpSpPr>
        <p:sp>
          <p:nvSpPr>
            <p:cNvPr id="32" name="TextBox 31"/>
            <p:cNvSpPr txBox="1"/>
            <p:nvPr/>
          </p:nvSpPr>
          <p:spPr>
            <a:xfrm>
              <a:off x="5962073" y="5213607"/>
              <a:ext cx="5068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99388" y="4821651"/>
              <a:ext cx="6177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5025969" y="1680753"/>
              <a:ext cx="3312368" cy="777900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Чтение и расшифровка команды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5025969" y="2619868"/>
              <a:ext cx="3312368" cy="720000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адреса очередной команды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5025969" y="3479322"/>
              <a:ext cx="3312368" cy="596353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Выполнение команды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Блок-схема: решение 10"/>
            <p:cNvSpPr/>
            <p:nvPr/>
          </p:nvSpPr>
          <p:spPr>
            <a:xfrm>
              <a:off x="4953453" y="4197371"/>
              <a:ext cx="3595081" cy="1158903"/>
            </a:xfrm>
            <a:prstGeom prst="flowChartDecis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 завершена?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5020236" y="5599665"/>
              <a:ext cx="3384884" cy="720000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Передать управление операционной системе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24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компьютера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1052513"/>
            <a:ext cx="8352928" cy="1200693"/>
            <a:chOff x="2907525" y="4754669"/>
            <a:chExt cx="8352928" cy="1200693"/>
          </a:xfrm>
        </p:grpSpPr>
        <p:sp>
          <p:nvSpPr>
            <p:cNvPr id="5" name="Овал 4"/>
            <p:cNvSpPr/>
            <p:nvPr/>
          </p:nvSpPr>
          <p:spPr>
            <a:xfrm>
              <a:off x="2922940" y="4822076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07525" y="4754669"/>
              <a:ext cx="8295416" cy="1200693"/>
              <a:chOff x="2085381" y="5038755"/>
              <a:chExt cx="5981907" cy="1200693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085381" y="5038755"/>
                <a:ext cx="59707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096497" y="6239448"/>
                <a:ext cx="59707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668809" y="4792441"/>
              <a:ext cx="7591644" cy="113093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Архитектура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это общие принципы построения компьютера, отражающие программное управление работой и взаимодействие его основных узлов.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8" y="2335751"/>
            <a:ext cx="8276672" cy="4333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81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Шина адреса"/>
          <p:cNvSpPr txBox="1"/>
          <p:nvPr/>
        </p:nvSpPr>
        <p:spPr>
          <a:xfrm>
            <a:off x="747433" y="3070707"/>
            <a:ext cx="367584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+mj-lt"/>
                <a:cs typeface="Arial" panose="020B0604020202020204" pitchFamily="34" charset="0"/>
              </a:rPr>
              <a:t>Шина адреса</a:t>
            </a:r>
            <a:endParaRPr lang="ru-RU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Шина управления"/>
          <p:cNvSpPr txBox="1"/>
          <p:nvPr/>
        </p:nvSpPr>
        <p:spPr>
          <a:xfrm>
            <a:off x="747433" y="3929546"/>
            <a:ext cx="3675843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cs typeface="Arial" panose="020B0604020202020204" pitchFamily="34" charset="0"/>
              </a:rPr>
              <a:t>Шина управления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36" name="Шина данных"/>
          <p:cNvSpPr txBox="1"/>
          <p:nvPr/>
        </p:nvSpPr>
        <p:spPr>
          <a:xfrm>
            <a:off x="785786" y="3500438"/>
            <a:ext cx="367584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cs typeface="Arial" panose="020B0604020202020204" pitchFamily="34" charset="0"/>
              </a:rPr>
              <a:t>Шина данных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Магистрально-модульное устройство компьютера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0531" y="1074177"/>
            <a:ext cx="8282644" cy="914663"/>
            <a:chOff x="2883158" y="4753951"/>
            <a:chExt cx="8282644" cy="914663"/>
          </a:xfrm>
        </p:grpSpPr>
        <p:sp>
          <p:nvSpPr>
            <p:cNvPr id="6" name="Овал 5"/>
            <p:cNvSpPr/>
            <p:nvPr/>
          </p:nvSpPr>
          <p:spPr>
            <a:xfrm>
              <a:off x="2907525" y="4796011"/>
              <a:ext cx="436640" cy="3839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7" name="Группа 7"/>
            <p:cNvGrpSpPr/>
            <p:nvPr/>
          </p:nvGrpSpPr>
          <p:grpSpPr>
            <a:xfrm>
              <a:off x="2883158" y="4754669"/>
              <a:ext cx="8268367" cy="913945"/>
              <a:chOff x="2067810" y="5038755"/>
              <a:chExt cx="5962401" cy="913945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085381" y="5038755"/>
                <a:ext cx="594483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067810" y="5952700"/>
                <a:ext cx="594483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Подзаголовок 5"/>
            <p:cNvSpPr txBox="1">
              <a:spLocks/>
            </p:cNvSpPr>
            <p:nvPr/>
          </p:nvSpPr>
          <p:spPr>
            <a:xfrm>
              <a:off x="3676966" y="4753951"/>
              <a:ext cx="7488836" cy="80724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400" b="1" dirty="0"/>
                <a:t>Магистраль (шина) </a:t>
              </a:r>
              <a:r>
                <a:rPr lang="ru-RU" sz="2400" dirty="0" smtClean="0"/>
                <a:t>- устройство </a:t>
              </a:r>
              <a:r>
                <a:rPr lang="ru-RU" sz="2400" dirty="0"/>
                <a:t>для </a:t>
              </a:r>
              <a:r>
                <a:rPr lang="ru-RU" sz="2400" dirty="0" smtClean="0"/>
                <a:t>обмена </a:t>
              </a:r>
              <a:r>
                <a:rPr lang="ru-RU" sz="2400" dirty="0"/>
                <a:t>данными </a:t>
              </a:r>
              <a:r>
                <a:rPr lang="ru-RU" sz="2400" dirty="0" smtClean="0"/>
                <a:t>между устройствами компьютера</a:t>
              </a:r>
              <a:r>
                <a:rPr lang="ru-RU" sz="2400" dirty="0"/>
                <a:t>.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59664" y="2226924"/>
            <a:ext cx="1656000" cy="57600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Процессор (АЛУ, УУ)</a:t>
            </a:r>
            <a:endParaRPr lang="ru-RU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6330" y="2226924"/>
            <a:ext cx="1656000" cy="57600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Память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(ОЗУ, ПЗУ)</a:t>
            </a:r>
            <a:endParaRPr lang="ru-RU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47433" y="3072637"/>
            <a:ext cx="367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47433" y="4355964"/>
            <a:ext cx="367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47433" y="3491481"/>
            <a:ext cx="3672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47433" y="3929546"/>
            <a:ext cx="3672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6894" y="5179147"/>
            <a:ext cx="1512000" cy="648114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 ввода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>
            <a:stCxn id="23" idx="2"/>
            <a:endCxn id="13" idx="0"/>
          </p:cNvCxnSpPr>
          <p:nvPr/>
        </p:nvCxnSpPr>
        <p:spPr>
          <a:xfrm flipH="1">
            <a:off x="1502894" y="4833646"/>
            <a:ext cx="16296" cy="345501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2"/>
          </p:cNvCxnSpPr>
          <p:nvPr/>
        </p:nvCxnSpPr>
        <p:spPr>
          <a:xfrm>
            <a:off x="1587664" y="2802924"/>
            <a:ext cx="0" cy="267783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2"/>
          </p:cNvCxnSpPr>
          <p:nvPr/>
        </p:nvCxnSpPr>
        <p:spPr>
          <a:xfrm>
            <a:off x="3604330" y="2802924"/>
            <a:ext cx="0" cy="287759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1552885" y="5970142"/>
            <a:ext cx="1741404" cy="62721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 вывода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Прямая со стрелкой 95"/>
          <p:cNvCxnSpPr>
            <a:stCxn id="98" idx="2"/>
            <a:endCxn id="94" idx="0"/>
          </p:cNvCxnSpPr>
          <p:nvPr/>
        </p:nvCxnSpPr>
        <p:spPr>
          <a:xfrm flipH="1">
            <a:off x="2423587" y="4844299"/>
            <a:ext cx="1713" cy="1125843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2642265" y="5183160"/>
            <a:ext cx="1512000" cy="64800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Контроллер3"/>
          <p:cNvGrpSpPr/>
          <p:nvPr/>
        </p:nvGrpSpPr>
        <p:grpSpPr>
          <a:xfrm>
            <a:off x="3110233" y="4369759"/>
            <a:ext cx="576064" cy="525842"/>
            <a:chOff x="1237648" y="3666007"/>
            <a:chExt cx="576064" cy="525842"/>
          </a:xfrm>
        </p:grpSpPr>
        <p:sp>
          <p:nvSpPr>
            <p:cNvPr id="103" name="Равнобедренный треугольник 102"/>
            <p:cNvSpPr/>
            <p:nvPr/>
          </p:nvSpPr>
          <p:spPr>
            <a:xfrm>
              <a:off x="1237648" y="3666007"/>
              <a:ext cx="576064" cy="474540"/>
            </a:xfrm>
            <a:prstGeom prst="triangle">
              <a:avLst/>
            </a:prstGeom>
            <a:solidFill>
              <a:srgbClr val="FFFFA3"/>
            </a:solidFill>
            <a:ln>
              <a:solidFill>
                <a:srgbClr val="E07B2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84616" y="3760962"/>
              <a:ext cx="2821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2" name="Прямая со стрелкой 101"/>
          <p:cNvCxnSpPr>
            <a:stCxn id="104" idx="2"/>
            <a:endCxn id="100" idx="0"/>
          </p:cNvCxnSpPr>
          <p:nvPr/>
        </p:nvCxnSpPr>
        <p:spPr>
          <a:xfrm>
            <a:off x="3398265" y="4895601"/>
            <a:ext cx="0" cy="287559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Выноска шина адреса"/>
          <p:cNvSpPr/>
          <p:nvPr/>
        </p:nvSpPr>
        <p:spPr>
          <a:xfrm>
            <a:off x="4638912" y="2112329"/>
            <a:ext cx="4196523" cy="2808000"/>
          </a:xfrm>
          <a:custGeom>
            <a:avLst/>
            <a:gdLst>
              <a:gd name="connsiteX0" fmla="*/ 0 w 4127790"/>
              <a:gd name="connsiteY0" fmla="*/ 408008 h 2448000"/>
              <a:gd name="connsiteX1" fmla="*/ 408008 w 4127790"/>
              <a:gd name="connsiteY1" fmla="*/ 0 h 2448000"/>
              <a:gd name="connsiteX2" fmla="*/ 687965 w 4127790"/>
              <a:gd name="connsiteY2" fmla="*/ 0 h 2448000"/>
              <a:gd name="connsiteX3" fmla="*/ 687965 w 4127790"/>
              <a:gd name="connsiteY3" fmla="*/ 0 h 2448000"/>
              <a:gd name="connsiteX4" fmla="*/ 1719913 w 4127790"/>
              <a:gd name="connsiteY4" fmla="*/ 0 h 2448000"/>
              <a:gd name="connsiteX5" fmla="*/ 3719782 w 4127790"/>
              <a:gd name="connsiteY5" fmla="*/ 0 h 2448000"/>
              <a:gd name="connsiteX6" fmla="*/ 4127790 w 4127790"/>
              <a:gd name="connsiteY6" fmla="*/ 408008 h 2448000"/>
              <a:gd name="connsiteX7" fmla="*/ 4127790 w 4127790"/>
              <a:gd name="connsiteY7" fmla="*/ 408000 h 2448000"/>
              <a:gd name="connsiteX8" fmla="*/ 4127790 w 4127790"/>
              <a:gd name="connsiteY8" fmla="*/ 408000 h 2448000"/>
              <a:gd name="connsiteX9" fmla="*/ 4127790 w 4127790"/>
              <a:gd name="connsiteY9" fmla="*/ 1020000 h 2448000"/>
              <a:gd name="connsiteX10" fmla="*/ 4127790 w 4127790"/>
              <a:gd name="connsiteY10" fmla="*/ 2039992 h 2448000"/>
              <a:gd name="connsiteX11" fmla="*/ 3719782 w 4127790"/>
              <a:gd name="connsiteY11" fmla="*/ 2448000 h 2448000"/>
              <a:gd name="connsiteX12" fmla="*/ 1719913 w 4127790"/>
              <a:gd name="connsiteY12" fmla="*/ 2448000 h 2448000"/>
              <a:gd name="connsiteX13" fmla="*/ 687965 w 4127790"/>
              <a:gd name="connsiteY13" fmla="*/ 2448000 h 2448000"/>
              <a:gd name="connsiteX14" fmla="*/ 687965 w 4127790"/>
              <a:gd name="connsiteY14" fmla="*/ 2448000 h 2448000"/>
              <a:gd name="connsiteX15" fmla="*/ 408008 w 4127790"/>
              <a:gd name="connsiteY15" fmla="*/ 2448000 h 2448000"/>
              <a:gd name="connsiteX16" fmla="*/ 0 w 4127790"/>
              <a:gd name="connsiteY16" fmla="*/ 2039992 h 2448000"/>
              <a:gd name="connsiteX17" fmla="*/ 0 w 4127790"/>
              <a:gd name="connsiteY17" fmla="*/ 1020000 h 2448000"/>
              <a:gd name="connsiteX18" fmla="*/ -528605 w 4127790"/>
              <a:gd name="connsiteY18" fmla="*/ 1166888 h 2448000"/>
              <a:gd name="connsiteX19" fmla="*/ 0 w 4127790"/>
              <a:gd name="connsiteY19" fmla="*/ 408000 h 2448000"/>
              <a:gd name="connsiteX20" fmla="*/ 0 w 4127790"/>
              <a:gd name="connsiteY20" fmla="*/ 408008 h 2448000"/>
              <a:gd name="connsiteX0" fmla="*/ 0 w 4127790"/>
              <a:gd name="connsiteY0" fmla="*/ 408008 h 2448000"/>
              <a:gd name="connsiteX1" fmla="*/ 408008 w 4127790"/>
              <a:gd name="connsiteY1" fmla="*/ 0 h 2448000"/>
              <a:gd name="connsiteX2" fmla="*/ 687965 w 4127790"/>
              <a:gd name="connsiteY2" fmla="*/ 0 h 2448000"/>
              <a:gd name="connsiteX3" fmla="*/ 687965 w 4127790"/>
              <a:gd name="connsiteY3" fmla="*/ 0 h 2448000"/>
              <a:gd name="connsiteX4" fmla="*/ 1719913 w 4127790"/>
              <a:gd name="connsiteY4" fmla="*/ 0 h 2448000"/>
              <a:gd name="connsiteX5" fmla="*/ 3719782 w 4127790"/>
              <a:gd name="connsiteY5" fmla="*/ 0 h 2448000"/>
              <a:gd name="connsiteX6" fmla="*/ 4127790 w 4127790"/>
              <a:gd name="connsiteY6" fmla="*/ 408008 h 2448000"/>
              <a:gd name="connsiteX7" fmla="*/ 4127790 w 4127790"/>
              <a:gd name="connsiteY7" fmla="*/ 408000 h 2448000"/>
              <a:gd name="connsiteX8" fmla="*/ 4127790 w 4127790"/>
              <a:gd name="connsiteY8" fmla="*/ 408000 h 2448000"/>
              <a:gd name="connsiteX9" fmla="*/ 4127790 w 4127790"/>
              <a:gd name="connsiteY9" fmla="*/ 1020000 h 2448000"/>
              <a:gd name="connsiteX10" fmla="*/ 4127790 w 4127790"/>
              <a:gd name="connsiteY10" fmla="*/ 2039992 h 2448000"/>
              <a:gd name="connsiteX11" fmla="*/ 3719782 w 4127790"/>
              <a:gd name="connsiteY11" fmla="*/ 2448000 h 2448000"/>
              <a:gd name="connsiteX12" fmla="*/ 1719913 w 4127790"/>
              <a:gd name="connsiteY12" fmla="*/ 2448000 h 2448000"/>
              <a:gd name="connsiteX13" fmla="*/ 687965 w 4127790"/>
              <a:gd name="connsiteY13" fmla="*/ 2448000 h 2448000"/>
              <a:gd name="connsiteX14" fmla="*/ 687965 w 4127790"/>
              <a:gd name="connsiteY14" fmla="*/ 2448000 h 2448000"/>
              <a:gd name="connsiteX15" fmla="*/ 408008 w 4127790"/>
              <a:gd name="connsiteY15" fmla="*/ 2448000 h 2448000"/>
              <a:gd name="connsiteX16" fmla="*/ 0 w 4127790"/>
              <a:gd name="connsiteY16" fmla="*/ 2039992 h 2448000"/>
              <a:gd name="connsiteX17" fmla="*/ 0 w 4127790"/>
              <a:gd name="connsiteY17" fmla="*/ 1020000 h 2448000"/>
              <a:gd name="connsiteX18" fmla="*/ 0 w 4127790"/>
              <a:gd name="connsiteY18" fmla="*/ 408000 h 2448000"/>
              <a:gd name="connsiteX19" fmla="*/ 0 w 4127790"/>
              <a:gd name="connsiteY19" fmla="*/ 408008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7790" h="2448000">
                <a:moveTo>
                  <a:pt x="0" y="408008"/>
                </a:moveTo>
                <a:cubicBezTo>
                  <a:pt x="0" y="182671"/>
                  <a:pt x="182671" y="0"/>
                  <a:pt x="408008" y="0"/>
                </a:cubicBezTo>
                <a:lnTo>
                  <a:pt x="687965" y="0"/>
                </a:lnTo>
                <a:lnTo>
                  <a:pt x="687965" y="0"/>
                </a:lnTo>
                <a:lnTo>
                  <a:pt x="1719913" y="0"/>
                </a:lnTo>
                <a:lnTo>
                  <a:pt x="3719782" y="0"/>
                </a:lnTo>
                <a:cubicBezTo>
                  <a:pt x="3945119" y="0"/>
                  <a:pt x="4127790" y="182671"/>
                  <a:pt x="4127790" y="408008"/>
                </a:cubicBezTo>
                <a:lnTo>
                  <a:pt x="4127790" y="408000"/>
                </a:lnTo>
                <a:lnTo>
                  <a:pt x="4127790" y="408000"/>
                </a:lnTo>
                <a:lnTo>
                  <a:pt x="4127790" y="1020000"/>
                </a:lnTo>
                <a:lnTo>
                  <a:pt x="4127790" y="2039992"/>
                </a:lnTo>
                <a:cubicBezTo>
                  <a:pt x="4127790" y="2265329"/>
                  <a:pt x="3945119" y="2448000"/>
                  <a:pt x="3719782" y="2448000"/>
                </a:cubicBezTo>
                <a:lnTo>
                  <a:pt x="1719913" y="2448000"/>
                </a:lnTo>
                <a:lnTo>
                  <a:pt x="687965" y="2448000"/>
                </a:lnTo>
                <a:lnTo>
                  <a:pt x="687965" y="2448000"/>
                </a:lnTo>
                <a:lnTo>
                  <a:pt x="408008" y="2448000"/>
                </a:lnTo>
                <a:cubicBezTo>
                  <a:pt x="182671" y="2448000"/>
                  <a:pt x="0" y="2265329"/>
                  <a:pt x="0" y="2039992"/>
                </a:cubicBezTo>
                <a:lnTo>
                  <a:pt x="0" y="1020000"/>
                </a:lnTo>
                <a:lnTo>
                  <a:pt x="0" y="408000"/>
                </a:lnTo>
                <a:lnTo>
                  <a:pt x="0" y="4080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Шина адреса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используется  для указания физического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 по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которому устройство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обращается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проведения операции чтения или записи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выноска шина данных"/>
          <p:cNvSpPr/>
          <p:nvPr/>
        </p:nvSpPr>
        <p:spPr>
          <a:xfrm>
            <a:off x="4661887" y="2112329"/>
            <a:ext cx="4196523" cy="2808000"/>
          </a:xfrm>
          <a:custGeom>
            <a:avLst/>
            <a:gdLst>
              <a:gd name="connsiteX0" fmla="*/ 0 w 4127790"/>
              <a:gd name="connsiteY0" fmla="*/ 476357 h 2858084"/>
              <a:gd name="connsiteX1" fmla="*/ 476357 w 4127790"/>
              <a:gd name="connsiteY1" fmla="*/ 0 h 2858084"/>
              <a:gd name="connsiteX2" fmla="*/ 687965 w 4127790"/>
              <a:gd name="connsiteY2" fmla="*/ 0 h 2858084"/>
              <a:gd name="connsiteX3" fmla="*/ 687965 w 4127790"/>
              <a:gd name="connsiteY3" fmla="*/ 0 h 2858084"/>
              <a:gd name="connsiteX4" fmla="*/ 1719913 w 4127790"/>
              <a:gd name="connsiteY4" fmla="*/ 0 h 2858084"/>
              <a:gd name="connsiteX5" fmla="*/ 3651433 w 4127790"/>
              <a:gd name="connsiteY5" fmla="*/ 0 h 2858084"/>
              <a:gd name="connsiteX6" fmla="*/ 4127790 w 4127790"/>
              <a:gd name="connsiteY6" fmla="*/ 476357 h 2858084"/>
              <a:gd name="connsiteX7" fmla="*/ 4127790 w 4127790"/>
              <a:gd name="connsiteY7" fmla="*/ 1667216 h 2858084"/>
              <a:gd name="connsiteX8" fmla="*/ 4127790 w 4127790"/>
              <a:gd name="connsiteY8" fmla="*/ 1667216 h 2858084"/>
              <a:gd name="connsiteX9" fmla="*/ 4127790 w 4127790"/>
              <a:gd name="connsiteY9" fmla="*/ 2381737 h 2858084"/>
              <a:gd name="connsiteX10" fmla="*/ 4127790 w 4127790"/>
              <a:gd name="connsiteY10" fmla="*/ 2381727 h 2858084"/>
              <a:gd name="connsiteX11" fmla="*/ 3651433 w 4127790"/>
              <a:gd name="connsiteY11" fmla="*/ 2858084 h 2858084"/>
              <a:gd name="connsiteX12" fmla="*/ 1719913 w 4127790"/>
              <a:gd name="connsiteY12" fmla="*/ 2858084 h 2858084"/>
              <a:gd name="connsiteX13" fmla="*/ 687965 w 4127790"/>
              <a:gd name="connsiteY13" fmla="*/ 2858084 h 2858084"/>
              <a:gd name="connsiteX14" fmla="*/ 687965 w 4127790"/>
              <a:gd name="connsiteY14" fmla="*/ 2858084 h 2858084"/>
              <a:gd name="connsiteX15" fmla="*/ 476357 w 4127790"/>
              <a:gd name="connsiteY15" fmla="*/ 2858084 h 2858084"/>
              <a:gd name="connsiteX16" fmla="*/ 0 w 4127790"/>
              <a:gd name="connsiteY16" fmla="*/ 2381727 h 2858084"/>
              <a:gd name="connsiteX17" fmla="*/ 0 w 4127790"/>
              <a:gd name="connsiteY17" fmla="*/ 2381737 h 2858084"/>
              <a:gd name="connsiteX18" fmla="*/ -547634 w 4127790"/>
              <a:gd name="connsiteY18" fmla="*/ 1482088 h 2858084"/>
              <a:gd name="connsiteX19" fmla="*/ 0 w 4127790"/>
              <a:gd name="connsiteY19" fmla="*/ 1667216 h 2858084"/>
              <a:gd name="connsiteX20" fmla="*/ 0 w 4127790"/>
              <a:gd name="connsiteY20" fmla="*/ 476357 h 2858084"/>
              <a:gd name="connsiteX0" fmla="*/ 0 w 4127790"/>
              <a:gd name="connsiteY0" fmla="*/ 476357 h 2858084"/>
              <a:gd name="connsiteX1" fmla="*/ 476357 w 4127790"/>
              <a:gd name="connsiteY1" fmla="*/ 0 h 2858084"/>
              <a:gd name="connsiteX2" fmla="*/ 687965 w 4127790"/>
              <a:gd name="connsiteY2" fmla="*/ 0 h 2858084"/>
              <a:gd name="connsiteX3" fmla="*/ 687965 w 4127790"/>
              <a:gd name="connsiteY3" fmla="*/ 0 h 2858084"/>
              <a:gd name="connsiteX4" fmla="*/ 1719913 w 4127790"/>
              <a:gd name="connsiteY4" fmla="*/ 0 h 2858084"/>
              <a:gd name="connsiteX5" fmla="*/ 3651433 w 4127790"/>
              <a:gd name="connsiteY5" fmla="*/ 0 h 2858084"/>
              <a:gd name="connsiteX6" fmla="*/ 4127790 w 4127790"/>
              <a:gd name="connsiteY6" fmla="*/ 476357 h 2858084"/>
              <a:gd name="connsiteX7" fmla="*/ 4127790 w 4127790"/>
              <a:gd name="connsiteY7" fmla="*/ 1667216 h 2858084"/>
              <a:gd name="connsiteX8" fmla="*/ 4127790 w 4127790"/>
              <a:gd name="connsiteY8" fmla="*/ 1667216 h 2858084"/>
              <a:gd name="connsiteX9" fmla="*/ 4127790 w 4127790"/>
              <a:gd name="connsiteY9" fmla="*/ 2381737 h 2858084"/>
              <a:gd name="connsiteX10" fmla="*/ 4127790 w 4127790"/>
              <a:gd name="connsiteY10" fmla="*/ 2381727 h 2858084"/>
              <a:gd name="connsiteX11" fmla="*/ 3651433 w 4127790"/>
              <a:gd name="connsiteY11" fmla="*/ 2858084 h 2858084"/>
              <a:gd name="connsiteX12" fmla="*/ 1719913 w 4127790"/>
              <a:gd name="connsiteY12" fmla="*/ 2858084 h 2858084"/>
              <a:gd name="connsiteX13" fmla="*/ 687965 w 4127790"/>
              <a:gd name="connsiteY13" fmla="*/ 2858084 h 2858084"/>
              <a:gd name="connsiteX14" fmla="*/ 687965 w 4127790"/>
              <a:gd name="connsiteY14" fmla="*/ 2858084 h 2858084"/>
              <a:gd name="connsiteX15" fmla="*/ 476357 w 4127790"/>
              <a:gd name="connsiteY15" fmla="*/ 2858084 h 2858084"/>
              <a:gd name="connsiteX16" fmla="*/ 0 w 4127790"/>
              <a:gd name="connsiteY16" fmla="*/ 2381727 h 2858084"/>
              <a:gd name="connsiteX17" fmla="*/ 0 w 4127790"/>
              <a:gd name="connsiteY17" fmla="*/ 2381737 h 2858084"/>
              <a:gd name="connsiteX18" fmla="*/ 0 w 4127790"/>
              <a:gd name="connsiteY18" fmla="*/ 1667216 h 2858084"/>
              <a:gd name="connsiteX19" fmla="*/ 0 w 4127790"/>
              <a:gd name="connsiteY19" fmla="*/ 476357 h 285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7790" h="2858084">
                <a:moveTo>
                  <a:pt x="0" y="476357"/>
                </a:moveTo>
                <a:cubicBezTo>
                  <a:pt x="0" y="213272"/>
                  <a:pt x="213272" y="0"/>
                  <a:pt x="476357" y="0"/>
                </a:cubicBezTo>
                <a:lnTo>
                  <a:pt x="687965" y="0"/>
                </a:lnTo>
                <a:lnTo>
                  <a:pt x="687965" y="0"/>
                </a:lnTo>
                <a:lnTo>
                  <a:pt x="1719913" y="0"/>
                </a:lnTo>
                <a:lnTo>
                  <a:pt x="3651433" y="0"/>
                </a:lnTo>
                <a:cubicBezTo>
                  <a:pt x="3914518" y="0"/>
                  <a:pt x="4127790" y="213272"/>
                  <a:pt x="4127790" y="476357"/>
                </a:cubicBezTo>
                <a:lnTo>
                  <a:pt x="4127790" y="1667216"/>
                </a:lnTo>
                <a:lnTo>
                  <a:pt x="4127790" y="1667216"/>
                </a:lnTo>
                <a:lnTo>
                  <a:pt x="4127790" y="2381737"/>
                </a:lnTo>
                <a:lnTo>
                  <a:pt x="4127790" y="2381727"/>
                </a:lnTo>
                <a:cubicBezTo>
                  <a:pt x="4127790" y="2644812"/>
                  <a:pt x="3914518" y="2858084"/>
                  <a:pt x="3651433" y="2858084"/>
                </a:cubicBezTo>
                <a:lnTo>
                  <a:pt x="1719913" y="2858084"/>
                </a:lnTo>
                <a:lnTo>
                  <a:pt x="687965" y="2858084"/>
                </a:lnTo>
                <a:lnTo>
                  <a:pt x="687965" y="2858084"/>
                </a:lnTo>
                <a:lnTo>
                  <a:pt x="476357" y="2858084"/>
                </a:lnTo>
                <a:cubicBezTo>
                  <a:pt x="213272" y="2858084"/>
                  <a:pt x="0" y="2644812"/>
                  <a:pt x="0" y="2381727"/>
                </a:cubicBezTo>
                <a:lnTo>
                  <a:pt x="0" y="2381737"/>
                </a:lnTo>
                <a:lnTo>
                  <a:pt x="0" y="1667216"/>
                </a:lnTo>
                <a:lnTo>
                  <a:pt x="0" y="47635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SchoolBookCSanPin-Bold"/>
              </a:rPr>
              <a:t>Шина данных</a:t>
            </a:r>
            <a:r>
              <a:rPr lang="ru-RU" sz="2400" dirty="0" smtClean="0">
                <a:solidFill>
                  <a:srgbClr val="000000"/>
                </a:solidFill>
                <a:latin typeface="SchoolBookCSanPin-Regular"/>
              </a:rPr>
              <a:t> используется для </a:t>
            </a:r>
            <a:r>
              <a:rPr lang="ru-RU" sz="2400" dirty="0">
                <a:solidFill>
                  <a:srgbClr val="000000"/>
                </a:solidFill>
                <a:latin typeface="SchoolBookCSanPin-Regular"/>
              </a:rPr>
              <a:t>передачи данных между узлами </a:t>
            </a:r>
            <a:r>
              <a:rPr lang="ru-RU" sz="2400" dirty="0" smtClean="0">
                <a:solidFill>
                  <a:srgbClr val="000000"/>
                </a:solidFill>
                <a:latin typeface="SchoolBookCSanPin-Regular"/>
              </a:rPr>
              <a:t>компьютера</a:t>
            </a:r>
            <a:endParaRPr lang="ru-RU" sz="2400" dirty="0">
              <a:solidFill>
                <a:srgbClr val="000000"/>
              </a:solidFill>
              <a:latin typeface="SchoolBookCSanPin-Regular"/>
            </a:endParaRPr>
          </a:p>
        </p:txBody>
      </p:sp>
      <p:sp>
        <p:nvSpPr>
          <p:cNvPr id="138" name="Выноска шина управления"/>
          <p:cNvSpPr/>
          <p:nvPr/>
        </p:nvSpPr>
        <p:spPr>
          <a:xfrm>
            <a:off x="4659262" y="2112329"/>
            <a:ext cx="4196523" cy="2808000"/>
          </a:xfrm>
          <a:custGeom>
            <a:avLst/>
            <a:gdLst>
              <a:gd name="connsiteX0" fmla="*/ 0 w 4127790"/>
              <a:gd name="connsiteY0" fmla="*/ 408008 h 2448000"/>
              <a:gd name="connsiteX1" fmla="*/ 408008 w 4127790"/>
              <a:gd name="connsiteY1" fmla="*/ 0 h 2448000"/>
              <a:gd name="connsiteX2" fmla="*/ 687965 w 4127790"/>
              <a:gd name="connsiteY2" fmla="*/ 0 h 2448000"/>
              <a:gd name="connsiteX3" fmla="*/ 687965 w 4127790"/>
              <a:gd name="connsiteY3" fmla="*/ 0 h 2448000"/>
              <a:gd name="connsiteX4" fmla="*/ 1719913 w 4127790"/>
              <a:gd name="connsiteY4" fmla="*/ 0 h 2448000"/>
              <a:gd name="connsiteX5" fmla="*/ 3719782 w 4127790"/>
              <a:gd name="connsiteY5" fmla="*/ 0 h 2448000"/>
              <a:gd name="connsiteX6" fmla="*/ 4127790 w 4127790"/>
              <a:gd name="connsiteY6" fmla="*/ 408008 h 2448000"/>
              <a:gd name="connsiteX7" fmla="*/ 4127790 w 4127790"/>
              <a:gd name="connsiteY7" fmla="*/ 1428000 h 2448000"/>
              <a:gd name="connsiteX8" fmla="*/ 4127790 w 4127790"/>
              <a:gd name="connsiteY8" fmla="*/ 1428000 h 2448000"/>
              <a:gd name="connsiteX9" fmla="*/ 4127790 w 4127790"/>
              <a:gd name="connsiteY9" fmla="*/ 2040000 h 2448000"/>
              <a:gd name="connsiteX10" fmla="*/ 4127790 w 4127790"/>
              <a:gd name="connsiteY10" fmla="*/ 2039992 h 2448000"/>
              <a:gd name="connsiteX11" fmla="*/ 3719782 w 4127790"/>
              <a:gd name="connsiteY11" fmla="*/ 2448000 h 2448000"/>
              <a:gd name="connsiteX12" fmla="*/ 1719913 w 4127790"/>
              <a:gd name="connsiteY12" fmla="*/ 2448000 h 2448000"/>
              <a:gd name="connsiteX13" fmla="*/ 687965 w 4127790"/>
              <a:gd name="connsiteY13" fmla="*/ 2448000 h 2448000"/>
              <a:gd name="connsiteX14" fmla="*/ 687965 w 4127790"/>
              <a:gd name="connsiteY14" fmla="*/ 2448000 h 2448000"/>
              <a:gd name="connsiteX15" fmla="*/ 408008 w 4127790"/>
              <a:gd name="connsiteY15" fmla="*/ 2448000 h 2448000"/>
              <a:gd name="connsiteX16" fmla="*/ 0 w 4127790"/>
              <a:gd name="connsiteY16" fmla="*/ 2039992 h 2448000"/>
              <a:gd name="connsiteX17" fmla="*/ 0 w 4127790"/>
              <a:gd name="connsiteY17" fmla="*/ 2040000 h 2448000"/>
              <a:gd name="connsiteX18" fmla="*/ -528564 w 4127790"/>
              <a:gd name="connsiteY18" fmla="*/ 2104741 h 2448000"/>
              <a:gd name="connsiteX19" fmla="*/ 0 w 4127790"/>
              <a:gd name="connsiteY19" fmla="*/ 1428000 h 2448000"/>
              <a:gd name="connsiteX20" fmla="*/ 0 w 4127790"/>
              <a:gd name="connsiteY20" fmla="*/ 408008 h 2448000"/>
              <a:gd name="connsiteX0" fmla="*/ 0 w 4127790"/>
              <a:gd name="connsiteY0" fmla="*/ 408008 h 2448000"/>
              <a:gd name="connsiteX1" fmla="*/ 408008 w 4127790"/>
              <a:gd name="connsiteY1" fmla="*/ 0 h 2448000"/>
              <a:gd name="connsiteX2" fmla="*/ 687965 w 4127790"/>
              <a:gd name="connsiteY2" fmla="*/ 0 h 2448000"/>
              <a:gd name="connsiteX3" fmla="*/ 687965 w 4127790"/>
              <a:gd name="connsiteY3" fmla="*/ 0 h 2448000"/>
              <a:gd name="connsiteX4" fmla="*/ 1719913 w 4127790"/>
              <a:gd name="connsiteY4" fmla="*/ 0 h 2448000"/>
              <a:gd name="connsiteX5" fmla="*/ 3719782 w 4127790"/>
              <a:gd name="connsiteY5" fmla="*/ 0 h 2448000"/>
              <a:gd name="connsiteX6" fmla="*/ 4127790 w 4127790"/>
              <a:gd name="connsiteY6" fmla="*/ 408008 h 2448000"/>
              <a:gd name="connsiteX7" fmla="*/ 4127790 w 4127790"/>
              <a:gd name="connsiteY7" fmla="*/ 1428000 h 2448000"/>
              <a:gd name="connsiteX8" fmla="*/ 4127790 w 4127790"/>
              <a:gd name="connsiteY8" fmla="*/ 1428000 h 2448000"/>
              <a:gd name="connsiteX9" fmla="*/ 4127790 w 4127790"/>
              <a:gd name="connsiteY9" fmla="*/ 2040000 h 2448000"/>
              <a:gd name="connsiteX10" fmla="*/ 4127790 w 4127790"/>
              <a:gd name="connsiteY10" fmla="*/ 2039992 h 2448000"/>
              <a:gd name="connsiteX11" fmla="*/ 3719782 w 4127790"/>
              <a:gd name="connsiteY11" fmla="*/ 2448000 h 2448000"/>
              <a:gd name="connsiteX12" fmla="*/ 1719913 w 4127790"/>
              <a:gd name="connsiteY12" fmla="*/ 2448000 h 2448000"/>
              <a:gd name="connsiteX13" fmla="*/ 687965 w 4127790"/>
              <a:gd name="connsiteY13" fmla="*/ 2448000 h 2448000"/>
              <a:gd name="connsiteX14" fmla="*/ 687965 w 4127790"/>
              <a:gd name="connsiteY14" fmla="*/ 2448000 h 2448000"/>
              <a:gd name="connsiteX15" fmla="*/ 408008 w 4127790"/>
              <a:gd name="connsiteY15" fmla="*/ 2448000 h 2448000"/>
              <a:gd name="connsiteX16" fmla="*/ 0 w 4127790"/>
              <a:gd name="connsiteY16" fmla="*/ 2039992 h 2448000"/>
              <a:gd name="connsiteX17" fmla="*/ 0 w 4127790"/>
              <a:gd name="connsiteY17" fmla="*/ 2040000 h 2448000"/>
              <a:gd name="connsiteX18" fmla="*/ 0 w 4127790"/>
              <a:gd name="connsiteY18" fmla="*/ 1428000 h 2448000"/>
              <a:gd name="connsiteX19" fmla="*/ 0 w 4127790"/>
              <a:gd name="connsiteY19" fmla="*/ 408008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7790" h="2448000">
                <a:moveTo>
                  <a:pt x="0" y="408008"/>
                </a:moveTo>
                <a:cubicBezTo>
                  <a:pt x="0" y="182671"/>
                  <a:pt x="182671" y="0"/>
                  <a:pt x="408008" y="0"/>
                </a:cubicBezTo>
                <a:lnTo>
                  <a:pt x="687965" y="0"/>
                </a:lnTo>
                <a:lnTo>
                  <a:pt x="687965" y="0"/>
                </a:lnTo>
                <a:lnTo>
                  <a:pt x="1719913" y="0"/>
                </a:lnTo>
                <a:lnTo>
                  <a:pt x="3719782" y="0"/>
                </a:lnTo>
                <a:cubicBezTo>
                  <a:pt x="3945119" y="0"/>
                  <a:pt x="4127790" y="182671"/>
                  <a:pt x="4127790" y="408008"/>
                </a:cubicBezTo>
                <a:lnTo>
                  <a:pt x="4127790" y="1428000"/>
                </a:lnTo>
                <a:lnTo>
                  <a:pt x="4127790" y="1428000"/>
                </a:lnTo>
                <a:lnTo>
                  <a:pt x="4127790" y="2040000"/>
                </a:lnTo>
                <a:lnTo>
                  <a:pt x="4127790" y="2039992"/>
                </a:lnTo>
                <a:cubicBezTo>
                  <a:pt x="4127790" y="2265329"/>
                  <a:pt x="3945119" y="2448000"/>
                  <a:pt x="3719782" y="2448000"/>
                </a:cubicBezTo>
                <a:lnTo>
                  <a:pt x="1719913" y="2448000"/>
                </a:lnTo>
                <a:lnTo>
                  <a:pt x="687965" y="2448000"/>
                </a:lnTo>
                <a:lnTo>
                  <a:pt x="687965" y="2448000"/>
                </a:lnTo>
                <a:lnTo>
                  <a:pt x="408008" y="2448000"/>
                </a:lnTo>
                <a:cubicBezTo>
                  <a:pt x="182671" y="2448000"/>
                  <a:pt x="0" y="2265329"/>
                  <a:pt x="0" y="2039992"/>
                </a:cubicBezTo>
                <a:lnTo>
                  <a:pt x="0" y="2040000"/>
                </a:lnTo>
                <a:lnTo>
                  <a:pt x="0" y="1428000"/>
                </a:lnTo>
                <a:lnTo>
                  <a:pt x="0" y="40800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По</a:t>
            </a:r>
            <a:r>
              <a:rPr lang="ru-RU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шине управления </a:t>
            </a:r>
            <a:r>
              <a:rPr lang="ru-RU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передаются 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сигналы, </a:t>
            </a:r>
            <a:r>
              <a:rPr lang="ru-RU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управляющие 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обменом информацией между устройствами и </a:t>
            </a:r>
            <a:r>
              <a:rPr lang="ru-RU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синхронизирующие 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этот обмен.</a:t>
            </a: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4659262" y="5002084"/>
            <a:ext cx="4219636" cy="1667004"/>
          </a:xfrm>
          <a:prstGeom prst="roundRect">
            <a:avLst/>
          </a:prstGeom>
          <a:solidFill>
            <a:srgbClr val="FFFF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cs typeface="Arial" panose="020B0604020202020204" pitchFamily="34" charset="0"/>
              </a:rPr>
              <a:t>Контроллер – </a:t>
            </a:r>
            <a:r>
              <a:rPr lang="ru-RU" sz="2200" dirty="0">
                <a:cs typeface="Arial" panose="020B0604020202020204" pitchFamily="34" charset="0"/>
              </a:rPr>
              <a:t>специальный микропроцессор для управления внешними устройствами</a:t>
            </a:r>
            <a:r>
              <a:rPr lang="ru-RU" sz="2200" dirty="0" smtClean="0">
                <a:cs typeface="Arial" panose="020B0604020202020204" pitchFamily="34" charset="0"/>
              </a:rPr>
              <a:t>.</a:t>
            </a:r>
            <a:endParaRPr lang="ru-RU" sz="2200" dirty="0">
              <a:cs typeface="Arial" panose="020B0604020202020204" pitchFamily="34" charset="0"/>
            </a:endParaRPr>
          </a:p>
        </p:txBody>
      </p:sp>
      <p:grpSp>
        <p:nvGrpSpPr>
          <p:cNvPr id="145" name="Контроллер2"/>
          <p:cNvGrpSpPr/>
          <p:nvPr/>
        </p:nvGrpSpPr>
        <p:grpSpPr>
          <a:xfrm>
            <a:off x="2127632" y="4369759"/>
            <a:ext cx="576064" cy="525842"/>
            <a:chOff x="1237648" y="3666007"/>
            <a:chExt cx="576064" cy="525842"/>
          </a:xfrm>
        </p:grpSpPr>
        <p:sp>
          <p:nvSpPr>
            <p:cNvPr id="146" name="Равнобедренный треугольник 145"/>
            <p:cNvSpPr/>
            <p:nvPr/>
          </p:nvSpPr>
          <p:spPr>
            <a:xfrm>
              <a:off x="1237648" y="3666007"/>
              <a:ext cx="576064" cy="474540"/>
            </a:xfrm>
            <a:prstGeom prst="triangle">
              <a:avLst/>
            </a:prstGeom>
            <a:solidFill>
              <a:srgbClr val="FFFFA3"/>
            </a:solidFill>
            <a:ln>
              <a:solidFill>
                <a:srgbClr val="E07B2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384616" y="3760962"/>
              <a:ext cx="2821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Контроллер1"/>
          <p:cNvGrpSpPr/>
          <p:nvPr/>
        </p:nvGrpSpPr>
        <p:grpSpPr>
          <a:xfrm>
            <a:off x="1219277" y="4364136"/>
            <a:ext cx="576064" cy="525842"/>
            <a:chOff x="1237648" y="3666007"/>
            <a:chExt cx="576064" cy="525842"/>
          </a:xfrm>
        </p:grpSpPr>
        <p:sp>
          <p:nvSpPr>
            <p:cNvPr id="149" name="Равнобедренный треугольник 148"/>
            <p:cNvSpPr/>
            <p:nvPr/>
          </p:nvSpPr>
          <p:spPr>
            <a:xfrm>
              <a:off x="1237648" y="3666007"/>
              <a:ext cx="576064" cy="474540"/>
            </a:xfrm>
            <a:prstGeom prst="triangle">
              <a:avLst/>
            </a:prstGeom>
            <a:solidFill>
              <a:srgbClr val="FFFFA3"/>
            </a:solidFill>
            <a:ln>
              <a:solidFill>
                <a:srgbClr val="E07B2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384616" y="3760962"/>
              <a:ext cx="2821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47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6" grpId="2" animBg="1"/>
      <p:bldP spid="136" grpId="3" animBg="1"/>
      <p:bldP spid="137" grpId="0" animBg="1"/>
      <p:bldP spid="137" grpId="1" animBg="1"/>
      <p:bldP spid="137" grpId="2" animBg="1"/>
      <p:bldP spid="137" grpId="3" animBg="1"/>
      <p:bldP spid="138" grpId="0" animBg="1"/>
      <p:bldP spid="138" grpId="1" animBg="1"/>
      <p:bldP spid="138" grpId="2" animBg="1"/>
      <p:bldP spid="138" grpId="3" animBg="1"/>
      <p:bldP spid="142" grpId="0" animBg="1"/>
      <p:bldP spid="142" grpId="1" animBg="1"/>
      <p:bldP spid="14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принципы компьютерных наук</a:t>
            </a:r>
          </a:p>
          <a:p>
            <a:r>
              <a:rPr lang="ru-RU" dirty="0" smtClean="0"/>
              <a:t>адресность памяти</a:t>
            </a:r>
            <a:endParaRPr lang="ru-RU" dirty="0"/>
          </a:p>
          <a:p>
            <a:r>
              <a:rPr lang="ru-RU" dirty="0" smtClean="0"/>
              <a:t>программное управление</a:t>
            </a:r>
          </a:p>
          <a:p>
            <a:r>
              <a:rPr lang="ru-RU" dirty="0" smtClean="0"/>
              <a:t>архитектура компьютера</a:t>
            </a:r>
          </a:p>
          <a:p>
            <a:r>
              <a:rPr lang="ru-RU" dirty="0" smtClean="0"/>
              <a:t>магистраль</a:t>
            </a:r>
          </a:p>
          <a:p>
            <a:r>
              <a:rPr lang="ru-RU" dirty="0" smtClean="0"/>
              <a:t>шина</a:t>
            </a:r>
          </a:p>
          <a:p>
            <a:r>
              <a:rPr lang="ru-RU" dirty="0" smtClean="0"/>
              <a:t>контроллер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компьютера</a:t>
            </a: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3748540" y="1055782"/>
            <a:ext cx="5160308" cy="1077818"/>
          </a:xfrm>
          <a:custGeom>
            <a:avLst/>
            <a:gdLst>
              <a:gd name="connsiteX0" fmla="*/ 0 w 5207622"/>
              <a:gd name="connsiteY0" fmla="*/ 0 h 1129799"/>
              <a:gd name="connsiteX1" fmla="*/ 4642723 w 5207622"/>
              <a:gd name="connsiteY1" fmla="*/ 0 h 1129799"/>
              <a:gd name="connsiteX2" fmla="*/ 5207622 w 5207622"/>
              <a:gd name="connsiteY2" fmla="*/ 564900 h 1129799"/>
              <a:gd name="connsiteX3" fmla="*/ 4642723 w 5207622"/>
              <a:gd name="connsiteY3" fmla="*/ 1129799 h 1129799"/>
              <a:gd name="connsiteX4" fmla="*/ 0 w 5207622"/>
              <a:gd name="connsiteY4" fmla="*/ 1129799 h 1129799"/>
              <a:gd name="connsiteX5" fmla="*/ 0 w 5207622"/>
              <a:gd name="connsiteY5" fmla="*/ 0 h 1129799"/>
              <a:gd name="connsiteX0" fmla="*/ 5173116 w 5173116"/>
              <a:gd name="connsiteY0" fmla="*/ 1129797 h 1129797"/>
              <a:gd name="connsiteX1" fmla="*/ 530393 w 5173116"/>
              <a:gd name="connsiteY1" fmla="*/ 1129797 h 1129797"/>
              <a:gd name="connsiteX2" fmla="*/ 0 w 5173116"/>
              <a:gd name="connsiteY2" fmla="*/ 323358 h 1129797"/>
              <a:gd name="connsiteX3" fmla="*/ 530393 w 5173116"/>
              <a:gd name="connsiteY3" fmla="*/ 0 h 1129797"/>
              <a:gd name="connsiteX4" fmla="*/ 5173116 w 5173116"/>
              <a:gd name="connsiteY4" fmla="*/ 0 h 1129797"/>
              <a:gd name="connsiteX5" fmla="*/ 5173116 w 5173116"/>
              <a:gd name="connsiteY5" fmla="*/ 1129797 h 1129797"/>
              <a:gd name="connsiteX0" fmla="*/ 4642723 w 4642723"/>
              <a:gd name="connsiteY0" fmla="*/ 1129797 h 1129797"/>
              <a:gd name="connsiteX1" fmla="*/ 0 w 4642723"/>
              <a:gd name="connsiteY1" fmla="*/ 1129797 h 1129797"/>
              <a:gd name="connsiteX2" fmla="*/ 0 w 4642723"/>
              <a:gd name="connsiteY2" fmla="*/ 0 h 1129797"/>
              <a:gd name="connsiteX3" fmla="*/ 4642723 w 4642723"/>
              <a:gd name="connsiteY3" fmla="*/ 0 h 1129797"/>
              <a:gd name="connsiteX4" fmla="*/ 4642723 w 4642723"/>
              <a:gd name="connsiteY4" fmla="*/ 1129797 h 1129797"/>
              <a:gd name="connsiteX0" fmla="*/ 5160308 w 5160308"/>
              <a:gd name="connsiteY0" fmla="*/ 1147050 h 1147050"/>
              <a:gd name="connsiteX1" fmla="*/ 517585 w 5160308"/>
              <a:gd name="connsiteY1" fmla="*/ 1147050 h 1147050"/>
              <a:gd name="connsiteX2" fmla="*/ 0 w 5160308"/>
              <a:gd name="connsiteY2" fmla="*/ 0 h 1147050"/>
              <a:gd name="connsiteX3" fmla="*/ 5160308 w 5160308"/>
              <a:gd name="connsiteY3" fmla="*/ 17253 h 1147050"/>
              <a:gd name="connsiteX4" fmla="*/ 5160308 w 5160308"/>
              <a:gd name="connsiteY4" fmla="*/ 1147050 h 114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308" h="1147050">
                <a:moveTo>
                  <a:pt x="5160308" y="1147050"/>
                </a:moveTo>
                <a:lnTo>
                  <a:pt x="517585" y="1147050"/>
                </a:lnTo>
                <a:lnTo>
                  <a:pt x="0" y="0"/>
                </a:lnTo>
                <a:lnTo>
                  <a:pt x="5160308" y="17253"/>
                </a:lnTo>
                <a:lnTo>
                  <a:pt x="5160308" y="114705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80660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между внешними устройствами по магистрали передаются напрямую</a:t>
            </a:r>
            <a:endParaRPr lang="ru-RU" sz="2200" kern="12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21885" y="969997"/>
            <a:ext cx="1653309" cy="16310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 24"/>
          <p:cNvSpPr/>
          <p:nvPr/>
        </p:nvSpPr>
        <p:spPr>
          <a:xfrm>
            <a:off x="3748541" y="2453787"/>
            <a:ext cx="5160308" cy="1006276"/>
          </a:xfrm>
          <a:custGeom>
            <a:avLst/>
            <a:gdLst>
              <a:gd name="connsiteX0" fmla="*/ 0 w 5207622"/>
              <a:gd name="connsiteY0" fmla="*/ 0 h 1129799"/>
              <a:gd name="connsiteX1" fmla="*/ 4642723 w 5207622"/>
              <a:gd name="connsiteY1" fmla="*/ 0 h 1129799"/>
              <a:gd name="connsiteX2" fmla="*/ 5207622 w 5207622"/>
              <a:gd name="connsiteY2" fmla="*/ 564900 h 1129799"/>
              <a:gd name="connsiteX3" fmla="*/ 4642723 w 5207622"/>
              <a:gd name="connsiteY3" fmla="*/ 1129799 h 1129799"/>
              <a:gd name="connsiteX4" fmla="*/ 0 w 5207622"/>
              <a:gd name="connsiteY4" fmla="*/ 1129799 h 1129799"/>
              <a:gd name="connsiteX5" fmla="*/ 0 w 5207622"/>
              <a:gd name="connsiteY5" fmla="*/ 0 h 1129799"/>
              <a:gd name="connsiteX0" fmla="*/ 4642723 w 4642723"/>
              <a:gd name="connsiteY0" fmla="*/ 1129797 h 1129797"/>
              <a:gd name="connsiteX1" fmla="*/ 0 w 4642723"/>
              <a:gd name="connsiteY1" fmla="*/ 1129797 h 1129797"/>
              <a:gd name="connsiteX2" fmla="*/ 0 w 4642723"/>
              <a:gd name="connsiteY2" fmla="*/ 0 h 1129797"/>
              <a:gd name="connsiteX3" fmla="*/ 4642723 w 4642723"/>
              <a:gd name="connsiteY3" fmla="*/ 0 h 1129797"/>
              <a:gd name="connsiteX4" fmla="*/ 4642723 w 4642723"/>
              <a:gd name="connsiteY4" fmla="*/ 1129797 h 1129797"/>
              <a:gd name="connsiteX0" fmla="*/ 5022285 w 5022285"/>
              <a:gd name="connsiteY0" fmla="*/ 1129797 h 1129797"/>
              <a:gd name="connsiteX1" fmla="*/ 379562 w 5022285"/>
              <a:gd name="connsiteY1" fmla="*/ 1129797 h 1129797"/>
              <a:gd name="connsiteX2" fmla="*/ 0 w 5022285"/>
              <a:gd name="connsiteY2" fmla="*/ 0 h 1129797"/>
              <a:gd name="connsiteX3" fmla="*/ 5022285 w 5022285"/>
              <a:gd name="connsiteY3" fmla="*/ 0 h 1129797"/>
              <a:gd name="connsiteX4" fmla="*/ 5022285 w 5022285"/>
              <a:gd name="connsiteY4" fmla="*/ 1129797 h 11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2285" h="1129797">
                <a:moveTo>
                  <a:pt x="5022285" y="1129797"/>
                </a:moveTo>
                <a:lnTo>
                  <a:pt x="379562" y="1129797"/>
                </a:lnTo>
                <a:lnTo>
                  <a:pt x="0" y="0"/>
                </a:lnTo>
                <a:lnTo>
                  <a:pt x="5022285" y="0"/>
                </a:lnTo>
                <a:lnTo>
                  <a:pt x="5022285" y="1129797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80660" tIns="83821" rIns="156464" bIns="838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Существенное снижение нагрузки на центральный процессор</a:t>
            </a:r>
            <a:endParaRPr lang="ru-RU" sz="2200" kern="1200" dirty="0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3732867" y="3711016"/>
            <a:ext cx="5160308" cy="1014129"/>
          </a:xfrm>
          <a:custGeom>
            <a:avLst/>
            <a:gdLst>
              <a:gd name="connsiteX0" fmla="*/ 0 w 5207622"/>
              <a:gd name="connsiteY0" fmla="*/ 0 h 1129799"/>
              <a:gd name="connsiteX1" fmla="*/ 4642723 w 5207622"/>
              <a:gd name="connsiteY1" fmla="*/ 0 h 1129799"/>
              <a:gd name="connsiteX2" fmla="*/ 5207622 w 5207622"/>
              <a:gd name="connsiteY2" fmla="*/ 564900 h 1129799"/>
              <a:gd name="connsiteX3" fmla="*/ 4642723 w 5207622"/>
              <a:gd name="connsiteY3" fmla="*/ 1129799 h 1129799"/>
              <a:gd name="connsiteX4" fmla="*/ 0 w 5207622"/>
              <a:gd name="connsiteY4" fmla="*/ 1129799 h 1129799"/>
              <a:gd name="connsiteX5" fmla="*/ 0 w 5207622"/>
              <a:gd name="connsiteY5" fmla="*/ 0 h 1129799"/>
              <a:gd name="connsiteX0" fmla="*/ 4642723 w 4642723"/>
              <a:gd name="connsiteY0" fmla="*/ 1129797 h 1129797"/>
              <a:gd name="connsiteX1" fmla="*/ 0 w 4642723"/>
              <a:gd name="connsiteY1" fmla="*/ 1129797 h 1129797"/>
              <a:gd name="connsiteX2" fmla="*/ 0 w 4642723"/>
              <a:gd name="connsiteY2" fmla="*/ 0 h 1129797"/>
              <a:gd name="connsiteX3" fmla="*/ 4642723 w 4642723"/>
              <a:gd name="connsiteY3" fmla="*/ 0 h 1129797"/>
              <a:gd name="connsiteX4" fmla="*/ 4642723 w 4642723"/>
              <a:gd name="connsiteY4" fmla="*/ 1129797 h 1129797"/>
              <a:gd name="connsiteX0" fmla="*/ 5039538 w 5039538"/>
              <a:gd name="connsiteY0" fmla="*/ 1129797 h 1129797"/>
              <a:gd name="connsiteX1" fmla="*/ 396815 w 5039538"/>
              <a:gd name="connsiteY1" fmla="*/ 1129797 h 1129797"/>
              <a:gd name="connsiteX2" fmla="*/ 0 w 5039538"/>
              <a:gd name="connsiteY2" fmla="*/ 0 h 1129797"/>
              <a:gd name="connsiteX3" fmla="*/ 5039538 w 5039538"/>
              <a:gd name="connsiteY3" fmla="*/ 0 h 1129797"/>
              <a:gd name="connsiteX4" fmla="*/ 5039538 w 5039538"/>
              <a:gd name="connsiteY4" fmla="*/ 1129797 h 11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9538" h="1129797">
                <a:moveTo>
                  <a:pt x="5039538" y="1129797"/>
                </a:moveTo>
                <a:lnTo>
                  <a:pt x="396815" y="1129797"/>
                </a:lnTo>
                <a:lnTo>
                  <a:pt x="0" y="0"/>
                </a:lnTo>
                <a:lnTo>
                  <a:pt x="5039538" y="0"/>
                </a:lnTo>
                <a:lnTo>
                  <a:pt x="5039538" y="1129797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80660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работы всей вычислительной системы</a:t>
            </a:r>
            <a:endParaRPr lang="ru-RU" sz="2200" kern="12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897541" y="2283589"/>
            <a:ext cx="1653309" cy="16310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Овал 34"/>
          <p:cNvSpPr/>
          <p:nvPr/>
        </p:nvSpPr>
        <p:spPr>
          <a:xfrm>
            <a:off x="2921885" y="3577782"/>
            <a:ext cx="1653309" cy="16310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45102"/>
            <a:ext cx="3608241" cy="4860617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59049" y="5417348"/>
            <a:ext cx="82659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компьютеры обладают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магистрально-модульной архитектурой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главное достоинство которой заключается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легко изменить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конфигурацию.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1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развития</a:t>
            </a:r>
            <a:endParaRPr lang="ru-RU" dirty="0"/>
          </a:p>
        </p:txBody>
      </p:sp>
      <p:pic>
        <p:nvPicPr>
          <p:cNvPr id="37" name="Объект 3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52" y="1383056"/>
            <a:ext cx="4316776" cy="1584399"/>
          </a:xfr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6" t="7574" r="4244" b="6021"/>
          <a:stretch/>
        </p:blipFill>
        <p:spPr>
          <a:xfrm>
            <a:off x="611560" y="3492976"/>
            <a:ext cx="4217243" cy="3181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 38"/>
          <p:cNvSpPr/>
          <p:nvPr/>
        </p:nvSpPr>
        <p:spPr>
          <a:xfrm>
            <a:off x="5000628" y="1056705"/>
            <a:ext cx="4143372" cy="2586609"/>
          </a:xfrm>
          <a:prstGeom prst="rect">
            <a:avLst/>
          </a:prstGeom>
          <a:solidFill>
            <a:srgbClr val="1737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000" tIns="108000" rIns="108000" bIns="108000" anchor="ctr" anchorCtr="0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ПК на многопроцессорных и многоядерных технологиях. Электронная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подошла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предельным значениям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характеристик, которые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определяются физическими законами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4500570"/>
            <a:ext cx="4071934" cy="2140203"/>
          </a:xfrm>
          <a:prstGeom prst="rect">
            <a:avLst/>
          </a:prstGeom>
          <a:solidFill>
            <a:srgbClr val="CAFD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80000" rIns="180000" bIns="18000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неэлектронных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хранения и обработки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данных.  Создание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квантовых и биологических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компьютеров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hlinkClick r:id="rId5" action="ppaction://hlinksldjump"/>
          </p:cNvPr>
          <p:cNvSpPr/>
          <p:nvPr/>
        </p:nvSpPr>
        <p:spPr>
          <a:xfrm>
            <a:off x="5076056" y="3930857"/>
            <a:ext cx="3822824" cy="498275"/>
          </a:xfrm>
          <a:prstGeom prst="rect">
            <a:avLst/>
          </a:prstGeom>
          <a:solidFill>
            <a:srgbClr val="248600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НАНОТЕХНОЛОГИИ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513"/>
            <a:ext cx="8215370" cy="4862547"/>
          </a:xfrm>
        </p:spPr>
        <p:txBody>
          <a:bodyPr>
            <a:noAutofit/>
          </a:bodyPr>
          <a:lstStyle/>
          <a:p>
            <a:r>
              <a:rPr lang="ru-RU" dirty="0" smtClean="0"/>
              <a:t>Независимо </a:t>
            </a:r>
            <a:r>
              <a:rPr lang="ru-RU" dirty="0"/>
              <a:t>друг от </a:t>
            </a:r>
            <a:r>
              <a:rPr lang="ru-RU" dirty="0" smtClean="0"/>
              <a:t>друга Джон </a:t>
            </a:r>
            <a:r>
              <a:rPr lang="ru-RU" dirty="0"/>
              <a:t>фон </a:t>
            </a:r>
            <a:r>
              <a:rPr lang="ru-RU" dirty="0" smtClean="0"/>
              <a:t>Нейман </a:t>
            </a:r>
            <a:r>
              <a:rPr lang="ru-RU" dirty="0"/>
              <a:t>и </a:t>
            </a:r>
            <a:r>
              <a:rPr lang="ru-RU" dirty="0" smtClean="0"/>
              <a:t>Сергей Алексеевич Лебедев сформулировали </a:t>
            </a:r>
            <a:r>
              <a:rPr lang="ru-RU" b="1" dirty="0" smtClean="0"/>
              <a:t>основополагающие принципы построения компьютеров</a:t>
            </a:r>
            <a:r>
              <a:rPr lang="ru-RU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состав </a:t>
            </a:r>
            <a:r>
              <a:rPr lang="ru-RU" dirty="0"/>
              <a:t>основных компонентов вычислительной машины;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принцип </a:t>
            </a:r>
            <a:r>
              <a:rPr lang="ru-RU" dirty="0"/>
              <a:t>двоичного кодирования;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принцип однородности </a:t>
            </a:r>
            <a:r>
              <a:rPr lang="ru-RU" dirty="0"/>
              <a:t>памяти;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принцип </a:t>
            </a:r>
            <a:r>
              <a:rPr lang="ru-RU" dirty="0"/>
              <a:t>адресности памяти;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принцип </a:t>
            </a:r>
            <a:r>
              <a:rPr lang="ru-RU" dirty="0"/>
              <a:t>иерархической организации памяти;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принцип </a:t>
            </a:r>
            <a:r>
              <a:rPr lang="ru-RU" dirty="0"/>
              <a:t>программного управления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029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69164"/>
            <a:ext cx="8215370" cy="4862547"/>
          </a:xfrm>
        </p:spPr>
        <p:txBody>
          <a:bodyPr>
            <a:noAutofit/>
          </a:bodyPr>
          <a:lstStyle/>
          <a:p>
            <a:r>
              <a:rPr lang="ru-RU" b="1" dirty="0"/>
              <a:t>Архитектура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это </a:t>
            </a:r>
            <a:r>
              <a:rPr lang="ru-RU" dirty="0" smtClean="0"/>
              <a:t>общие </a:t>
            </a:r>
            <a:r>
              <a:rPr lang="ru-RU" dirty="0"/>
              <a:t>принципы построения компьютера, отражающие программное управление работой и </a:t>
            </a:r>
            <a:r>
              <a:rPr lang="ru-RU" dirty="0" smtClean="0"/>
              <a:t>взаимодействие </a:t>
            </a:r>
            <a:r>
              <a:rPr lang="ru-RU" dirty="0"/>
              <a:t>его основных функциональных узлов. </a:t>
            </a:r>
            <a:r>
              <a:rPr lang="ru-RU" dirty="0" smtClean="0"/>
              <a:t>Архитектура первых компьютеров предполагала взаимодействие </a:t>
            </a:r>
            <a:r>
              <a:rPr lang="ru-RU" dirty="0"/>
              <a:t>всех устройств через процессор и наличие неизменного набора внешних устройств.</a:t>
            </a:r>
          </a:p>
          <a:p>
            <a:r>
              <a:rPr lang="ru-RU" dirty="0"/>
              <a:t>Современные </a:t>
            </a:r>
            <a:r>
              <a:rPr lang="ru-RU" dirty="0" smtClean="0"/>
              <a:t>компьютеры </a:t>
            </a:r>
            <a:r>
              <a:rPr lang="ru-RU" dirty="0"/>
              <a:t>обладают </a:t>
            </a:r>
            <a:r>
              <a:rPr lang="ru-RU" b="1" dirty="0"/>
              <a:t>открытой магистрально-модульной </a:t>
            </a:r>
            <a:r>
              <a:rPr lang="ru-RU" b="1" dirty="0" smtClean="0"/>
              <a:t>архитектурой </a:t>
            </a:r>
            <a:r>
              <a:rPr lang="ru-RU" dirty="0" smtClean="0"/>
              <a:t>– устройства взаимодействуют </a:t>
            </a:r>
            <a:r>
              <a:rPr lang="ru-RU" dirty="0"/>
              <a:t>через </a:t>
            </a:r>
            <a:r>
              <a:rPr lang="ru-RU" dirty="0" smtClean="0"/>
              <a:t>шину, что </a:t>
            </a:r>
            <a:r>
              <a:rPr lang="ru-RU" dirty="0"/>
              <a:t>способствует оптимизации процессов </a:t>
            </a:r>
            <a:r>
              <a:rPr lang="ru-RU" dirty="0" smtClean="0"/>
              <a:t>внутреннего обмена информацией.</a:t>
            </a:r>
          </a:p>
          <a:p>
            <a:r>
              <a:rPr lang="ru-RU" dirty="0" smtClean="0"/>
              <a:t>Современная архитектура позволяет легко </a:t>
            </a:r>
            <a:r>
              <a:rPr lang="ru-RU" dirty="0"/>
              <a:t>изменить конфигурацию компьютера путём подключения к шине новых или замены старых внешних устройств.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733603" y="5265813"/>
            <a:ext cx="2151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64 Кб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052513"/>
            <a:ext cx="8276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Перечислите основные фундаментальные идеи, лежащие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построения компьютеров.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Перечислите положительные и отрицательные стороны двоичного представления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чём состоит суть принципа адресности памяти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некотором царстве, в некотором государстве, в некотором  НИИ создали компьютер «Магия-7», соблюдая все принципы Неймана-Лебедева. Память «Магии-7» разделили на сегменты, а сегменты на ячейки. Адрес сегмента – однозначное шестнадцатеричное число. Смещение – трехзначное шестнадцатеричное число. Оцените размер памяти компьютера «Магия-7».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чём главное достоинство магистрально-модульной архитектуры?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твет2"/>
          <p:cNvSpPr/>
          <p:nvPr/>
        </p:nvSpPr>
        <p:spPr>
          <a:xfrm>
            <a:off x="6732240" y="5229256"/>
            <a:ext cx="2155620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2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597542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http://3.bp.blogspot.com/-0BljFZ8wcGI/VccXT4qYnuI/AAAAAAAAQ4I/6hhIl3JjOmU</a:t>
            </a:r>
            <a:r>
              <a:rPr lang="ru-RU" sz="1000" dirty="0" smtClean="0"/>
              <a:t>/</a:t>
            </a:r>
            <a:br>
              <a:rPr lang="ru-RU" sz="1000" dirty="0" smtClean="0"/>
            </a:br>
            <a:r>
              <a:rPr lang="ru-RU" sz="1000" dirty="0" smtClean="0"/>
              <a:t>s1600</a:t>
            </a:r>
            <a:r>
              <a:rPr lang="ru-RU" sz="1000" dirty="0"/>
              <a:t>/%25D0%25BD%25D0%25B5%25D0%25B9%25D0%25BC%25D0%25B0%25D0%25BD.jpg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http://www.dev.daily_hero.idefa.ru/upload/iblock/338/338650330148463f6ea3164c63ca55cb.jpg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http://tvgold-online.ru/uploads/posts/2014-08/1407262436_informaciya.jpg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http://st03.kakprosto.ru/tumb/680/images/article/2011/3/9/1_525502e75afa7525502e75afe6.jpg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http://pashap.ru/wp-content/uploads/2015/12/matplata-elbrus-e1450092635596.jpg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http://hq-oboi.ru/photo/demontazh_processora_1920x1200.jpg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http://dokak.ru/uploads/posts/2013-03-01/image_4566.jpg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http://rd5.ru/files/articles/art2290.jpg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http://batona.net/uploads/posts/2013-10/1383130219_1.jpg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http://www.petelin.ru/pcmagic/lesson10/1.gif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http://img.anews.com/media/posts/images/20141119/9dfa4df0c19b4167af17463e173fb4b5.jpg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http://ternarycomp.cs.msu.ru/images/setun/p04.jpg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http://elektroas.ru/wp-content/uploads/2010/02/razvitie-nanotehnologij.jpg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dirty="0"/>
              <a:t>http://fm.cnbc.com/applications/cnbc.com/resources/img/editorial/2013/08/14/100963200-172195324.1910x1000.jpg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7800" indent="-177800">
              <a:buFont typeface="Arial" pitchFamily="34" charset="0"/>
              <a:buChar char="•"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Неймана-Лебедева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21277"/>
            <a:ext cx="49292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Фундаментальные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идеи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(принципы) устройства ЭВМ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независимо друг от друга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сформулировали Джон фон Нейман и Сергей Алексеевич Лебедев. 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55650" y="4320377"/>
            <a:ext cx="4685162" cy="1666094"/>
            <a:chOff x="12426366" y="2662702"/>
            <a:chExt cx="4685162" cy="1666094"/>
          </a:xfrm>
        </p:grpSpPr>
        <p:sp>
          <p:nvSpPr>
            <p:cNvPr id="24" name="Овал 23"/>
            <p:cNvSpPr/>
            <p:nvPr/>
          </p:nvSpPr>
          <p:spPr>
            <a:xfrm>
              <a:off x="12426366" y="3024473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5" name="Группа 7"/>
            <p:cNvGrpSpPr/>
            <p:nvPr/>
          </p:nvGrpSpPr>
          <p:grpSpPr>
            <a:xfrm>
              <a:off x="12431528" y="2662702"/>
              <a:ext cx="4680000" cy="1534423"/>
              <a:chOff x="8953216" y="2946788"/>
              <a:chExt cx="3374786" cy="1534423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8953216" y="2946788"/>
                <a:ext cx="33747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8953216" y="4481211"/>
                <a:ext cx="33747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Подзаголовок 5"/>
            <p:cNvSpPr txBox="1">
              <a:spLocks/>
            </p:cNvSpPr>
            <p:nvPr/>
          </p:nvSpPr>
          <p:spPr>
            <a:xfrm>
              <a:off x="13198882" y="2686813"/>
              <a:ext cx="3912646" cy="16419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Принцип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основное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исходное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положение какой-нибудь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теории, учения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, науки и пр.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67" t="7419" r="3042" b="9716"/>
          <a:stretch/>
        </p:blipFill>
        <p:spPr>
          <a:xfrm>
            <a:off x="5643570" y="1357298"/>
            <a:ext cx="3184397" cy="4714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14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Основоположники ЭВМ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052513"/>
            <a:ext cx="56081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+mj-lt"/>
                <a:cs typeface="Arial" panose="020B0604020202020204" pitchFamily="34" charset="0"/>
              </a:rPr>
              <a:t>Джон фон Нейман </a:t>
            </a:r>
            <a:r>
              <a:rPr lang="ru-RU" sz="2200" dirty="0" smtClean="0">
                <a:latin typeface="+mj-lt"/>
                <a:cs typeface="Arial" panose="020B0604020202020204" pitchFamily="34" charset="0"/>
              </a:rPr>
              <a:t>(1903-1957) –американский </a:t>
            </a:r>
            <a:r>
              <a:rPr lang="ru-RU" sz="2200" dirty="0">
                <a:latin typeface="+mj-lt"/>
                <a:cs typeface="Arial" panose="020B0604020202020204" pitchFamily="34" charset="0"/>
              </a:rPr>
              <a:t>учёный, сделавший важный вклад в </a:t>
            </a:r>
            <a:r>
              <a:rPr lang="ru-RU" sz="2200" dirty="0" smtClean="0">
                <a:latin typeface="+mj-lt"/>
                <a:cs typeface="Arial" panose="020B0604020202020204" pitchFamily="34" charset="0"/>
              </a:rPr>
              <a:t>развитие математики </a:t>
            </a:r>
            <a:r>
              <a:rPr lang="ru-RU" sz="2200" dirty="0">
                <a:latin typeface="+mj-lt"/>
                <a:cs typeface="Arial" panose="020B0604020202020204" pitchFamily="34" charset="0"/>
              </a:rPr>
              <a:t>и </a:t>
            </a:r>
            <a:r>
              <a:rPr lang="ru-RU" sz="2200" dirty="0" smtClean="0">
                <a:latin typeface="+mj-lt"/>
                <a:cs typeface="Arial" panose="020B0604020202020204" pitchFamily="34" charset="0"/>
              </a:rPr>
              <a:t>физики. В </a:t>
            </a:r>
            <a:r>
              <a:rPr lang="ru-RU" sz="2200" b="1" dirty="0" smtClean="0">
                <a:latin typeface="+mj-lt"/>
                <a:cs typeface="Arial" panose="020B0604020202020204" pitchFamily="34" charset="0"/>
              </a:rPr>
              <a:t>1946 г</a:t>
            </a:r>
            <a:r>
              <a:rPr lang="ru-RU" sz="2200" b="1" dirty="0">
                <a:latin typeface="+mj-lt"/>
                <a:cs typeface="Arial" panose="020B0604020202020204" pitchFamily="34" charset="0"/>
              </a:rPr>
              <a:t>.</a:t>
            </a:r>
            <a:r>
              <a:rPr lang="ru-RU" sz="2200" dirty="0">
                <a:latin typeface="+mj-lt"/>
                <a:cs typeface="Arial" panose="020B0604020202020204" pitchFamily="34" charset="0"/>
              </a:rPr>
              <a:t>, анализируя сильные и слабые </a:t>
            </a:r>
            <a:r>
              <a:rPr lang="ru-RU" sz="2200" dirty="0" smtClean="0">
                <a:latin typeface="+mj-lt"/>
                <a:cs typeface="Arial" panose="020B0604020202020204" pitchFamily="34" charset="0"/>
              </a:rPr>
              <a:t>стороны </a:t>
            </a:r>
            <a:r>
              <a:rPr lang="ru-RU" sz="2200" b="1" dirty="0" err="1" smtClean="0">
                <a:latin typeface="+mj-lt"/>
                <a:cs typeface="Arial" panose="020B0604020202020204" pitchFamily="34" charset="0"/>
              </a:rPr>
              <a:t>ЭНИАКа</a:t>
            </a:r>
            <a:r>
              <a:rPr lang="ru-RU" sz="2200" dirty="0">
                <a:latin typeface="+mj-lt"/>
                <a:cs typeface="Arial" panose="020B0604020202020204" pitchFamily="34" charset="0"/>
              </a:rPr>
              <a:t>, совместно с </a:t>
            </a:r>
            <a:r>
              <a:rPr lang="ru-RU" sz="2200" dirty="0" smtClean="0">
                <a:latin typeface="+mj-lt"/>
                <a:cs typeface="Arial" panose="020B0604020202020204" pitchFamily="34" charset="0"/>
              </a:rPr>
              <a:t>  коллегами </a:t>
            </a:r>
            <a:r>
              <a:rPr lang="ru-RU" sz="2200" dirty="0">
                <a:latin typeface="+mj-lt"/>
                <a:cs typeface="Arial" panose="020B0604020202020204" pitchFamily="34" charset="0"/>
              </a:rPr>
              <a:t>пришёл к </a:t>
            </a:r>
            <a:r>
              <a:rPr lang="ru-RU" sz="2200" dirty="0" smtClean="0">
                <a:latin typeface="+mj-lt"/>
                <a:cs typeface="Arial" panose="020B0604020202020204" pitchFamily="34" charset="0"/>
              </a:rPr>
              <a:t>идее нового </a:t>
            </a:r>
            <a:r>
              <a:rPr lang="ru-RU" sz="2200" dirty="0">
                <a:latin typeface="+mj-lt"/>
                <a:cs typeface="Arial" panose="020B0604020202020204" pitchFamily="34" charset="0"/>
              </a:rPr>
              <a:t>типа организации ЭВМ.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6" b="14763"/>
          <a:stretch/>
        </p:blipFill>
        <p:spPr>
          <a:xfrm>
            <a:off x="642910" y="1052513"/>
            <a:ext cx="2419832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019996"/>
            <a:ext cx="2416203" cy="241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4057233"/>
            <a:ext cx="56076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cs typeface="Arial" panose="020B0604020202020204" pitchFamily="34" charset="0"/>
              </a:rPr>
              <a:t>Сергей Алексеевич Лебедев </a:t>
            </a:r>
            <a:r>
              <a:rPr lang="ru-RU" sz="2200" dirty="0" smtClean="0">
                <a:cs typeface="Arial" panose="020B0604020202020204" pitchFamily="34" charset="0"/>
              </a:rPr>
              <a:t>(1902-1974) – главный конструктор </a:t>
            </a:r>
            <a:r>
              <a:rPr lang="ru-RU" sz="2200" dirty="0">
                <a:cs typeface="Arial" panose="020B0604020202020204" pitchFamily="34" charset="0"/>
              </a:rPr>
              <a:t>первой </a:t>
            </a:r>
            <a:r>
              <a:rPr lang="ru-RU" sz="2200" dirty="0" smtClean="0">
                <a:cs typeface="Arial" panose="020B0604020202020204" pitchFamily="34" charset="0"/>
              </a:rPr>
              <a:t>отечественной вычислительной </a:t>
            </a:r>
            <a:r>
              <a:rPr lang="ru-RU" sz="2200" dirty="0">
                <a:cs typeface="Arial" panose="020B0604020202020204" pitchFamily="34" charset="0"/>
              </a:rPr>
              <a:t>машины </a:t>
            </a:r>
            <a:r>
              <a:rPr lang="ru-RU" sz="2200" b="1" dirty="0">
                <a:cs typeface="Arial" panose="020B0604020202020204" pitchFamily="34" charset="0"/>
              </a:rPr>
              <a:t>МЭСМ</a:t>
            </a:r>
            <a:r>
              <a:rPr lang="ru-RU" sz="2200" dirty="0">
                <a:cs typeface="Arial" panose="020B0604020202020204" pitchFamily="34" charset="0"/>
              </a:rPr>
              <a:t>, </a:t>
            </a:r>
            <a:r>
              <a:rPr lang="ru-RU" sz="2200" dirty="0" smtClean="0">
                <a:cs typeface="Arial" panose="020B0604020202020204" pitchFamily="34" charset="0"/>
              </a:rPr>
              <a:t>автор </a:t>
            </a:r>
            <a:r>
              <a:rPr lang="ru-RU" sz="2200" dirty="0">
                <a:cs typeface="Arial" panose="020B0604020202020204" pitchFamily="34" charset="0"/>
              </a:rPr>
              <a:t>проектов компьютеров серии </a:t>
            </a:r>
            <a:r>
              <a:rPr lang="ru-RU" sz="2200" b="1" dirty="0" smtClean="0">
                <a:cs typeface="Arial" panose="020B0604020202020204" pitchFamily="34" charset="0"/>
              </a:rPr>
              <a:t>БЭСМ</a:t>
            </a:r>
            <a:r>
              <a:rPr lang="ru-RU" sz="2200" dirty="0" smtClean="0">
                <a:cs typeface="Arial" panose="020B0604020202020204" pitchFamily="34" charset="0"/>
              </a:rPr>
              <a:t> (Большая (быстродействующая Электронная </a:t>
            </a:r>
            <a:r>
              <a:rPr lang="ru-RU" sz="2200" dirty="0">
                <a:cs typeface="Arial" panose="020B0604020202020204" pitchFamily="34" charset="0"/>
              </a:rPr>
              <a:t>Счётная </a:t>
            </a:r>
            <a:r>
              <a:rPr lang="ru-RU" sz="2200" dirty="0" smtClean="0">
                <a:cs typeface="Arial" panose="020B0604020202020204" pitchFamily="34" charset="0"/>
              </a:rPr>
              <a:t>Машина), и принципиальных </a:t>
            </a:r>
            <a:r>
              <a:rPr lang="ru-RU" sz="2200" dirty="0">
                <a:cs typeface="Arial" panose="020B0604020202020204" pitchFamily="34" charset="0"/>
              </a:rPr>
              <a:t>положений </a:t>
            </a:r>
            <a:r>
              <a:rPr lang="ru-RU" sz="2200" dirty="0" smtClean="0">
                <a:cs typeface="Arial" panose="020B0604020202020204" pitchFamily="34" charset="0"/>
              </a:rPr>
              <a:t>компьютера </a:t>
            </a:r>
            <a:r>
              <a:rPr lang="ru-RU" sz="2200" dirty="0">
                <a:cs typeface="Arial" panose="020B0604020202020204" pitchFamily="34" charset="0"/>
              </a:rPr>
              <a:t>«</a:t>
            </a:r>
            <a:r>
              <a:rPr lang="ru-RU" sz="2200" b="1" dirty="0" smtClean="0">
                <a:cs typeface="Arial" panose="020B0604020202020204" pitchFamily="34" charset="0"/>
              </a:rPr>
              <a:t>Эльбрус</a:t>
            </a:r>
            <a:r>
              <a:rPr lang="ru-RU" sz="2200" dirty="0">
                <a:cs typeface="Arial" panose="020B0604020202020204" pitchFamily="34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xmlns="" val="11886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7" t="9540" b="9451"/>
          <a:stretch/>
        </p:blipFill>
        <p:spPr>
          <a:xfrm>
            <a:off x="611188" y="2276873"/>
            <a:ext cx="1165151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Неймана-Лебедева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052513"/>
            <a:ext cx="8132210" cy="1224359"/>
          </a:xfrm>
        </p:spPr>
        <p:txBody>
          <a:bodyPr/>
          <a:lstStyle/>
          <a:p>
            <a:pPr indent="0"/>
            <a:r>
              <a:rPr lang="ru-RU" dirty="0" smtClean="0"/>
              <a:t>Сформулированные </a:t>
            </a:r>
            <a:r>
              <a:rPr lang="ru-RU" dirty="0"/>
              <a:t>в середине прошлого </a:t>
            </a:r>
            <a:r>
              <a:rPr lang="ru-RU" dirty="0" smtClean="0"/>
              <a:t>века, </a:t>
            </a:r>
            <a:r>
              <a:rPr lang="ru-RU" b="1" dirty="0" smtClean="0"/>
              <a:t>базовые </a:t>
            </a:r>
            <a:r>
              <a:rPr lang="ru-RU" b="1" dirty="0"/>
              <a:t>принципы </a:t>
            </a:r>
            <a:r>
              <a:rPr lang="ru-RU" dirty="0" smtClean="0"/>
              <a:t>построения ЭВМ </a:t>
            </a:r>
            <a:r>
              <a:rPr lang="ru-RU" dirty="0"/>
              <a:t>не </a:t>
            </a:r>
            <a:r>
              <a:rPr lang="ru-RU" dirty="0" smtClean="0"/>
              <a:t>утратили </a:t>
            </a:r>
            <a:r>
              <a:rPr lang="ru-RU" dirty="0"/>
              <a:t>свою актуальность и в наши дни</a:t>
            </a:r>
            <a:r>
              <a:rPr lang="ru-RU" dirty="0" smtClean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224550927"/>
              </p:ext>
            </p:extLst>
          </p:nvPr>
        </p:nvGraphicFramePr>
        <p:xfrm>
          <a:off x="539552" y="2063187"/>
          <a:ext cx="8281987" cy="474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3900" y="232767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447" y="309115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9159" y="383558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4960" y="458118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9229" y="534842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0" y="609596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5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44950" cy="582594"/>
          </a:xfrm>
        </p:spPr>
        <p:txBody>
          <a:bodyPr/>
          <a:lstStyle/>
          <a:p>
            <a:r>
              <a:rPr lang="ru-RU" sz="1800" dirty="0" smtClean="0"/>
              <a:t>Функциональная схема по фон Нейману</a:t>
            </a:r>
            <a:endParaRPr lang="ru-RU" sz="1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70490" y="714356"/>
            <a:ext cx="9359360" cy="2338716"/>
            <a:chOff x="2907950" y="4416512"/>
            <a:chExt cx="9359360" cy="2338716"/>
          </a:xfrm>
        </p:grpSpPr>
        <p:sp>
          <p:nvSpPr>
            <p:cNvPr id="5" name="Овал 4"/>
            <p:cNvSpPr/>
            <p:nvPr/>
          </p:nvSpPr>
          <p:spPr>
            <a:xfrm>
              <a:off x="2943333" y="5110517"/>
              <a:ext cx="394227" cy="5204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07950" y="4754669"/>
              <a:ext cx="8317370" cy="1512391"/>
              <a:chOff x="2085684" y="5038755"/>
              <a:chExt cx="5997717" cy="1512391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085684" y="6551146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408998" y="4416512"/>
              <a:ext cx="8858312" cy="233871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dirty="0" smtClean="0">
                  <a:latin typeface="+mj-lt"/>
                  <a:cs typeface="Arial" panose="020B0604020202020204" pitchFamily="34" charset="0"/>
                </a:rPr>
                <a:t>В состав компьютера входят:</a:t>
              </a:r>
            </a:p>
            <a:p>
              <a:r>
                <a:rPr lang="ru-RU" sz="2000" b="1" dirty="0" smtClean="0">
                  <a:latin typeface="+mj-lt"/>
                </a:rPr>
                <a:t>АЛУ</a:t>
              </a:r>
              <a:r>
                <a:rPr lang="ru-RU" sz="2000" dirty="0" smtClean="0">
                  <a:latin typeface="+mj-lt"/>
                </a:rPr>
                <a:t> – </a:t>
              </a:r>
              <a:r>
                <a:rPr lang="ru-RU" sz="2000" dirty="0" err="1" smtClean="0">
                  <a:latin typeface="+mj-lt"/>
                </a:rPr>
                <a:t>арифметическо-логическое</a:t>
              </a:r>
              <a:r>
                <a:rPr lang="ru-RU" sz="2000" dirty="0" smtClean="0">
                  <a:latin typeface="+mj-lt"/>
                </a:rPr>
                <a:t> устройство </a:t>
              </a:r>
              <a:r>
                <a:rPr lang="ru-RU" sz="2000" i="1" dirty="0" smtClean="0">
                  <a:latin typeface="+mj-lt"/>
                </a:rPr>
                <a:t>(для выполнения арифметических и логических операций)</a:t>
              </a:r>
            </a:p>
            <a:p>
              <a:r>
                <a:rPr lang="ru-RU" sz="2000" b="1" dirty="0" smtClean="0">
                  <a:latin typeface="+mj-lt"/>
                </a:rPr>
                <a:t>УУ</a:t>
              </a:r>
              <a:r>
                <a:rPr lang="ru-RU" sz="2000" dirty="0" smtClean="0">
                  <a:latin typeface="+mj-lt"/>
                </a:rPr>
                <a:t> – устройство управления </a:t>
              </a:r>
              <a:r>
                <a:rPr lang="ru-RU" sz="2000" i="1" dirty="0" smtClean="0">
                  <a:latin typeface="+mj-lt"/>
                </a:rPr>
                <a:t>(организует процесс выполнения программ)</a:t>
              </a:r>
            </a:p>
            <a:p>
              <a:r>
                <a:rPr lang="ru-RU" sz="2000" b="1" dirty="0" smtClean="0">
                  <a:latin typeface="+mj-lt"/>
                </a:rPr>
                <a:t>Память</a:t>
              </a:r>
              <a:r>
                <a:rPr lang="ru-RU" sz="2000" dirty="0" smtClean="0">
                  <a:latin typeface="+mj-lt"/>
                </a:rPr>
                <a:t> – </a:t>
              </a:r>
              <a:r>
                <a:rPr lang="ru-RU" sz="2000" i="1" dirty="0" smtClean="0">
                  <a:latin typeface="+mj-lt"/>
                </a:rPr>
                <a:t>для хранения программ и данных</a:t>
              </a:r>
            </a:p>
            <a:p>
              <a:r>
                <a:rPr lang="ru-RU" sz="2000" b="1" dirty="0" smtClean="0">
                  <a:latin typeface="+mj-lt"/>
                </a:rPr>
                <a:t>Внешние устройства </a:t>
              </a:r>
              <a:r>
                <a:rPr lang="ru-RU" sz="2000" i="1" dirty="0" smtClean="0">
                  <a:latin typeface="+mj-lt"/>
                </a:rPr>
                <a:t>(для ввода и вывода данных)</a:t>
              </a:r>
              <a:endParaRPr lang="ru-RU" sz="2000" dirty="0" smtClean="0">
                <a:latin typeface="+mj-lt"/>
                <a:cs typeface="Arial" panose="020B0604020202020204" pitchFamily="34" charset="0"/>
              </a:endParaRPr>
            </a:p>
            <a:p>
              <a:pPr algn="just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95515" y="3927074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110010111011000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03147" y="4256580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110010111011000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95514" y="436007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110010111011000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49202" y="3887248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110010111011000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4363590" y="405190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4352922" y="520983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879571" y="3840964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110010111011000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87203" y="4170470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110010111011000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879570" y="427396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110010111011000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633258" y="3801138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110010111011000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4464665" y="404211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4402761" y="5191775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110001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4823" y="4948158"/>
            <a:ext cx="1800000" cy="82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ввода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8326" y="2688064"/>
            <a:ext cx="1800000" cy="82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вывода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9179" y="3827061"/>
            <a:ext cx="1800000" cy="82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73125" y="3827061"/>
            <a:ext cx="1800000" cy="82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ОЗУ, ПЗУ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981796" y="4040373"/>
            <a:ext cx="9730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981796" y="4458627"/>
            <a:ext cx="9730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746151" y="4040373"/>
            <a:ext cx="9730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746151" y="4458378"/>
            <a:ext cx="9730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986425" y="3513848"/>
            <a:ext cx="0" cy="3060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4990343" y="4636283"/>
            <a:ext cx="0" cy="3127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14215" y="6039442"/>
            <a:ext cx="4191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потоки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 влево 42"/>
          <p:cNvSpPr/>
          <p:nvPr/>
        </p:nvSpPr>
        <p:spPr>
          <a:xfrm>
            <a:off x="2979916" y="4137641"/>
            <a:ext cx="969631" cy="244875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/>
          <p:cNvSpPr/>
          <p:nvPr/>
        </p:nvSpPr>
        <p:spPr>
          <a:xfrm flipH="1">
            <a:off x="5752585" y="4108219"/>
            <a:ext cx="969631" cy="244875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 rot="16200000" flipH="1">
            <a:off x="4591268" y="3498115"/>
            <a:ext cx="306051" cy="337518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лево 45"/>
          <p:cNvSpPr/>
          <p:nvPr/>
        </p:nvSpPr>
        <p:spPr>
          <a:xfrm rot="5400000" flipH="1" flipV="1">
            <a:off x="4594177" y="4658686"/>
            <a:ext cx="294955" cy="285694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669198" y="6302241"/>
            <a:ext cx="4030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05227" y="6008663"/>
            <a:ext cx="3405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процессами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трелка влево 48"/>
          <p:cNvSpPr/>
          <p:nvPr/>
        </p:nvSpPr>
        <p:spPr>
          <a:xfrm flipH="1">
            <a:off x="4819288" y="6182995"/>
            <a:ext cx="414005" cy="186823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46627" y="3827061"/>
            <a:ext cx="1800000" cy="82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Процессор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АЛУ, УУ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571744"/>
            <a:ext cx="8322685" cy="40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3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30139 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2000" accel="50000" decel="50000" fill="remove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4.44444E-6 L 0.30156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2000" accel="50000" decel="5000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-1.85185E-6 L 0.30486 -0.0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2000" accel="50000" decel="50000" fill="remove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72222E-6 -1.85185E-6 L -0.30104 0.0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2000" accel="50000" decel="5000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2.59259E-6 L -0.00174 -0.1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8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2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22 -0.01111 L 0.00122 -0.168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3" grpId="0"/>
      <p:bldP spid="42" grpId="0"/>
      <p:bldP spid="43" grpId="0" animBg="1"/>
      <p:bldP spid="44" grpId="0" animBg="1"/>
      <p:bldP spid="45" grpId="0" animBg="1"/>
      <p:bldP spid="46" grpId="0" animBg="1"/>
      <p:bldP spid="48" grpId="0"/>
      <p:bldP spid="4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компонентов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873" y="2442362"/>
            <a:ext cx="8281987" cy="40681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dirty="0" smtClean="0"/>
              <a:t>арифметико-логическое устройство </a:t>
            </a:r>
            <a:r>
              <a:rPr lang="ru-RU" dirty="0" smtClean="0"/>
              <a:t>(АЛУ)</a:t>
            </a:r>
            <a:r>
              <a:rPr lang="en-US" dirty="0" smtClean="0"/>
              <a:t> </a:t>
            </a:r>
            <a:r>
              <a:rPr lang="ru-RU" dirty="0" smtClean="0"/>
              <a:t>выполняет </a:t>
            </a:r>
            <a:r>
              <a:rPr lang="ru-RU" dirty="0"/>
              <a:t>обработку </a:t>
            </a:r>
            <a:r>
              <a:rPr lang="ru-RU" dirty="0" smtClean="0"/>
              <a:t>данных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/>
              <a:t>устройство управления </a:t>
            </a:r>
            <a:r>
              <a:rPr lang="ru-RU" dirty="0"/>
              <a:t>(УУ</a:t>
            </a:r>
            <a:r>
              <a:rPr lang="ru-RU" dirty="0" smtClean="0"/>
              <a:t>) обеспечивает выполнение программы и организует </a:t>
            </a:r>
            <a:r>
              <a:rPr lang="ru-RU" dirty="0"/>
              <a:t>согласованное </a:t>
            </a:r>
            <a:r>
              <a:rPr lang="ru-RU" dirty="0" smtClean="0"/>
              <a:t>взаимодействие </a:t>
            </a:r>
            <a:r>
              <a:rPr lang="ru-RU" dirty="0"/>
              <a:t>всех </a:t>
            </a:r>
            <a:r>
              <a:rPr lang="ru-RU" dirty="0" smtClean="0"/>
              <a:t>узлов компьютера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189" y="1071546"/>
            <a:ext cx="8281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Процессор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обрабатывает информацию: управляет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всеми процессами 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пропускает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через себя все информационные потоки.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/>
              <a:t>Состоит:</a:t>
            </a:r>
            <a:r>
              <a:rPr lang="ru-RU" sz="2400" dirty="0" smtClean="0"/>
              <a:t> </a:t>
            </a:r>
            <a:endParaRPr lang="ru-RU" sz="2400" dirty="0"/>
          </a:p>
          <a:p>
            <a:pPr indent="361950"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5650" y="4306849"/>
            <a:ext cx="8136000" cy="2311439"/>
            <a:chOff x="755650" y="4306849"/>
            <a:chExt cx="8136000" cy="231143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343" b="38888"/>
            <a:stretch/>
          </p:blipFill>
          <p:spPr>
            <a:xfrm>
              <a:off x="755650" y="4306849"/>
              <a:ext cx="7007142" cy="2311439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7163087" y="4314304"/>
              <a:ext cx="1728563" cy="229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844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компонентов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664756"/>
              </p:ext>
            </p:extLst>
          </p:nvPr>
        </p:nvGraphicFramePr>
        <p:xfrm>
          <a:off x="784481" y="1051284"/>
          <a:ext cx="8080221" cy="384922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90285">
                  <a:extLst>
                    <a:ext uri="{9D8B030D-6E8A-4147-A177-3AD203B41FA5}">
                      <a16:colId xmlns:a16="http://schemas.microsoft.com/office/drawing/2014/main" xmlns="" val="2975745414"/>
                    </a:ext>
                  </a:extLst>
                </a:gridCol>
                <a:gridCol w="1931787">
                  <a:extLst>
                    <a:ext uri="{9D8B030D-6E8A-4147-A177-3AD203B41FA5}">
                      <a16:colId xmlns:a16="http://schemas.microsoft.com/office/drawing/2014/main" xmlns="" val="2119308519"/>
                    </a:ext>
                  </a:extLst>
                </a:gridCol>
                <a:gridCol w="3358149">
                  <a:extLst>
                    <a:ext uri="{9D8B030D-6E8A-4147-A177-3AD203B41FA5}">
                      <a16:colId xmlns:a16="http://schemas.microsoft.com/office/drawing/2014/main" xmlns="" val="2729297006"/>
                    </a:ext>
                  </a:extLst>
                </a:gridCol>
              </a:tblGrid>
              <a:tr h="13103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Candara" pitchFamily="34" charset="0"/>
                          <a:cs typeface="Arial" panose="020B0604020202020204" pitchFamily="34" charset="0"/>
                        </a:rPr>
                        <a:t>Память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хранение данных и программ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7606359"/>
                  </a:ext>
                </a:extLst>
              </a:tr>
              <a:tr h="4357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Внешняя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предназначена для длительного хранения программ и данных </a:t>
                      </a:r>
                      <a:b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периоды между сеансами обработки</a:t>
                      </a:r>
                    </a:p>
                    <a:p>
                      <a:pPr algn="ctr"/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920606"/>
                  </a:ext>
                </a:extLst>
              </a:tr>
              <a:tr h="207586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ОЗУ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временное хранение программ и данных в процессе обработки 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ПЗУ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начальной загрузки компьютера 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628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39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компонентов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5471586" y="3336775"/>
            <a:ext cx="5015363" cy="8183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1643050"/>
            <a:ext cx="4532863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Мышь, джойстик, графический планшет, сенсорный экран,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тачпад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трекбол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1073" y="2993710"/>
            <a:ext cx="4464422" cy="76944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Сканер, фотоаппарат, видео-камера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091073" y="3829273"/>
            <a:ext cx="4896470" cy="7923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звуковой 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1073" y="4444577"/>
            <a:ext cx="4489036" cy="4308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Микрофон, диктофон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091073" y="4901466"/>
            <a:ext cx="4896470" cy="79231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Игровые устройства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1073" y="5484174"/>
            <a:ext cx="4489036" cy="76944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Джойстик, руль, световой пистолет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91073" y="1052516"/>
            <a:ext cx="4868859" cy="79231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Указательные (координатные)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091073" y="2358741"/>
            <a:ext cx="4896470" cy="79231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графической 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1091073" y="3451617"/>
            <a:ext cx="4896470" cy="7923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1091073" y="4241595"/>
            <a:ext cx="4896470" cy="79231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091073" y="1888158"/>
            <a:ext cx="4868859" cy="79231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1091073" y="2680468"/>
            <a:ext cx="4896470" cy="79231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4296568" y="3097860"/>
            <a:ext cx="5015362" cy="12961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Алгоритмы обработки 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69289" y="1429993"/>
            <a:ext cx="50366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071538" y="6143644"/>
            <a:ext cx="5143536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ndara" pitchFamily="34" charset="0"/>
              </a:rPr>
              <a:t>Ввод текстовой информации - клавиатура</a:t>
            </a:r>
            <a:endParaRPr lang="ru-RU" sz="20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8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12220</TotalTime>
  <Words>1288</Words>
  <Application>Microsoft Office PowerPoint</Application>
  <PresentationFormat>Экран (4:3)</PresentationFormat>
  <Paragraphs>276</Paragraphs>
  <Slides>25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ОСНОВОПОЛАГАЮЩИЕ ПРИНЦИПЫ УСТРОЙСТВА ЭВМ</vt:lpstr>
      <vt:lpstr>Ключевые слова</vt:lpstr>
      <vt:lpstr>Принципы Неймана-Лебедева</vt:lpstr>
      <vt:lpstr>Основоположники ЭВМ</vt:lpstr>
      <vt:lpstr>Принципы Неймана-Лебедева</vt:lpstr>
      <vt:lpstr>Функциональная схема по фон Нейману</vt:lpstr>
      <vt:lpstr>Состав компонентов</vt:lpstr>
      <vt:lpstr>Состав компонентов</vt:lpstr>
      <vt:lpstr>Состав компонентов</vt:lpstr>
      <vt:lpstr>Состав компонентов</vt:lpstr>
      <vt:lpstr>Принцип двоичного кодирования</vt:lpstr>
      <vt:lpstr>Троичный компьютер «СЕТУНЬ»</vt:lpstr>
      <vt:lpstr>Принцип однородности памяти</vt:lpstr>
      <vt:lpstr>Принцип адресности памяти</vt:lpstr>
      <vt:lpstr>Принцип иерархичности памяти</vt:lpstr>
      <vt:lpstr>Принцип программного управления</vt:lpstr>
      <vt:lpstr>Принцип программного управления</vt:lpstr>
      <vt:lpstr>Архитектура компьютера</vt:lpstr>
      <vt:lpstr>Магистрально-модульное устройство компьютера</vt:lpstr>
      <vt:lpstr>Архитектура компьютера</vt:lpstr>
      <vt:lpstr>Направления развития</vt:lpstr>
      <vt:lpstr>Самое главное</vt:lpstr>
      <vt:lpstr>Самое главное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Учитель</cp:lastModifiedBy>
  <cp:revision>708</cp:revision>
  <dcterms:modified xsi:type="dcterms:W3CDTF">2021-12-20T05:33:35Z</dcterms:modified>
</cp:coreProperties>
</file>