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3" r:id="rId3"/>
    <p:sldId id="257" r:id="rId4"/>
    <p:sldId id="258" r:id="rId5"/>
    <p:sldId id="274" r:id="rId6"/>
    <p:sldId id="272" r:id="rId7"/>
    <p:sldId id="268" r:id="rId8"/>
    <p:sldId id="270" r:id="rId9"/>
    <p:sldId id="269" r:id="rId10"/>
    <p:sldId id="271" r:id="rId11"/>
    <p:sldId id="275" r:id="rId12"/>
    <p:sldId id="259" r:id="rId13"/>
    <p:sldId id="260" r:id="rId14"/>
    <p:sldId id="261" r:id="rId15"/>
    <p:sldId id="262" r:id="rId16"/>
    <p:sldId id="263" r:id="rId17"/>
    <p:sldId id="264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2" autoAdjust="0"/>
  </p:normalViewPr>
  <p:slideViewPr>
    <p:cSldViewPr showGuides="1"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F2936-BF91-4B15-BB84-52A02D4A9476}" type="datetimeFigureOut">
              <a:rPr lang="ru-RU" smtClean="0"/>
              <a:t>18.12.2018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E8AB7-8DB2-45A7-9E3F-90A4A108F25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137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13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E0E06-5A83-4907-924B-CCA8D8A71266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598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50D3356-7B1D-43A1-8F6A-8FF40E41AA64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2EAF32-1875-4570-AFC5-8F0A16F2C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sch10r.narod.ru/309/site-alg/images/sxema.gi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Автоматическая обработка информации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dirty="0" smtClean="0"/>
              <a:t>Информатика 10 класс</a:t>
            </a:r>
          </a:p>
          <a:p>
            <a:r>
              <a:rPr lang="ru-RU" dirty="0" smtClean="0"/>
              <a:t>Учитель Литвиненко Р.И.</a:t>
            </a:r>
          </a:p>
          <a:p>
            <a:r>
              <a:rPr lang="ru-RU" dirty="0" smtClean="0"/>
              <a:t>МБОУ «Средняя общеобразовательная школа №9» г. Таштагол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ru-RU" sz="3200" b="1" smtClean="0">
                <a:solidFill>
                  <a:srgbClr val="000099"/>
                </a:solidFill>
                <a:effectLst/>
                <a:latin typeface="Batang" pitchFamily="18" charset="-127"/>
              </a:rPr>
              <a:t>Формальное исполнение алгоритма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456112"/>
          </a:xfrm>
        </p:spPr>
        <p:txBody>
          <a:bodyPr/>
          <a:lstStyle/>
          <a:p>
            <a:r>
              <a:rPr lang="ru-RU" smtClean="0">
                <a:latin typeface="Batang" pitchFamily="18" charset="-127"/>
              </a:rPr>
              <a:t>Выполняя алгоритм, </a:t>
            </a:r>
            <a:r>
              <a:rPr lang="ru-RU" b="1" i="1" smtClean="0">
                <a:latin typeface="Batang" pitchFamily="18" charset="-127"/>
              </a:rPr>
              <a:t>исполнитель действует формально</a:t>
            </a:r>
            <a:r>
              <a:rPr lang="ru-RU" smtClean="0">
                <a:latin typeface="Batang" pitchFamily="18" charset="-127"/>
              </a:rPr>
              <a:t>, т.е. может не вникать в смысл того, что он делает и тем не менее получать нужный результат.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43108" y="0"/>
            <a:ext cx="476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34E5E"/>
                </a:solidFill>
                <a:latin typeface="Roboto Slab"/>
              </a:rPr>
              <a:t>Алгоритмические машины</a:t>
            </a:r>
            <a:endParaRPr lang="ru-RU" sz="2400" dirty="0">
              <a:solidFill>
                <a:srgbClr val="134E5E"/>
              </a:solidFill>
              <a:latin typeface="Roboto Slab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58" y="642918"/>
            <a:ext cx="3654666" cy="338624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7686" y="1214422"/>
            <a:ext cx="4435785" cy="43260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0" y="4286256"/>
            <a:ext cx="4286248" cy="1569660"/>
          </a:xfrm>
          <a:prstGeom prst="rect">
            <a:avLst/>
          </a:prstGeom>
          <a:solidFill>
            <a:srgbClr val="E2EDEE"/>
          </a:solidFill>
          <a:ln>
            <a:solidFill>
              <a:srgbClr val="134E5E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>
                <a:solidFill>
                  <a:prstClr val="black"/>
                </a:solidFill>
              </a:rPr>
              <a:t>Формальное исполнение позволяет использовать технические устройства для выполнения алгоритмов</a:t>
            </a:r>
            <a:endParaRPr lang="ru-RU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343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285728"/>
            <a:ext cx="4614866" cy="990600"/>
          </a:xfrm>
        </p:spPr>
        <p:txBody>
          <a:bodyPr/>
          <a:lstStyle/>
          <a:p>
            <a:r>
              <a:rPr lang="ru-RU" b="1" dirty="0" smtClean="0"/>
              <a:t>Машина Э. Поста</a:t>
            </a:r>
            <a:endParaRPr lang="ru-RU" b="1" dirty="0"/>
          </a:p>
        </p:txBody>
      </p:sp>
      <p:pic>
        <p:nvPicPr>
          <p:cNvPr id="1026" name="Picture 2" descr="F:\Emil_Leon_Pos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3456635" cy="47149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000496" y="1628800"/>
            <a:ext cx="51435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Алгоритмические машины Тьюринга и Поста являются универсальными исполнителями алгоритмов обработки символьных последовательностей (машина Поста – из двоичного алфавита)</a:t>
            </a:r>
          </a:p>
          <a:p>
            <a:r>
              <a:rPr lang="ru-RU" sz="2200" dirty="0" smtClean="0"/>
              <a:t> </a:t>
            </a:r>
          </a:p>
          <a:p>
            <a:r>
              <a:rPr lang="ru-RU" sz="2200" dirty="0" smtClean="0"/>
              <a:t>Алгоритм</a:t>
            </a:r>
            <a:r>
              <a:rPr lang="ru-RU" sz="2200" dirty="0"/>
              <a:t>, по которому работает машина </a:t>
            </a:r>
            <a:r>
              <a:rPr lang="ru-RU" sz="2200" dirty="0" smtClean="0"/>
              <a:t> называют </a:t>
            </a:r>
            <a:r>
              <a:rPr lang="ru-RU" sz="2200" dirty="0"/>
              <a:t>программой.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5786" y="5357826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Эмиль Пост</a:t>
            </a:r>
          </a:p>
          <a:p>
            <a:pPr algn="ctr"/>
            <a:r>
              <a:rPr lang="ru-RU" dirty="0" smtClean="0"/>
              <a:t>(1897 – 1954)</a:t>
            </a:r>
          </a:p>
          <a:p>
            <a:pPr algn="ctr"/>
            <a:r>
              <a:rPr lang="ru-RU" dirty="0" smtClean="0"/>
              <a:t>США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Модель машины Поста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571744"/>
            <a:ext cx="8229600" cy="335758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/>
              <a:t> Имеется бесконечная информационная лента, разделенная на позиции – к л е т к и. </a:t>
            </a:r>
          </a:p>
          <a:p>
            <a:r>
              <a:rPr lang="ru-RU" dirty="0" smtClean="0"/>
              <a:t>В каждой клетке может либо стоять метка (знак), либо отсутствовать (пусто). Вдоль ленты движется каретка - считывающее устройство.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9" y="1571612"/>
          <a:ext cx="8643990" cy="642942"/>
        </p:xfrm>
        <a:graphic>
          <a:graphicData uri="http://schemas.openxmlformats.org/drawingml/2006/table">
            <a:tbl>
              <a:tblPr/>
              <a:tblGrid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  <a:gridCol w="576266"/>
              </a:tblGrid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b="1" dirty="0">
                        <a:latin typeface="Calibri"/>
                        <a:ea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rot="5400000" flipH="1" flipV="1">
            <a:off x="1535885" y="2606669"/>
            <a:ext cx="50006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3" y="5572140"/>
            <a:ext cx="8572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Назначение машины Поста – производить преобразования на информационной ленте.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5714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Система команд машины Поста: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571480"/>
          <a:ext cx="9144000" cy="5194132"/>
        </p:xfrm>
        <a:graphic>
          <a:graphicData uri="http://schemas.openxmlformats.org/drawingml/2006/table">
            <a:tbl>
              <a:tblPr/>
              <a:tblGrid>
                <a:gridCol w="1199214"/>
                <a:gridCol w="7944786"/>
              </a:tblGrid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Команда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Действие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← </a:t>
                      </a: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Сдвиг каретки на шаг влево и переход к выполнению команды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→ </a:t>
                      </a: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Сдвиг каретки на шаг вправо и переход к выполнению команды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Запись метки в текущую пустую клетку и переход к выполнению команды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↕ </a:t>
                      </a: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Стирание метки в текущей клетке и переход к выполнению команды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8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 err="1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!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Остановка выполнения программы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8288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? </a:t>
                      </a:r>
                      <a:r>
                        <a:rPr lang="en-US" sz="22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m, k</a:t>
                      </a:r>
                      <a:endParaRPr lang="ru-RU" sz="2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Переход в зависимости от содержимого текущей клетки: если текущая клетка пустая, то следующий будет выполняться команда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ru-RU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если непустая – команда с номером </a:t>
                      </a:r>
                      <a:r>
                        <a:rPr lang="en-US" sz="1800" b="1" dirty="0">
                          <a:solidFill>
                            <a:srgbClr val="00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5842337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Запись всякой команды начинается с ее порядкового номера в программе – </a:t>
            </a:r>
            <a:r>
              <a:rPr kumimoji="0" lang="ru-RU" sz="2000" b="0" i="0" u="none" strike="noStrike" cap="none" normalizeH="0" baseline="0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000" b="0" i="0" u="none" strike="noStrike" cap="none" normalizeH="0" baseline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Затем </a:t>
            </a:r>
            <a:r>
              <a:rPr kumimoji="0" lang="ru-RU" sz="2000" b="0" i="0" u="none" strike="noStrike" cap="none" normalizeH="0" baseline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следует код операции и после него – номер следующей выполняемой команды программы – </a:t>
            </a:r>
            <a:r>
              <a:rPr kumimoji="0" lang="en-US" sz="2000" b="0" i="0" u="none" strike="noStrike" cap="none" normalizeH="0" baseline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41313" b="58047"/>
          <a:stretch>
            <a:fillRect/>
          </a:stretch>
        </p:blipFill>
        <p:spPr bwMode="auto">
          <a:xfrm>
            <a:off x="0" y="188640"/>
            <a:ext cx="8864266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551723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Какое состояние установится на ленте после выполнения следующей программы?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t="13781" r="44266" b="44266"/>
          <a:stretch>
            <a:fillRect/>
          </a:stretch>
        </p:blipFill>
        <p:spPr bwMode="auto">
          <a:xfrm>
            <a:off x="428469" y="908720"/>
            <a:ext cx="8545775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Результат выполнения программы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t="13754" r="44529" b="75098"/>
          <a:stretch>
            <a:fillRect/>
          </a:stretch>
        </p:blipFill>
        <p:spPr bwMode="auto">
          <a:xfrm>
            <a:off x="0" y="2780928"/>
            <a:ext cx="914400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23528" y="260648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Условие задачи</a:t>
            </a:r>
            <a:r>
              <a:rPr lang="ru-RU" dirty="0" smtClean="0"/>
              <a:t>: </a:t>
            </a:r>
            <a:r>
              <a:rPr lang="ru-RU" sz="2400" dirty="0" smtClean="0"/>
              <a:t>На информационной ленте на некотором расстоянии справа от каретки,  стоящей под пустой клеткой, находится непрерывный массив меток. Требуется присоединить  к правому концу массива одну метку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r="65628" b="57990"/>
          <a:stretch>
            <a:fillRect/>
          </a:stretch>
        </p:blipFill>
        <p:spPr bwMode="auto">
          <a:xfrm>
            <a:off x="899592" y="0"/>
            <a:ext cx="6768752" cy="6204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285728"/>
            <a:ext cx="8215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34E5E"/>
                </a:solidFill>
                <a:latin typeface="Roboto Slab"/>
              </a:rPr>
              <a:t>Что такое обработка информации?</a:t>
            </a:r>
            <a:endParaRPr lang="ru-RU" sz="2400" dirty="0">
              <a:solidFill>
                <a:srgbClr val="134E5E"/>
              </a:solidFill>
              <a:latin typeface="Roboto Slab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500174"/>
            <a:ext cx="3929090" cy="1510413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lIns="46800" tIns="0" rIns="46800" bIns="0">
            <a:spAutoFit/>
          </a:bodyPr>
          <a:lstStyle/>
          <a:p>
            <a:pPr>
              <a:lnSpc>
                <a:spcPct val="125000"/>
              </a:lnSpc>
            </a:pPr>
            <a:r>
              <a:rPr lang="ru-RU" sz="2000" dirty="0" smtClean="0">
                <a:solidFill>
                  <a:prstClr val="black"/>
                </a:solidFill>
              </a:rPr>
              <a:t>преобразование информации из </a:t>
            </a:r>
            <a:r>
              <a:rPr lang="ru-RU" sz="2000" dirty="0" smtClean="0">
                <a:solidFill>
                  <a:prstClr val="black"/>
                </a:solidFill>
              </a:rPr>
              <a:t>одного вида </a:t>
            </a:r>
            <a:r>
              <a:rPr lang="ru-RU" sz="2000" dirty="0" smtClean="0">
                <a:solidFill>
                  <a:prstClr val="black"/>
                </a:solidFill>
              </a:rPr>
              <a:t>в другой, которое </a:t>
            </a:r>
            <a:r>
              <a:rPr lang="ru-RU" sz="2000" dirty="0" smtClean="0">
                <a:solidFill>
                  <a:prstClr val="black"/>
                </a:solidFill>
              </a:rPr>
              <a:t>осуществляется по </a:t>
            </a:r>
            <a:r>
              <a:rPr lang="ru-RU" sz="2000" dirty="0" smtClean="0">
                <a:solidFill>
                  <a:prstClr val="black"/>
                </a:solidFill>
              </a:rPr>
              <a:t>строгим формальным правилам.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000108"/>
            <a:ext cx="3353966" cy="276999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lIns="46800" tIns="0" rIns="46800" bIns="0">
            <a:spAutoFit/>
          </a:bodyPr>
          <a:lstStyle/>
          <a:p>
            <a:r>
              <a:rPr lang="ru-RU" sz="1800" dirty="0" smtClean="0">
                <a:solidFill>
                  <a:srgbClr val="134E5E"/>
                </a:solidFill>
                <a:latin typeface="Roboto Slab"/>
              </a:rPr>
              <a:t>Обработка информации —</a:t>
            </a:r>
            <a:endParaRPr lang="ru-RU" sz="1800" dirty="0">
              <a:solidFill>
                <a:prstClr val="black"/>
              </a:solidFill>
              <a:latin typeface="Roboto Slab"/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772000" y="3357562"/>
            <a:ext cx="3600000" cy="960000"/>
          </a:xfrm>
          <a:prstGeom prst="flowChartProcess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lIns="180000" tIns="180000" rIns="180000" bIns="180000" rtlCol="0" anchor="ctr">
            <a:noAutofit/>
          </a:bodyPr>
          <a:lstStyle/>
          <a:p>
            <a:pPr algn="ctr"/>
            <a:r>
              <a:rPr lang="ru-RU" sz="2800" dirty="0" smtClean="0">
                <a:solidFill>
                  <a:prstClr val="white"/>
                </a:solidFill>
                <a:latin typeface="Roboto Slab"/>
              </a:rPr>
              <a:t>Исполнители</a:t>
            </a:r>
            <a:endParaRPr lang="ru-RU" sz="2800" dirty="0">
              <a:solidFill>
                <a:prstClr val="white"/>
              </a:solidFill>
              <a:latin typeface="Roboto Slab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14942" y="4857760"/>
            <a:ext cx="3530179" cy="637117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80000" tIns="180000" rIns="180000" bIns="180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dirty="0" smtClean="0">
                <a:solidFill>
                  <a:prstClr val="black"/>
                </a:solidFill>
              </a:rPr>
              <a:t>Техническое устройство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14348" y="4929198"/>
            <a:ext cx="3239164" cy="619996"/>
          </a:xfrm>
          <a:prstGeom prst="rect">
            <a:avLst/>
          </a:prstGeom>
          <a:ln w="12700">
            <a:solidFill>
              <a:srgbClr val="134E5E"/>
            </a:solidFill>
          </a:ln>
        </p:spPr>
        <p:style>
          <a:lnRef idx="2">
            <a:schemeClr val="accent1"/>
          </a:lnRef>
          <a:fillRef idx="1002">
            <a:schemeClr val="lt2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tIns="180000" rIns="180000" bIns="180000" rtlCol="0" anchor="ctr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400" dirty="0" smtClean="0">
                <a:solidFill>
                  <a:prstClr val="black"/>
                </a:solidFill>
              </a:rPr>
              <a:t>Человек</a:t>
            </a:r>
            <a:endParaRPr lang="ru-RU" sz="2400" dirty="0">
              <a:solidFill>
                <a:prstClr val="black"/>
              </a:solidFill>
            </a:endParaRPr>
          </a:p>
        </p:txBody>
      </p:sp>
      <p:cxnSp>
        <p:nvCxnSpPr>
          <p:cNvPr id="21" name="Соединительная линия уступом 20"/>
          <p:cNvCxnSpPr>
            <a:stCxn id="18" idx="2"/>
            <a:endCxn id="19" idx="1"/>
          </p:cNvCxnSpPr>
          <p:nvPr/>
        </p:nvCxnSpPr>
        <p:spPr>
          <a:xfrm rot="16200000" flipH="1">
            <a:off x="4464093" y="4425469"/>
            <a:ext cx="858757" cy="642942"/>
          </a:xfrm>
          <a:prstGeom prst="bentConnector2">
            <a:avLst/>
          </a:prstGeom>
          <a:ln w="9525">
            <a:solidFill>
              <a:srgbClr val="134E5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18" idx="2"/>
            <a:endCxn id="20" idx="3"/>
          </p:cNvCxnSpPr>
          <p:nvPr/>
        </p:nvCxnSpPr>
        <p:spPr>
          <a:xfrm rot="5400000">
            <a:off x="3801939" y="4469135"/>
            <a:ext cx="921634" cy="618488"/>
          </a:xfrm>
          <a:prstGeom prst="bentConnector2">
            <a:avLst/>
          </a:prstGeom>
          <a:ln w="9525">
            <a:solidFill>
              <a:srgbClr val="134E5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857752" y="1357298"/>
            <a:ext cx="4000528" cy="769441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lIns="46800" tIns="0" rIns="46800" bIns="0">
            <a:spAutoFit/>
          </a:bodyPr>
          <a:lstStyle/>
          <a:p>
            <a:pPr>
              <a:lnSpc>
                <a:spcPct val="125000"/>
              </a:lnSpc>
            </a:pPr>
            <a:r>
              <a:rPr lang="ru-RU" sz="2000" dirty="0" smtClean="0">
                <a:solidFill>
                  <a:prstClr val="black"/>
                </a:solidFill>
              </a:rPr>
              <a:t>информация, которая подвергается</a:t>
            </a:r>
          </a:p>
          <a:p>
            <a:pPr>
              <a:lnSpc>
                <a:spcPct val="125000"/>
              </a:lnSpc>
            </a:pPr>
            <a:r>
              <a:rPr lang="ru-RU" sz="2000" dirty="0" smtClean="0">
                <a:solidFill>
                  <a:prstClr val="black"/>
                </a:solidFill>
              </a:rPr>
              <a:t>обработке.</a:t>
            </a:r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786314" y="928670"/>
            <a:ext cx="3353966" cy="276999"/>
          </a:xfrm>
          <a:prstGeom prst="rect">
            <a:avLst/>
          </a:prstGeom>
          <a:noFill/>
          <a:ln w="12700" cmpd="sng">
            <a:noFill/>
            <a:prstDash val="solid"/>
          </a:ln>
        </p:spPr>
        <p:txBody>
          <a:bodyPr wrap="square" lIns="46800" tIns="0" rIns="46800" bIns="0">
            <a:spAutoFit/>
          </a:bodyPr>
          <a:lstStyle/>
          <a:p>
            <a:r>
              <a:rPr lang="ru-RU" sz="1800" dirty="0" smtClean="0">
                <a:solidFill>
                  <a:srgbClr val="134E5E"/>
                </a:solidFill>
                <a:latin typeface="Roboto Slab"/>
              </a:rPr>
              <a:t>Исходные данные —</a:t>
            </a:r>
            <a:endParaRPr lang="ru-RU" sz="1800" dirty="0">
              <a:solidFill>
                <a:prstClr val="black"/>
              </a:solidFill>
              <a:latin typeface="Roboto Slab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14282" y="785794"/>
            <a:ext cx="850112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75982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18" grpId="1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обработки информации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85752" y="2143116"/>
            <a:ext cx="3214678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Исходные данные</a:t>
            </a:r>
            <a:endParaRPr lang="ru-RU" sz="24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295276" y="3500438"/>
            <a:ext cx="3205186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Правила обработки</a:t>
            </a:r>
            <a:endParaRPr lang="ru-RU" sz="2400" b="1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571900" y="2000240"/>
            <a:ext cx="2643206" cy="2643206"/>
          </a:xfrm>
          <a:prstGeom prst="flowChart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Исполнитель</a:t>
            </a:r>
            <a:endParaRPr lang="ru-RU" sz="32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357950" y="2786058"/>
            <a:ext cx="2500330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Результат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58477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 anchorCtr="0">
            <a:spAutoFit/>
          </a:bodyPr>
          <a:lstStyle/>
          <a:p>
            <a:pPr algn="ctr"/>
            <a:r>
              <a:rPr lang="ru-RU" b="1" dirty="0" smtClean="0"/>
              <a:t>Виды обработки информации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931224" cy="49377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sz="3600" dirty="0" smtClean="0"/>
              <a:t>получение новой информации, новых сведений;</a:t>
            </a:r>
          </a:p>
          <a:p>
            <a:pPr>
              <a:buNone/>
            </a:pPr>
            <a:r>
              <a:rPr lang="ru-RU" sz="3600" dirty="0" smtClean="0"/>
              <a:t>2. изменение формы представления информации;</a:t>
            </a:r>
          </a:p>
          <a:p>
            <a:pPr>
              <a:buNone/>
            </a:pPr>
            <a:r>
              <a:rPr lang="ru-RU" sz="3600" dirty="0" smtClean="0"/>
              <a:t>3. систематизация, структурирование данных;</a:t>
            </a:r>
          </a:p>
          <a:p>
            <a:pPr>
              <a:buNone/>
            </a:pPr>
            <a:r>
              <a:rPr lang="ru-RU" sz="3600" dirty="0" smtClean="0"/>
              <a:t>4. поиск информации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57554" y="4143380"/>
            <a:ext cx="4760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134E5E"/>
                </a:solidFill>
                <a:latin typeface="Roboto Slab"/>
              </a:rPr>
              <a:t>Что такое алгоритм?</a:t>
            </a:r>
            <a:endParaRPr lang="ru-RU" sz="2400" dirty="0">
              <a:solidFill>
                <a:srgbClr val="134E5E"/>
              </a:solidFill>
              <a:latin typeface="Roboto Slab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14338"/>
            <a:ext cx="3632799" cy="55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5330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071802" y="1285860"/>
            <a:ext cx="5616302" cy="4608041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Появление алгоритмов связывают с зарождением математики. </a:t>
            </a:r>
          </a:p>
          <a:p>
            <a:pPr marL="274320" lvl="0" indent="-27432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Более 1000 лет назад (в 825 году) ученый из города Хорезма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Абу </a:t>
            </a:r>
            <a:r>
              <a:rPr lang="ru-RU" sz="2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Аль-Хорезми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создал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книгу по математике, в которой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описал десятичную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систему счисления и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способы выполнения арифметических действий над многозначными числами. Само слово алгоритм возникло в Европе после перевода на латынь книги этого математика.</a:t>
            </a: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285720" y="0"/>
            <a:ext cx="2752575" cy="48335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4282" y="5072074"/>
            <a:ext cx="27479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Абу Аль-Хорезми,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средневековый персидский 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учёный </a:t>
            </a:r>
            <a:r>
              <a:rPr lang="en-US" sz="1400" dirty="0" smtClean="0">
                <a:solidFill>
                  <a:prstClr val="black"/>
                </a:solidFill>
              </a:rPr>
              <a:t>IX </a:t>
            </a:r>
            <a:r>
              <a:rPr lang="ru-RU" sz="1400" dirty="0" smtClean="0">
                <a:solidFill>
                  <a:prstClr val="black"/>
                </a:solidFill>
              </a:rPr>
              <a:t>в., математик, 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астроном, географ и историк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67544" y="764704"/>
            <a:ext cx="8153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i="1" u="sng" dirty="0">
                <a:latin typeface="Times New Roman" pitchFamily="18" charset="0"/>
                <a:cs typeface="Times New Roman" pitchFamily="18" charset="0"/>
              </a:rPr>
              <a:t>Алгоритм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это строго определенная последовательность действий при решении задачи.</a:t>
            </a:r>
            <a:endParaRPr lang="ru-RU" sz="4000" dirty="0">
              <a:latin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ru-RU" sz="4000" dirty="0">
                <a:latin typeface="Times New Roman" pitchFamily="18" charset="0"/>
              </a:rPr>
              <a:t>Алгоритм содержит несколько шагов. </a:t>
            </a:r>
          </a:p>
          <a:p>
            <a:pPr algn="just">
              <a:spcBef>
                <a:spcPct val="50000"/>
              </a:spcBef>
            </a:pPr>
            <a:r>
              <a:rPr lang="ru-RU" sz="4000" b="1" i="1" u="sng" dirty="0">
                <a:latin typeface="Times New Roman" pitchFamily="18" charset="0"/>
                <a:cs typeface="Times New Roman" pitchFamily="18" charset="0"/>
              </a:rPr>
              <a:t>Шаг алгоритма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это каждое отдельное действие алгоритма.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5"/>
          <p:cNvSpPr>
            <a:spLocks noChangeAspect="1" noChangeArrowheads="1"/>
          </p:cNvSpPr>
          <p:nvPr/>
        </p:nvSpPr>
        <p:spPr bwMode="auto">
          <a:xfrm>
            <a:off x="1258888" y="0"/>
            <a:ext cx="6286500" cy="765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95288" y="188913"/>
            <a:ext cx="571500" cy="6480175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А</a:t>
            </a:r>
          </a:p>
          <a:p>
            <a:pPr algn="ctr">
              <a:defRPr/>
            </a:pPr>
            <a:r>
              <a:rPr lang="ru-RU" b="1"/>
              <a:t>Л</a:t>
            </a:r>
          </a:p>
          <a:p>
            <a:pPr algn="ctr">
              <a:defRPr/>
            </a:pPr>
            <a:r>
              <a:rPr lang="ru-RU" b="1"/>
              <a:t>Г</a:t>
            </a:r>
          </a:p>
          <a:p>
            <a:pPr algn="ctr">
              <a:defRPr/>
            </a:pPr>
            <a:r>
              <a:rPr lang="ru-RU" b="1"/>
              <a:t>О</a:t>
            </a:r>
          </a:p>
          <a:p>
            <a:pPr algn="ctr">
              <a:defRPr/>
            </a:pPr>
            <a:r>
              <a:rPr lang="ru-RU" b="1"/>
              <a:t>Р</a:t>
            </a:r>
          </a:p>
          <a:p>
            <a:pPr algn="ctr">
              <a:defRPr/>
            </a:pPr>
            <a:r>
              <a:rPr lang="ru-RU" b="1"/>
              <a:t>И</a:t>
            </a:r>
          </a:p>
          <a:p>
            <a:pPr algn="ctr">
              <a:defRPr/>
            </a:pPr>
            <a:r>
              <a:rPr lang="ru-RU" b="1"/>
              <a:t>Т</a:t>
            </a:r>
          </a:p>
          <a:p>
            <a:pPr algn="ctr">
              <a:defRPr/>
            </a:pPr>
            <a:r>
              <a:rPr lang="ru-RU" b="1"/>
              <a:t>М</a:t>
            </a:r>
          </a:p>
          <a:p>
            <a:pPr algn="ctr">
              <a:defRPr/>
            </a:pPr>
            <a:r>
              <a:rPr lang="ru-RU" b="1"/>
              <a:t>Ы</a:t>
            </a:r>
            <a:endParaRPr lang="ru-RU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543050" y="938213"/>
            <a:ext cx="2171700" cy="323850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дискретность</a:t>
            </a:r>
          </a:p>
          <a:p>
            <a:pPr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8197" name="Line 8"/>
          <p:cNvSpPr>
            <a:spLocks noChangeShapeType="1"/>
          </p:cNvSpPr>
          <p:nvPr/>
        </p:nvSpPr>
        <p:spPr bwMode="auto">
          <a:xfrm>
            <a:off x="971550" y="1052513"/>
            <a:ext cx="573088" cy="1587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1081088" y="5487988"/>
            <a:ext cx="571500" cy="1587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>
            <a:off x="1116013" y="4418013"/>
            <a:ext cx="395287" cy="1905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0" name="Line 12"/>
          <p:cNvSpPr>
            <a:spLocks noChangeShapeType="1"/>
          </p:cNvSpPr>
          <p:nvPr/>
        </p:nvSpPr>
        <p:spPr bwMode="auto">
          <a:xfrm>
            <a:off x="1042988" y="3284538"/>
            <a:ext cx="458787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01" name="Line 13"/>
          <p:cNvSpPr>
            <a:spLocks noChangeShapeType="1"/>
          </p:cNvSpPr>
          <p:nvPr/>
        </p:nvSpPr>
        <p:spPr bwMode="auto">
          <a:xfrm>
            <a:off x="4687888" y="2133600"/>
            <a:ext cx="342900" cy="15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1543050" y="1971674"/>
            <a:ext cx="2314570" cy="385755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1600" b="1" dirty="0">
                <a:solidFill>
                  <a:srgbClr val="FF0000"/>
                </a:solidFill>
              </a:rPr>
              <a:t>детерминированность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476375" y="3106738"/>
            <a:ext cx="2201863" cy="322262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массовость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547813" y="4292600"/>
            <a:ext cx="2171700" cy="325438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>
                <a:solidFill>
                  <a:srgbClr val="FF0000"/>
                </a:solidFill>
              </a:rPr>
              <a:t>результативность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1543050" y="5373688"/>
            <a:ext cx="2165350" cy="323850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конечность</a:t>
            </a:r>
            <a:endParaRPr lang="ru-RU" b="1" i="1" dirty="0">
              <a:solidFill>
                <a:srgbClr val="FF0000"/>
              </a:solidFill>
            </a:endParaRPr>
          </a:p>
          <a:p>
            <a:pPr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1543050" y="228600"/>
            <a:ext cx="2171700" cy="320675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000" b="1" dirty="0"/>
              <a:t>Свойства:</a:t>
            </a:r>
            <a:endParaRPr lang="ru-RU" sz="2000" dirty="0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4030663" y="908050"/>
            <a:ext cx="4862512" cy="360363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r>
              <a:rPr lang="ru-RU" sz="1600" dirty="0"/>
              <a:t>Состоит из отдельных команд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4067175" y="1628775"/>
            <a:ext cx="4789488" cy="1028700"/>
          </a:xfrm>
          <a:prstGeom prst="rect">
            <a:avLst/>
          </a:prstGeom>
          <a:solidFill>
            <a:srgbClr val="FFFFFF"/>
          </a:solidFill>
          <a:ln w="19050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r>
              <a:rPr lang="ru-RU" sz="1600" dirty="0"/>
              <a:t>Последовательность выполнения команд должна быть строго определённой. </a:t>
            </a:r>
          </a:p>
          <a:p>
            <a:pPr algn="just">
              <a:defRPr/>
            </a:pPr>
            <a:r>
              <a:rPr lang="ru-RU" sz="1600" dirty="0"/>
              <a:t>Исполнитель должен точно знать, какую команду надо выполнять следующей </a:t>
            </a:r>
            <a:r>
              <a:rPr lang="ru-RU" sz="1600" b="1" dirty="0"/>
              <a:t>- точность;</a:t>
            </a:r>
            <a:endParaRPr lang="ru-RU" sz="1600" dirty="0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4211638" y="2997200"/>
            <a:ext cx="4718080" cy="717552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ru-RU" sz="1000" dirty="0"/>
          </a:p>
          <a:p>
            <a:pPr algn="just">
              <a:defRPr/>
            </a:pPr>
            <a:r>
              <a:rPr lang="ru-RU" sz="1600" dirty="0"/>
              <a:t>С помощью одного и того же алгоритма можно решать много однотипных задач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4211638" y="4005263"/>
            <a:ext cx="4608512" cy="768350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just">
              <a:defRPr/>
            </a:pPr>
            <a:endParaRPr lang="ru-RU" sz="1000" dirty="0"/>
          </a:p>
          <a:p>
            <a:pPr algn="just">
              <a:defRPr/>
            </a:pPr>
            <a:r>
              <a:rPr lang="ru-RU" sz="1600" dirty="0"/>
              <a:t>выполнение конечного числа действий всегда приводит к решению задачи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067175" y="5157788"/>
            <a:ext cx="4762500" cy="647700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anchor="ctr" anchorCtr="0"/>
          <a:lstStyle/>
          <a:p>
            <a:pPr>
              <a:defRPr/>
            </a:pPr>
            <a:endParaRPr lang="ru-RU" sz="1000" dirty="0"/>
          </a:p>
          <a:p>
            <a:pPr algn="just">
              <a:defRPr/>
            </a:pPr>
            <a:r>
              <a:rPr lang="ru-RU" sz="1600" dirty="0"/>
              <a:t>Каждое действие в отдельности и алгоритм в целом должны иметь возможность завершения</a:t>
            </a:r>
          </a:p>
        </p:txBody>
      </p:sp>
      <p:sp>
        <p:nvSpPr>
          <p:cNvPr id="8212" name="Line 25"/>
          <p:cNvSpPr>
            <a:spLocks noChangeShapeType="1"/>
          </p:cNvSpPr>
          <p:nvPr/>
        </p:nvSpPr>
        <p:spPr bwMode="auto">
          <a:xfrm>
            <a:off x="3714750" y="1052513"/>
            <a:ext cx="344488" cy="1587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3" name="Line 26"/>
          <p:cNvSpPr>
            <a:spLocks noChangeShapeType="1"/>
          </p:cNvSpPr>
          <p:nvPr/>
        </p:nvSpPr>
        <p:spPr bwMode="auto">
          <a:xfrm>
            <a:off x="3749675" y="3282950"/>
            <a:ext cx="447675" cy="15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4" name="Line 27"/>
          <p:cNvSpPr>
            <a:spLocks noChangeShapeType="1"/>
          </p:cNvSpPr>
          <p:nvPr/>
        </p:nvSpPr>
        <p:spPr bwMode="auto">
          <a:xfrm>
            <a:off x="3779838" y="4435475"/>
            <a:ext cx="344487" cy="15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5" name="Line 28"/>
          <p:cNvSpPr>
            <a:spLocks noChangeShapeType="1"/>
          </p:cNvSpPr>
          <p:nvPr/>
        </p:nvSpPr>
        <p:spPr bwMode="auto">
          <a:xfrm>
            <a:off x="3714750" y="5487988"/>
            <a:ext cx="342900" cy="1587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16" name="Line 29"/>
          <p:cNvSpPr>
            <a:spLocks noChangeShapeType="1"/>
          </p:cNvSpPr>
          <p:nvPr/>
        </p:nvSpPr>
        <p:spPr bwMode="auto">
          <a:xfrm>
            <a:off x="1042988" y="6388100"/>
            <a:ext cx="571500" cy="15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504950" y="6273800"/>
            <a:ext cx="2165350" cy="323850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i="1" dirty="0">
                <a:solidFill>
                  <a:srgbClr val="FF0000"/>
                </a:solidFill>
              </a:rPr>
              <a:t>понятность</a:t>
            </a:r>
          </a:p>
          <a:p>
            <a:pPr>
              <a:defRPr/>
            </a:pP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019550" y="6072206"/>
            <a:ext cx="4838730" cy="669907"/>
          </a:xfrm>
          <a:prstGeom prst="rect">
            <a:avLst/>
          </a:prstGeom>
          <a:solidFill>
            <a:srgbClr val="FFFFFF"/>
          </a:solidFill>
          <a:ln w="28575">
            <a:solidFill>
              <a:srgbClr val="808080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anchor="ctr" anchorCtr="0"/>
          <a:lstStyle/>
          <a:p>
            <a:pPr>
              <a:defRPr/>
            </a:pPr>
            <a:endParaRPr lang="ru-RU" sz="1000" dirty="0"/>
          </a:p>
          <a:p>
            <a:pPr algn="just">
              <a:defRPr/>
            </a:pPr>
            <a:r>
              <a:rPr lang="ru-RU" sz="1600" dirty="0"/>
              <a:t>Команды должны быть записаны на понятном Исполнителю языке</a:t>
            </a:r>
          </a:p>
        </p:txBody>
      </p:sp>
      <p:sp>
        <p:nvSpPr>
          <p:cNvPr id="8219" name="Line 32"/>
          <p:cNvSpPr>
            <a:spLocks noChangeShapeType="1"/>
          </p:cNvSpPr>
          <p:nvPr/>
        </p:nvSpPr>
        <p:spPr bwMode="auto">
          <a:xfrm>
            <a:off x="3676650" y="6388100"/>
            <a:ext cx="342900" cy="1588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8220" name="Line 33"/>
          <p:cNvSpPr>
            <a:spLocks noChangeShapeType="1"/>
          </p:cNvSpPr>
          <p:nvPr/>
        </p:nvSpPr>
        <p:spPr bwMode="auto">
          <a:xfrm>
            <a:off x="1042988" y="2133600"/>
            <a:ext cx="458787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23850" y="981075"/>
            <a:ext cx="5256213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 u="sng" dirty="0">
                <a:latin typeface="Times New Roman" pitchFamily="18" charset="0"/>
              </a:rPr>
              <a:t>Исполнитель </a:t>
            </a:r>
            <a:r>
              <a:rPr lang="ru-RU" sz="2800" dirty="0">
                <a:latin typeface="Times New Roman" pitchFamily="18" charset="0"/>
              </a:rPr>
              <a:t>– это объект, умеющий выполнять определенный набор действий. Исполнителем может быть человек, робот, животное, компьютер.</a:t>
            </a:r>
          </a:p>
        </p:txBody>
      </p:sp>
      <p:pic>
        <p:nvPicPr>
          <p:cNvPr id="6147" name="Picture 4" descr="http://sch10r.narod.ru/309/site-alg/images/sxema.gif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000628" y="0"/>
            <a:ext cx="4357686" cy="2878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95288" y="3933825"/>
            <a:ext cx="8351837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u="sng">
                <a:latin typeface="Arial" charset="0"/>
              </a:rPr>
              <a:t>Система команд исполнителя (СКИ)</a:t>
            </a:r>
            <a:r>
              <a:rPr lang="ru-RU" sz="2400">
                <a:latin typeface="Arial" charset="0"/>
              </a:rPr>
              <a:t> – это все команды, которые исполнитель умеет выполнять.</a:t>
            </a:r>
          </a:p>
          <a:p>
            <a:endParaRPr lang="ru-RU" sz="2400">
              <a:latin typeface="Arial" charset="0"/>
            </a:endParaRPr>
          </a:p>
          <a:p>
            <a:r>
              <a:rPr lang="ru-RU" sz="2400" b="1" i="1" u="sng">
                <a:latin typeface="Arial" charset="0"/>
              </a:rPr>
              <a:t>Среда исполнителя</a:t>
            </a:r>
            <a:r>
              <a:rPr lang="ru-RU" sz="2400">
                <a:latin typeface="Arial" charset="0"/>
              </a:rPr>
              <a:t> – обстановка, в которой функционирует исполнитель.</a:t>
            </a:r>
          </a:p>
          <a:p>
            <a:pPr>
              <a:spcBef>
                <a:spcPct val="50000"/>
              </a:spcBef>
            </a:pPr>
            <a:endParaRPr lang="ru-RU" sz="24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658</Words>
  <Application>Microsoft Office PowerPoint</Application>
  <PresentationFormat>Экран (4:3)</PresentationFormat>
  <Paragraphs>107</Paragraphs>
  <Slides>18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Начальная</vt:lpstr>
      <vt:lpstr>Автоматическая обработка информации</vt:lpstr>
      <vt:lpstr>Слайд 2</vt:lpstr>
      <vt:lpstr>Модель обработки информации</vt:lpstr>
      <vt:lpstr>Виды обработки информации:</vt:lpstr>
      <vt:lpstr>Слайд 5</vt:lpstr>
      <vt:lpstr>Слайд 6</vt:lpstr>
      <vt:lpstr>Слайд 7</vt:lpstr>
      <vt:lpstr>Слайд 8</vt:lpstr>
      <vt:lpstr>Слайд 9</vt:lpstr>
      <vt:lpstr>Формальное исполнение алгоритма</vt:lpstr>
      <vt:lpstr>Слайд 11</vt:lpstr>
      <vt:lpstr>Машина Э. Поста</vt:lpstr>
      <vt:lpstr>Модель машины Поста </vt:lpstr>
      <vt:lpstr>Система команд машины Поста: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Автоматическая обработка информации</dc:title>
  <dc:creator>User</dc:creator>
  <cp:lastModifiedBy>Пользователь</cp:lastModifiedBy>
  <cp:revision>21</cp:revision>
  <dcterms:created xsi:type="dcterms:W3CDTF">2012-02-05T16:25:41Z</dcterms:created>
  <dcterms:modified xsi:type="dcterms:W3CDTF">2018-12-18T16:14:41Z</dcterms:modified>
</cp:coreProperties>
</file>