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84" r:id="rId3"/>
    <p:sldId id="283" r:id="rId4"/>
    <p:sldId id="259" r:id="rId5"/>
    <p:sldId id="260" r:id="rId6"/>
    <p:sldId id="256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2" r:id="rId21"/>
    <p:sldId id="275" r:id="rId22"/>
    <p:sldId id="277" r:id="rId23"/>
    <p:sldId id="280" r:id="rId24"/>
    <p:sldId id="279" r:id="rId25"/>
    <p:sldId id="281" r:id="rId26"/>
    <p:sldId id="282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64A2-1315-40FE-B485-B96D9D2D74E5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86976-A166-4372-905E-B32FE39DA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86976-A166-4372-905E-B32FE39DA86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2CCDE6-B999-4471-AAEA-7A7684A961C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04D9AB-A6A1-4235-B5D3-962315608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143248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cap="none" dirty="0" smtClean="0"/>
              <a:t>Литвиненко Р.И.</a:t>
            </a:r>
          </a:p>
          <a:p>
            <a:pPr algn="r"/>
            <a:r>
              <a:rPr lang="ru-RU" cap="none" dirty="0" smtClean="0"/>
              <a:t>МБОУ «СОШ 9» Г.  Таштагол</a:t>
            </a:r>
          </a:p>
          <a:p>
            <a:endParaRPr lang="ru-RU" cap="none" dirty="0" smtClean="0"/>
          </a:p>
          <a:p>
            <a:pPr algn="r"/>
            <a:r>
              <a:rPr lang="ru-RU" cap="none" dirty="0" smtClean="0"/>
              <a:t>Урок Информатики в 11 классе</a:t>
            </a:r>
          </a:p>
          <a:p>
            <a:pPr algn="r"/>
            <a:r>
              <a:rPr lang="ru-RU" cap="none" dirty="0" smtClean="0">
                <a:cs typeface="Vrinda"/>
              </a:rPr>
              <a:t>§37. </a:t>
            </a:r>
            <a:r>
              <a:rPr lang="ru-RU" cap="none" smtClean="0">
                <a:cs typeface="Vrinda"/>
              </a:rPr>
              <a:t>Информатика </a:t>
            </a:r>
            <a:r>
              <a:rPr lang="ru-RU" cap="none" smtClean="0">
                <a:cs typeface="Vrinda"/>
              </a:rPr>
              <a:t>и ИКТ </a:t>
            </a:r>
            <a:r>
              <a:rPr lang="ru-RU" cap="none" dirty="0" smtClean="0">
                <a:cs typeface="Vrinda"/>
              </a:rPr>
              <a:t>10-11. </a:t>
            </a:r>
          </a:p>
          <a:p>
            <a:pPr algn="r"/>
            <a:r>
              <a:rPr lang="ru-RU" cap="none" dirty="0" smtClean="0">
                <a:cs typeface="Vrinda"/>
              </a:rPr>
              <a:t>И.Г. Семакин, Е.К. </a:t>
            </a:r>
            <a:r>
              <a:rPr lang="ru-RU" cap="none" dirty="0" err="1" smtClean="0">
                <a:cs typeface="Vrinda"/>
              </a:rPr>
              <a:t>Хеннер</a:t>
            </a:r>
            <a:r>
              <a:rPr lang="ru-RU" cap="none" dirty="0" smtClean="0">
                <a:cs typeface="Vrinda"/>
              </a:rPr>
              <a:t> </a:t>
            </a:r>
            <a:endParaRPr lang="ru-RU" cap="none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Модели статистического прогнозирования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Рассмотрим пример из области медицинской статистики: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Известно, что наиболее сильное влияние на </a:t>
            </a:r>
            <a:r>
              <a:rPr lang="ru-RU" dirty="0" err="1" smtClean="0"/>
              <a:t>бронхиально-легочные</a:t>
            </a:r>
            <a:r>
              <a:rPr lang="ru-RU" dirty="0" smtClean="0"/>
              <a:t> заболевания оказывает угарный газ – оксид углерода.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421" cy="67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Из полученных данных можно сделать вывод, что при концентрации угарного газа до 3 мг/куб.м его влияние на заболеваемость астмой несильное. С дальнейшим ростом концентрации наступает резкий рост заболеваемости.</a:t>
            </a:r>
          </a:p>
          <a:p>
            <a:endParaRPr lang="ru-RU" sz="2000" i="1" dirty="0" smtClean="0"/>
          </a:p>
          <a:p>
            <a:endParaRPr lang="ru-RU" sz="2000" i="1" dirty="0" smtClean="0"/>
          </a:p>
          <a:p>
            <a:r>
              <a:rPr lang="ru-RU" sz="2000" dirty="0" smtClean="0"/>
              <a:t>Статистические данные всегда являются приближенными, усредненными. Поэтому они носят оценочный характер. Однако, они верно отражают характер зависимости величин. </a:t>
            </a:r>
          </a:p>
          <a:p>
            <a:r>
              <a:rPr lang="ru-RU" sz="2000" dirty="0" smtClean="0"/>
              <a:t>И еще одно важное замечание: для достоверности результатов, полученных путем анализа статистических данных, этих данных должно быть много.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86874" cy="60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99404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Нужно получить формулу, отражающую зависимость числа хронических больных </a:t>
            </a:r>
            <a:r>
              <a:rPr lang="ru-RU" sz="2400" b="1" dirty="0" smtClean="0"/>
              <a:t>P </a:t>
            </a:r>
            <a:r>
              <a:rPr lang="ru-RU" sz="2400" dirty="0" smtClean="0"/>
              <a:t>от концентрации угарного газа </a:t>
            </a:r>
            <a:r>
              <a:rPr lang="ru-RU" sz="2400" b="1" dirty="0" smtClean="0"/>
              <a:t>С. </a:t>
            </a:r>
            <a:r>
              <a:rPr lang="ru-RU" sz="2400" dirty="0" smtClean="0"/>
              <a:t>На языке математики это называется функцией зависимости Р от С: </a:t>
            </a:r>
            <a:r>
              <a:rPr lang="ru-RU" sz="2400" b="1" dirty="0" smtClean="0"/>
              <a:t>Р(С).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</a:t>
            </a:r>
            <a:r>
              <a:rPr lang="ru-RU" sz="2400" dirty="0" smtClean="0"/>
              <a:t>Вид такой функции неизвестен, её следует искать методом подбора по экспериментальным данным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9165122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678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image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220" y="0"/>
            <a:ext cx="3914780" cy="297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071810"/>
            <a:ext cx="885828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Полученную функцию, график которой приведен на рисунке </a:t>
            </a:r>
            <a:r>
              <a:rPr lang="ru-RU" dirty="0" smtClean="0"/>
              <a:t> 2, </a:t>
            </a:r>
            <a:r>
              <a:rPr lang="ru-RU" dirty="0"/>
              <a:t>принято называть в статистике регрессионной моделью.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Регрессионная </a:t>
            </a:r>
            <a:r>
              <a:rPr lang="ru-RU" b="1" dirty="0"/>
              <a:t>модель</a:t>
            </a:r>
            <a:r>
              <a:rPr lang="ru-RU" dirty="0"/>
              <a:t> – это функция, описывающая зависимость между количественными характеристиками сложных систем.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Получение </a:t>
            </a:r>
            <a:r>
              <a:rPr lang="ru-RU" dirty="0"/>
              <a:t>регрессионной модели происходит в два этапа: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подбор вида функции;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вычисление параметров функции.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285749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Рис. 2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2845354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Рис. 1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8946338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7620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89760"/>
            <a:ext cx="7572427" cy="51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зависимостей между величинами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7323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Функциональные</a:t>
            </a:r>
            <a:r>
              <a:rPr lang="ru-RU" sz="2400" dirty="0" smtClean="0"/>
              <a:t> зависимости – зависимость между величинами является полностью определённой  </a:t>
            </a:r>
          </a:p>
          <a:p>
            <a:pPr>
              <a:buNone/>
            </a:pPr>
            <a:r>
              <a:rPr lang="en-US" sz="4000" dirty="0" smtClean="0"/>
              <a:t>t=</a:t>
            </a:r>
            <a:endParaRPr lang="ru-RU" sz="40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7224" y="2500306"/>
          <a:ext cx="1000132" cy="1000132"/>
        </p:xfrm>
        <a:graphic>
          <a:graphicData uri="http://schemas.openxmlformats.org/presentationml/2006/ole">
            <p:oleObj spid="_x0000_s1026" name="Формула" r:id="rId3" imgW="406080" imgH="4698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3438" y="2571744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Р=Р</a:t>
            </a:r>
            <a:r>
              <a:rPr lang="ru-RU" sz="3200" b="1" baseline="-25000" dirty="0" smtClean="0"/>
              <a:t>0</a:t>
            </a:r>
            <a:r>
              <a:rPr lang="ru-RU" sz="3200" b="1" dirty="0" smtClean="0"/>
              <a:t>(1+</a:t>
            </a:r>
            <a:r>
              <a:rPr lang="en-US" sz="3200" b="1" dirty="0" smtClean="0"/>
              <a:t>t/273)</a:t>
            </a:r>
            <a:endParaRPr lang="ru-RU" sz="3200" b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4282" y="3857628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значение Н - высоты полностью определяет  </a:t>
            </a:r>
            <a:r>
              <a:rPr lang="en-US" dirty="0" smtClean="0"/>
              <a:t>t</a:t>
            </a:r>
            <a:r>
              <a:rPr lang="ru-RU" dirty="0" smtClean="0"/>
              <a:t> - время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364331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значение </a:t>
            </a:r>
            <a:r>
              <a:rPr lang="en-US" dirty="0" smtClean="0"/>
              <a:t>t</a:t>
            </a:r>
            <a:r>
              <a:rPr lang="ru-RU" dirty="0" smtClean="0"/>
              <a:t> – температуры полностью определяет значение Р - давления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786322"/>
            <a:ext cx="871543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Зависимость уровня заболеваемости горожан бронхиальной астмой от концентрации вредных примесей в воздухе – </a:t>
            </a:r>
            <a:r>
              <a:rPr lang="ru-RU" sz="2400" b="1" dirty="0" smtClean="0"/>
              <a:t>иная зависимость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99404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Чаще всего выбор производится среди следующих функций:</a:t>
            </a:r>
          </a:p>
          <a:p>
            <a:pPr marL="273050" indent="352425">
              <a:buNone/>
            </a:pPr>
            <a:r>
              <a:rPr lang="ru-RU" sz="2000" dirty="0" err="1" smtClean="0"/>
              <a:t>y=ax+b</a:t>
            </a:r>
            <a:r>
              <a:rPr lang="ru-RU" sz="2000" dirty="0" smtClean="0"/>
              <a:t> – линейная функция;</a:t>
            </a:r>
          </a:p>
          <a:p>
            <a:pPr marL="273050" indent="352425">
              <a:buNone/>
            </a:pPr>
            <a:r>
              <a:rPr lang="ru-RU" sz="2000" dirty="0" smtClean="0"/>
              <a:t>y=ax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+bx+c – квадратичная функция;</a:t>
            </a:r>
          </a:p>
          <a:p>
            <a:pPr marL="273050" indent="352425">
              <a:buNone/>
            </a:pPr>
            <a:r>
              <a:rPr lang="ru-RU" sz="2000" dirty="0" err="1" smtClean="0"/>
              <a:t>y=a</a:t>
            </a:r>
            <a:r>
              <a:rPr lang="ru-RU" sz="2000" dirty="0" err="1" smtClean="0">
                <a:sym typeface="Symbol"/>
              </a:rPr>
              <a:t></a:t>
            </a:r>
            <a:r>
              <a:rPr lang="ru-RU" sz="2000" dirty="0" err="1" smtClean="0"/>
              <a:t>ln</a:t>
            </a:r>
            <a:r>
              <a:rPr lang="ru-RU" sz="2000" dirty="0" smtClean="0"/>
              <a:t>(</a:t>
            </a:r>
            <a:r>
              <a:rPr lang="ru-RU" sz="2000" dirty="0" err="1" smtClean="0"/>
              <a:t>x</a:t>
            </a:r>
            <a:r>
              <a:rPr lang="ru-RU" sz="2000" dirty="0" smtClean="0"/>
              <a:t>)+</a:t>
            </a:r>
            <a:r>
              <a:rPr lang="ru-RU" sz="2000" dirty="0" err="1" smtClean="0"/>
              <a:t>b</a:t>
            </a:r>
            <a:r>
              <a:rPr lang="ru-RU" sz="2000" dirty="0" smtClean="0"/>
              <a:t> – логарифмическая функция;</a:t>
            </a:r>
          </a:p>
          <a:p>
            <a:pPr marL="273050" indent="352425">
              <a:buNone/>
            </a:pPr>
            <a:r>
              <a:rPr lang="ru-RU" sz="2000" dirty="0" err="1" smtClean="0"/>
              <a:t>y=a</a:t>
            </a:r>
            <a:r>
              <a:rPr lang="ru-RU" sz="2000" dirty="0" smtClean="0">
                <a:sym typeface="Symbol"/>
              </a:rPr>
              <a:t>  </a:t>
            </a:r>
            <a:r>
              <a:rPr lang="ru-RU" sz="2000" dirty="0" err="1" smtClean="0"/>
              <a:t>e</a:t>
            </a:r>
            <a:r>
              <a:rPr lang="ru-RU" sz="2000" baseline="30000" dirty="0" err="1" smtClean="0"/>
              <a:t>bx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- экспоненциальная функция;</a:t>
            </a:r>
          </a:p>
          <a:p>
            <a:pPr marL="273050" indent="352425">
              <a:buNone/>
            </a:pPr>
            <a:r>
              <a:rPr lang="ru-RU" sz="2000" dirty="0" err="1" smtClean="0"/>
              <a:t>y=a</a:t>
            </a:r>
            <a:r>
              <a:rPr lang="ru-RU" sz="2000" dirty="0" smtClean="0">
                <a:sym typeface="Symbol"/>
              </a:rPr>
              <a:t>  </a:t>
            </a:r>
            <a:r>
              <a:rPr lang="ru-RU" sz="2000" dirty="0" err="1" smtClean="0"/>
              <a:t>x</a:t>
            </a:r>
            <a:r>
              <a:rPr lang="ru-RU" sz="2000" baseline="30000" dirty="0" err="1" smtClean="0"/>
              <a:t>b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- степенная функция.</a:t>
            </a:r>
          </a:p>
          <a:p>
            <a:pPr marL="273050" indent="352425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Если Вы выбрали (сознательно или наугад) одну из предлагаемых функций, то следующим шагом нужно подобрать параметры (</a:t>
            </a:r>
            <a:r>
              <a:rPr lang="ru-RU" sz="2000" dirty="0" err="1" smtClean="0"/>
              <a:t>a,b,c</a:t>
            </a:r>
            <a:r>
              <a:rPr lang="ru-RU" sz="2000" dirty="0" smtClean="0"/>
              <a:t> и пр.) так, чтобы функция располагалась как можно ближе к экспериментальным точкам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500306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Суть МНК заключается в следующем: искомая функция должна быть построена так, чтобы сумма квадратов отклонений </a:t>
            </a:r>
            <a:r>
              <a:rPr lang="ru-RU" sz="2400" i="1" dirty="0" err="1" smtClean="0"/>
              <a:t>у-координат</a:t>
            </a:r>
            <a:r>
              <a:rPr lang="ru-RU" sz="2400" dirty="0" smtClean="0"/>
              <a:t> всех экспериментальных точек от </a:t>
            </a:r>
            <a:r>
              <a:rPr lang="ru-RU" sz="2400" i="1" dirty="0" err="1" smtClean="0"/>
              <a:t>у-координат</a:t>
            </a:r>
            <a:r>
              <a:rPr lang="ru-RU" sz="2400" dirty="0" smtClean="0"/>
              <a:t> графика функции была бы минимальной. </a:t>
            </a:r>
          </a:p>
          <a:p>
            <a:endParaRPr lang="ru-RU" dirty="0"/>
          </a:p>
        </p:txBody>
      </p:sp>
      <p:pic>
        <p:nvPicPr>
          <p:cNvPr id="4" name="Picture 9" descr="Гаусс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543050" cy="213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357166"/>
            <a:ext cx="7358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подбора параметров подходит </a:t>
            </a:r>
            <a:r>
              <a:rPr lang="ru-RU" b="1" dirty="0" smtClean="0"/>
              <a:t>метод наименьших квадратов </a:t>
            </a:r>
            <a:r>
              <a:rPr lang="ru-RU" dirty="0" smtClean="0"/>
              <a:t>(МНК), предложенный в </a:t>
            </a:r>
            <a:r>
              <a:rPr lang="en-US" dirty="0" smtClean="0"/>
              <a:t>XVIII </a:t>
            </a:r>
            <a:r>
              <a:rPr lang="ru-RU" dirty="0" smtClean="0"/>
              <a:t>веке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Карлом Фридрихом Гауссом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2345"/>
            <a:ext cx="7500990" cy="636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4a"/>
          <p:cNvPicPr>
            <a:picLocks noChangeAspect="1" noChangeArrowheads="1"/>
          </p:cNvPicPr>
          <p:nvPr/>
        </p:nvPicPr>
        <p:blipFill>
          <a:blip r:embed="rId2"/>
          <a:srcRect r="11385"/>
          <a:stretch>
            <a:fillRect/>
          </a:stretch>
        </p:blipFill>
        <p:spPr bwMode="auto">
          <a:xfrm>
            <a:off x="-131365" y="0"/>
            <a:ext cx="474296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4b"/>
          <p:cNvPicPr>
            <a:picLocks noChangeAspect="1" noChangeArrowheads="1"/>
          </p:cNvPicPr>
          <p:nvPr/>
        </p:nvPicPr>
        <p:blipFill>
          <a:blip r:embed="rId3"/>
          <a:srcRect r="10505"/>
          <a:stretch>
            <a:fillRect/>
          </a:stretch>
        </p:blipFill>
        <p:spPr bwMode="auto">
          <a:xfrm>
            <a:off x="4371602" y="0"/>
            <a:ext cx="4772397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4c"/>
          <p:cNvPicPr>
            <a:picLocks noChangeAspect="1" noChangeArrowheads="1"/>
          </p:cNvPicPr>
          <p:nvPr/>
        </p:nvPicPr>
        <p:blipFill>
          <a:blip r:embed="rId4"/>
          <a:srcRect l="3623" r="9420"/>
          <a:stretch>
            <a:fillRect/>
          </a:stretch>
        </p:blipFill>
        <p:spPr bwMode="auto">
          <a:xfrm>
            <a:off x="0" y="3173632"/>
            <a:ext cx="4714876" cy="3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57752" y="3071810"/>
            <a:ext cx="428624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рисунке  изображены 3 функции, построенные методом наименьших квадратов в </a:t>
            </a:r>
            <a:r>
              <a:rPr lang="en-US" dirty="0" smtClean="0"/>
              <a:t>MS </a:t>
            </a:r>
            <a:r>
              <a:rPr lang="en-US" dirty="0" err="1" smtClean="0"/>
              <a:t>EXcel</a:t>
            </a:r>
            <a:r>
              <a:rPr lang="ru-RU" dirty="0" smtClean="0"/>
              <a:t>.</a:t>
            </a:r>
          </a:p>
          <a:p>
            <a:endParaRPr lang="en-US" sz="800" dirty="0" smtClean="0"/>
          </a:p>
          <a:p>
            <a:r>
              <a:rPr lang="ru-RU" dirty="0" smtClean="0"/>
              <a:t>Важно понимать следующее: методом наименьших квадратов по данному набору экспериментальных точек можно построить любую функцию.</a:t>
            </a:r>
          </a:p>
          <a:p>
            <a:endParaRPr lang="ru-RU" dirty="0" smtClean="0"/>
          </a:p>
          <a:p>
            <a:r>
              <a:rPr lang="ru-RU" dirty="0" smtClean="0"/>
              <a:t> А вот будет ли она соответствовать, это уже другой вопрос -  </a:t>
            </a:r>
            <a:r>
              <a:rPr lang="ru-RU" dirty="0" err="1" smtClean="0"/>
              <a:t>вопрос</a:t>
            </a:r>
            <a:r>
              <a:rPr lang="ru-RU" dirty="0" smtClean="0"/>
              <a:t> критерия соответствия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5720" y="3286124"/>
            <a:ext cx="86423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smtClean="0"/>
              <a:t>Коэффициент </a:t>
            </a:r>
            <a:r>
              <a:rPr lang="ru-RU" sz="2400" dirty="0"/>
              <a:t>детерминированности всегда заключен в диапазоне от 0 до 1</a:t>
            </a:r>
            <a:r>
              <a:rPr lang="ru-RU" sz="2400" dirty="0" smtClean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dirty="0" smtClean="0"/>
              <a:t> </a:t>
            </a:r>
            <a:r>
              <a:rPr lang="ru-RU" sz="2400" dirty="0"/>
              <a:t>Если он равен 1, то функция точно проходит через табличные значения, </a:t>
            </a:r>
            <a:endParaRPr lang="ru-RU" sz="2400" dirty="0" smtClean="0"/>
          </a:p>
          <a:p>
            <a:pPr>
              <a:spcBef>
                <a:spcPct val="50000"/>
              </a:spcBef>
              <a:defRPr/>
            </a:pPr>
            <a:r>
              <a:rPr lang="ru-RU" sz="2400" dirty="0" smtClean="0"/>
              <a:t>если - </a:t>
            </a:r>
            <a:r>
              <a:rPr lang="ru-RU" sz="2400" dirty="0"/>
              <a:t>0, то выбранный вид регрессионной модели неудачен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>
              <a:spcBef>
                <a:spcPct val="50000"/>
              </a:spcBef>
              <a:defRPr/>
            </a:pPr>
            <a:r>
              <a:rPr lang="ru-RU" sz="2400" dirty="0" smtClean="0"/>
              <a:t> </a:t>
            </a:r>
            <a:r>
              <a:rPr lang="ru-RU" sz="2400" dirty="0"/>
              <a:t>Чем R</a:t>
            </a:r>
            <a:r>
              <a:rPr lang="ru-RU" sz="2400" baseline="30000" dirty="0"/>
              <a:t>2 </a:t>
            </a:r>
            <a:r>
              <a:rPr lang="ru-RU" sz="2400" dirty="0"/>
              <a:t>ближе к 1, тем удачнее регрессионная модель.</a:t>
            </a:r>
          </a:p>
          <a:p>
            <a:pPr algn="l">
              <a:spcBef>
                <a:spcPct val="50000"/>
              </a:spcBef>
              <a:defRPr/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image4a"/>
          <p:cNvPicPr>
            <a:picLocks noChangeAspect="1" noChangeArrowheads="1"/>
          </p:cNvPicPr>
          <p:nvPr/>
        </p:nvPicPr>
        <p:blipFill>
          <a:blip r:embed="rId2"/>
          <a:srcRect r="11385"/>
          <a:stretch>
            <a:fillRect/>
          </a:stretch>
        </p:blipFill>
        <p:spPr bwMode="auto">
          <a:xfrm>
            <a:off x="4500562" y="142852"/>
            <a:ext cx="44157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571480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Регрессионная модель </a:t>
            </a: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функция</a:t>
            </a: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График регрессионной модели называется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трендом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коэффициент детерминированности</a:t>
            </a:r>
            <a:r>
              <a:rPr lang="ru-RU" i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i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&lt;R</a:t>
            </a:r>
            <a:r>
              <a:rPr lang="en-US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&lt;1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R</a:t>
            </a:r>
            <a:r>
              <a:rPr lang="en-US" baseline="30000" dirty="0"/>
              <a:t>2 </a:t>
            </a:r>
            <a:r>
              <a:rPr lang="ru-RU" dirty="0"/>
              <a:t> определяет, насколько удачной получится р</a:t>
            </a:r>
            <a:r>
              <a:rPr lang="ru-RU" dirty="0" smtClean="0"/>
              <a:t>егрессионная </a:t>
            </a:r>
            <a:r>
              <a:rPr lang="ru-RU" dirty="0"/>
              <a:t>модель. 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914400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b="1" dirty="0" smtClean="0">
                <a:solidFill>
                  <a:srgbClr val="0000FF"/>
                </a:solidFill>
              </a:rPr>
              <a:t>Прогнозирование по регрессионной модели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Существуют </a:t>
            </a:r>
            <a:r>
              <a:rPr lang="ru-RU" dirty="0"/>
              <a:t>два способа прогнозов по регрессионной </a:t>
            </a:r>
            <a:r>
              <a:rPr lang="ru-RU" dirty="0" smtClean="0"/>
              <a:t>модели</a:t>
            </a:r>
            <a:r>
              <a:rPr lang="ru-RU" dirty="0"/>
              <a:t>: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Если </a:t>
            </a:r>
            <a:r>
              <a:rPr lang="ru-RU" dirty="0"/>
              <a:t>прогноз производится в пределах экспериментальных </a:t>
            </a:r>
            <a:r>
              <a:rPr lang="ru-RU" dirty="0" smtClean="0"/>
              <a:t>значений </a:t>
            </a:r>
            <a:r>
              <a:rPr lang="ru-RU" dirty="0" err="1" smtClean="0"/>
              <a:t>неза</a:t>
            </a:r>
            <a:r>
              <a:rPr lang="ru-RU" dirty="0" smtClean="0"/>
              <a:t>   </a:t>
            </a:r>
            <a:r>
              <a:rPr lang="ru-RU" dirty="0" err="1" smtClean="0"/>
              <a:t>висимой</a:t>
            </a:r>
            <a:r>
              <a:rPr lang="ru-RU" dirty="0" smtClean="0"/>
              <a:t> переменной , то </a:t>
            </a:r>
            <a:r>
              <a:rPr lang="ru-RU" dirty="0"/>
              <a:t>это называется </a:t>
            </a:r>
            <a:r>
              <a:rPr lang="ru-RU" b="1" i="1" dirty="0"/>
              <a:t>восстановлением значения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Прогнозирование за пределами экспериментальных данных называется </a:t>
            </a:r>
            <a:r>
              <a:rPr lang="ru-RU" b="1" i="1" dirty="0"/>
              <a:t>экстраполяцией. </a:t>
            </a:r>
            <a:endParaRPr lang="ru-RU" b="1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b="1" i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В ряде случаев с экстраполяцией надо быть осторожным. Применимость всякой регрессионной модели ограничена, особенно за пределами экспериментальной </a:t>
            </a:r>
            <a:r>
              <a:rPr lang="ru-RU" dirty="0" smtClean="0"/>
              <a:t>области. Вполне </a:t>
            </a:r>
            <a:r>
              <a:rPr lang="ru-RU" dirty="0"/>
              <a:t>возможно, что далее характер зависимости существенно меняется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880" t="17361" r="6901" b="23611"/>
          <a:stretch>
            <a:fillRect/>
          </a:stretch>
        </p:blipFill>
        <p:spPr bwMode="auto">
          <a:xfrm>
            <a:off x="161722" y="214290"/>
            <a:ext cx="876799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5715040" cy="11144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Величины и зависимости между величинами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54162"/>
            <a:ext cx="8848756" cy="4525963"/>
          </a:xfrm>
        </p:spPr>
        <p:txBody>
          <a:bodyPr>
            <a:normAutofit lnSpcReduction="10000"/>
          </a:bodyPr>
          <a:lstStyle/>
          <a:p>
            <a:pPr marL="273050" indent="531813" algn="r">
              <a:buNone/>
              <a:tabLst>
                <a:tab pos="7983538" algn="l"/>
              </a:tabLst>
            </a:pPr>
            <a:r>
              <a:rPr lang="ru-RU" sz="2000" dirty="0" smtClean="0"/>
              <a:t>Рассмотрим пример:      </a:t>
            </a:r>
            <a:r>
              <a:rPr lang="ru-RU" sz="2400" b="1" dirty="0" smtClean="0"/>
              <a:t>Зависимость уровня заболеваемости горожан бронхиальной астмой от концентрации вредных примесей в воздухе</a:t>
            </a:r>
          </a:p>
          <a:p>
            <a:pPr marL="273050" indent="82550" algn="r">
              <a:buNone/>
              <a:tabLst>
                <a:tab pos="7983538" algn="l"/>
              </a:tabLst>
            </a:pPr>
            <a:endParaRPr lang="ru-RU" sz="2400" b="1" i="1" dirty="0" smtClean="0"/>
          </a:p>
          <a:p>
            <a:pPr>
              <a:buNone/>
            </a:pPr>
            <a:r>
              <a:rPr lang="ru-RU" sz="2400" i="1" dirty="0" smtClean="0"/>
              <a:t>С (мг/м</a:t>
            </a:r>
            <a:r>
              <a:rPr lang="ru-RU" sz="2400" i="1" baseline="30000" dirty="0" smtClean="0"/>
              <a:t>3</a:t>
            </a:r>
            <a:r>
              <a:rPr lang="ru-RU" sz="2400" i="1" dirty="0" smtClean="0"/>
              <a:t>)  - концентрация примесей</a:t>
            </a:r>
          </a:p>
          <a:p>
            <a:pPr>
              <a:buNone/>
            </a:pPr>
            <a:r>
              <a:rPr lang="ru-RU" sz="2400" i="1" dirty="0" smtClean="0"/>
              <a:t>Р (бол./тыс) -  уровень заболеваемости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Очевидно, что чем хуже воздух, тем больше больных астмой.</a:t>
            </a:r>
          </a:p>
          <a:p>
            <a:pPr marL="0" indent="0">
              <a:buNone/>
            </a:pPr>
            <a:r>
              <a:rPr lang="ru-RU" sz="2400" dirty="0" smtClean="0"/>
              <a:t>Но это качественное заключение. Его недостаточно для того, чтобы управлять уровнем загрязненности воздуха. </a:t>
            </a:r>
          </a:p>
          <a:p>
            <a:pPr>
              <a:buNone/>
            </a:pPr>
            <a:endParaRPr lang="ru-RU" dirty="0" smtClean="0"/>
          </a:p>
          <a:p>
            <a:endParaRPr lang="ru-RU" sz="4000" baseline="30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thumbnailCAQ34Z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476250"/>
            <a:ext cx="84629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Для управления требуются более конкретные знания. Нужно установить:</a:t>
            </a:r>
          </a:p>
          <a:p>
            <a:pPr marL="627063" indent="-176213" algn="just">
              <a:buFont typeface="Wingdings" pitchFamily="2" charset="2"/>
              <a:buChar char="§"/>
              <a:tabLst>
                <a:tab pos="804863" algn="l"/>
              </a:tabLst>
            </a:pPr>
            <a:r>
              <a:rPr lang="ru-RU" sz="2800" dirty="0" smtClean="0"/>
              <a:t> какие именно примеси сильнее всего влияют на здоровье людей, </a:t>
            </a:r>
          </a:p>
          <a:p>
            <a:pPr marL="627063" indent="-176213" algn="just">
              <a:buFont typeface="Wingdings" pitchFamily="2" charset="2"/>
              <a:buChar char="§"/>
            </a:pPr>
            <a:r>
              <a:rPr lang="ru-RU" sz="2800" dirty="0" smtClean="0"/>
              <a:t> как связаны концентрация этих примесей в воздухе с числом заболеваний. </a:t>
            </a:r>
          </a:p>
          <a:p>
            <a:pPr algn="just"/>
            <a:r>
              <a:rPr lang="ru-RU" sz="2800" dirty="0" smtClean="0"/>
              <a:t>Такую зависимость можно установить только экспериментальным путем: путем сбора многочисленных данных, их анализа и обобщения.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476250"/>
            <a:ext cx="84629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896615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7158" y="928670"/>
            <a:ext cx="5214974" cy="49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Статистика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наука о сборе, измерении и анализе массовых количественных данных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43834" y="2500306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Галилео Галилей</a:t>
            </a:r>
          </a:p>
        </p:txBody>
      </p:sp>
      <p:pic>
        <p:nvPicPr>
          <p:cNvPr id="9220" name="Picture 8" descr="Галилей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7588" y="214290"/>
            <a:ext cx="1776412" cy="229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9" descr="башня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1752600" cy="431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786842" cy="43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425"/>
            <a:ext cx="9361488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4572008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Разрабатывает математический аппарат статистики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212</TotalTime>
  <Words>730</Words>
  <Application>Microsoft Office PowerPoint</Application>
  <PresentationFormat>Экран (4:3)</PresentationFormat>
  <Paragraphs>80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Официальная</vt:lpstr>
      <vt:lpstr>Формула</vt:lpstr>
      <vt:lpstr>Модели статистического прогнозирования</vt:lpstr>
      <vt:lpstr>Виды зависимостей между величинами</vt:lpstr>
      <vt:lpstr>Величины и зависимости между величинами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 Ивановна</dc:creator>
  <cp:lastModifiedBy>Пользователь</cp:lastModifiedBy>
  <cp:revision>34</cp:revision>
  <dcterms:created xsi:type="dcterms:W3CDTF">2013-04-11T02:00:16Z</dcterms:created>
  <dcterms:modified xsi:type="dcterms:W3CDTF">2018-01-04T07:58:18Z</dcterms:modified>
</cp:coreProperties>
</file>