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6600CC"/>
    <a:srgbClr val="FF6600"/>
    <a:srgbClr val="CC0000"/>
    <a:srgbClr val="800000"/>
    <a:srgbClr val="FF0000"/>
    <a:srgbClr val="00799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F12E40B-BDCD-470F-AD2E-8DAFE446D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E9AD-8BA4-4616-B318-70B979D7E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AB8D0-BF38-4FFC-AB6B-42DB9686E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04191-86E1-430A-8860-CA5D47AE2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28E0EAD-818A-4914-B6C2-BCED7901F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E589-2E6C-47F6-A49C-31BD4DD7C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CD14370-6250-423F-A8A0-FAD4A1950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A202-AFF8-4EEC-9EFD-6B1AA01C9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E88055-54C3-4AA7-9EC4-A48D50EA3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D8CD4A4-D787-4257-8541-A68ED5884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5D176-C19C-424D-8F47-7FFCE47CD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4010A66-D035-47BC-B84D-256BABD8B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848600" cy="221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5400" b="1" smtClean="0">
                <a:solidFill>
                  <a:schemeClr val="tx1"/>
                </a:solidFill>
                <a:latin typeface="Bookman Old Style" pitchFamily="18" charset="0"/>
              </a:rPr>
              <a:t>Моделирование корреляционных зависимостей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Коэффициент корреляции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763000" cy="4953000"/>
          </a:xfrm>
        </p:spPr>
        <p:txBody>
          <a:bodyPr/>
          <a:lstStyle/>
          <a:p>
            <a:pPr algn="just" eaLnBrk="1" hangingPunct="1"/>
            <a:r>
              <a:rPr lang="ru-RU" sz="2400" b="1" smtClean="0">
                <a:latin typeface="Bookman Old Style" pitchFamily="18" charset="0"/>
              </a:rPr>
              <a:t>Коэффициент корреляции обозначается  греческой  буквой  </a:t>
            </a:r>
            <a:r>
              <a:rPr lang="el-GR" sz="2400" b="1" smtClean="0">
                <a:latin typeface="Bookman Old Style" pitchFamily="18" charset="0"/>
                <a:cs typeface="Arial" charset="0"/>
              </a:rPr>
              <a:t>ρ</a:t>
            </a:r>
            <a:r>
              <a:rPr lang="ru-RU" sz="2400" b="1" smtClean="0">
                <a:latin typeface="Bookman Old Style" pitchFamily="18" charset="0"/>
                <a:cs typeface="Arial" charset="0"/>
              </a:rPr>
              <a:t> («ро»).</a:t>
            </a:r>
            <a:endParaRPr lang="el-GR" sz="2400" b="1" smtClean="0">
              <a:latin typeface="Bookman Old Style" pitchFamily="18" charset="0"/>
              <a:cs typeface="Arial" charset="0"/>
            </a:endParaRPr>
          </a:p>
          <a:p>
            <a:pPr algn="just" eaLnBrk="1" hangingPunct="1"/>
            <a:r>
              <a:rPr lang="ru-RU" sz="2400" b="1" smtClean="0">
                <a:latin typeface="Bookman Old Style" pitchFamily="18" charset="0"/>
              </a:rPr>
              <a:t>Это число, заключенное в диапазоне от -1 до +1 (если это число по модулю близко к 1, то имеет место </a:t>
            </a:r>
            <a:r>
              <a:rPr lang="ru-RU" sz="2400" b="1" u="sng" smtClean="0">
                <a:latin typeface="Bookman Old Style" pitchFamily="18" charset="0"/>
              </a:rPr>
              <a:t>сильная корреляция</a:t>
            </a:r>
            <a:r>
              <a:rPr lang="ru-RU" sz="2400" b="1" smtClean="0">
                <a:latin typeface="Bookman Old Style" pitchFamily="18" charset="0"/>
              </a:rPr>
              <a:t>, если к 0, то </a:t>
            </a:r>
            <a:r>
              <a:rPr lang="ru-RU" sz="2400" b="1" u="sng" smtClean="0">
                <a:latin typeface="Bookman Old Style" pitchFamily="18" charset="0"/>
              </a:rPr>
              <a:t>слабая</a:t>
            </a:r>
            <a:r>
              <a:rPr lang="ru-RU" sz="2400" b="1" smtClean="0">
                <a:latin typeface="Bookman Old Style" pitchFamily="18" charset="0"/>
              </a:rPr>
              <a:t>).</a:t>
            </a:r>
          </a:p>
          <a:p>
            <a:pPr algn="just" eaLnBrk="1" hangingPunct="1"/>
            <a:r>
              <a:rPr lang="ru-RU" sz="2400" b="1" smtClean="0">
                <a:latin typeface="Bookman Old Style" pitchFamily="18" charset="0"/>
              </a:rPr>
              <a:t>Близость </a:t>
            </a:r>
            <a:r>
              <a:rPr lang="el-GR" sz="2400" b="1" smtClean="0">
                <a:latin typeface="Bookman Old Style" pitchFamily="18" charset="0"/>
                <a:cs typeface="Arial" charset="0"/>
              </a:rPr>
              <a:t>ρ</a:t>
            </a:r>
            <a:r>
              <a:rPr lang="ru-RU" sz="2400" b="1" smtClean="0">
                <a:latin typeface="Bookman Old Style" pitchFamily="18" charset="0"/>
              </a:rPr>
              <a:t> к +1 означает, что возрастанию одного набора значений соответствует возрастание другого набора, близость к -1 означает обратное.</a:t>
            </a:r>
          </a:p>
          <a:p>
            <a:pPr algn="just" eaLnBrk="1" hangingPunct="1"/>
            <a:r>
              <a:rPr lang="ru-RU" sz="2400" b="1" smtClean="0">
                <a:latin typeface="Bookman Old Style" pitchFamily="18" charset="0"/>
              </a:rPr>
              <a:t>Значение </a:t>
            </a:r>
            <a:r>
              <a:rPr lang="el-GR" sz="2400" b="1" smtClean="0">
                <a:latin typeface="Bookman Old Style" pitchFamily="18" charset="0"/>
                <a:cs typeface="Arial" charset="0"/>
              </a:rPr>
              <a:t>ρ</a:t>
            </a:r>
            <a:r>
              <a:rPr lang="ru-RU" sz="2400" b="1" smtClean="0">
                <a:latin typeface="Bookman Old Style" pitchFamily="18" charset="0"/>
              </a:rPr>
              <a:t> легко найти с помощью </a:t>
            </a:r>
            <a:r>
              <a:rPr lang="en-US" sz="2400" b="1" smtClean="0">
                <a:latin typeface="Bookman Old Style" pitchFamily="18" charset="0"/>
              </a:rPr>
              <a:t>Excel </a:t>
            </a:r>
            <a:r>
              <a:rPr lang="ru-RU" sz="2400" b="1" smtClean="0">
                <a:latin typeface="Bookman Old Style" pitchFamily="18" charset="0"/>
              </a:rPr>
              <a:t>без всяких формул (разумеется, потому, что в </a:t>
            </a:r>
            <a:r>
              <a:rPr lang="en-US" sz="2400" b="1" smtClean="0">
                <a:latin typeface="Bookman Old Style" pitchFamily="18" charset="0"/>
              </a:rPr>
              <a:t>Excel </a:t>
            </a:r>
            <a:r>
              <a:rPr lang="ru-RU" sz="2400" b="1" smtClean="0">
                <a:latin typeface="Bookman Old Style" pitchFamily="18" charset="0"/>
              </a:rPr>
              <a:t>они встроены).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76200"/>
            <a:ext cx="8610600" cy="6629400"/>
          </a:xfrm>
        </p:spPr>
        <p:txBody>
          <a:bodyPr/>
          <a:lstStyle/>
          <a:p>
            <a:pPr algn="just" eaLnBrk="1" hangingPunct="1"/>
            <a:r>
              <a:rPr lang="ru-RU" sz="2600" i="1" smtClean="0">
                <a:latin typeface="Bookman Old Style" pitchFamily="18" charset="0"/>
              </a:rPr>
              <a:t>В </a:t>
            </a:r>
            <a:r>
              <a:rPr lang="en-US" sz="2600" i="1" smtClean="0">
                <a:latin typeface="Bookman Old Style" pitchFamily="18" charset="0"/>
              </a:rPr>
              <a:t>Excel </a:t>
            </a:r>
            <a:r>
              <a:rPr lang="ru-RU" sz="2600" i="1" smtClean="0">
                <a:latin typeface="Bookman Old Style" pitchFamily="18" charset="0"/>
              </a:rPr>
              <a:t>функция вычисления коэффициента корреляции называется </a:t>
            </a:r>
            <a:r>
              <a:rPr lang="ru-RU" sz="2600" b="1" i="1" smtClean="0">
                <a:latin typeface="Bookman Old Style" pitchFamily="18" charset="0"/>
              </a:rPr>
              <a:t>КОРРЕЛ</a:t>
            </a:r>
            <a:r>
              <a:rPr lang="ru-RU" sz="2600" i="1" smtClean="0">
                <a:latin typeface="Bookman Old Style" pitchFamily="18" charset="0"/>
              </a:rPr>
              <a:t> и входит в группу статистических функций.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i="1" smtClean="0">
                <a:latin typeface="Bookman Old Style" pitchFamily="18" charset="0"/>
              </a:rPr>
              <a:t>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600" smtClean="0">
                <a:latin typeface="Bookman Old Style" pitchFamily="18" charset="0"/>
              </a:rPr>
              <a:t>Для её вычисления необходимо:</a:t>
            </a:r>
          </a:p>
          <a:p>
            <a:pPr algn="just" eaLnBrk="1" hangingPunct="1"/>
            <a:r>
              <a:rPr lang="ru-RU" sz="2600" smtClean="0">
                <a:latin typeface="Bookman Old Style" pitchFamily="18" charset="0"/>
              </a:rPr>
              <a:t> на том же листе </a:t>
            </a:r>
            <a:r>
              <a:rPr lang="en-US" sz="2600" smtClean="0">
                <a:latin typeface="Bookman Old Style" pitchFamily="18" charset="0"/>
              </a:rPr>
              <a:t>Excel, </a:t>
            </a:r>
            <a:r>
              <a:rPr lang="ru-RU" sz="2600" smtClean="0">
                <a:latin typeface="Bookman Old Style" pitchFamily="18" charset="0"/>
              </a:rPr>
              <a:t>где находится таблица, надо установить курсор на любую свободную ячейку и запустить функцию КОРРЕЛ. </a:t>
            </a:r>
          </a:p>
          <a:p>
            <a:pPr algn="just" eaLnBrk="1" hangingPunct="1"/>
            <a:r>
              <a:rPr lang="ru-RU" sz="2600" smtClean="0">
                <a:latin typeface="Bookman Old Style" pitchFamily="18" charset="0"/>
              </a:rPr>
              <a:t>указать два диапазона значений по которым устанавливается зависимостью </a:t>
            </a:r>
          </a:p>
          <a:p>
            <a:pPr algn="just" eaLnBrk="1" hangingPunct="1"/>
            <a:r>
              <a:rPr lang="ru-RU" sz="2600" smtClean="0">
                <a:latin typeface="Bookman Old Style" pitchFamily="18" charset="0"/>
              </a:rPr>
              <a:t>после их ввода выведется ответ. Эта величина говорит о среднем уровне корреляции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457200"/>
            <a:ext cx="8915400" cy="5943600"/>
          </a:xfrm>
        </p:spPr>
        <p:txBody>
          <a:bodyPr/>
          <a:lstStyle/>
          <a:p>
            <a:pPr algn="just" eaLnBrk="1" hangingPunct="1"/>
            <a:r>
              <a:rPr lang="ru-RU" sz="2300" smtClean="0">
                <a:latin typeface="Bookman Old Style" pitchFamily="18" charset="0"/>
              </a:rPr>
              <a:t>Рассмотрим другой пример, «Зависимости успеваемости учащихся старших классов от двух факторов:</a:t>
            </a:r>
          </a:p>
          <a:p>
            <a:pPr algn="just" eaLnBrk="1" hangingPunct="1"/>
            <a:endParaRPr lang="ru-RU" sz="2300" smtClean="0">
              <a:latin typeface="Bookman Old Style" pitchFamily="18" charset="0"/>
            </a:endParaRPr>
          </a:p>
          <a:p>
            <a:pPr algn="just" eaLnBrk="1" hangingPunct="1"/>
            <a:r>
              <a:rPr lang="ru-RU" sz="2300" smtClean="0">
                <a:latin typeface="Bookman Old Style" pitchFamily="18" charset="0"/>
              </a:rPr>
              <a:t> </a:t>
            </a:r>
            <a:r>
              <a:rPr lang="ru-RU" sz="2300" b="1" smtClean="0">
                <a:latin typeface="Bookman Old Style" pitchFamily="18" charset="0"/>
              </a:rPr>
              <a:t>обеспеченности школьной библиотеки учебниками</a:t>
            </a:r>
          </a:p>
          <a:p>
            <a:pPr algn="just" eaLnBrk="1" hangingPunct="1"/>
            <a:r>
              <a:rPr lang="ru-RU" sz="2300" b="1" smtClean="0">
                <a:latin typeface="Bookman Old Style" pitchFamily="18" charset="0"/>
              </a:rPr>
              <a:t>обеспеченности школы компьютерами. 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2300" b="1" smtClean="0">
              <a:latin typeface="Bookman Old Style" pitchFamily="18" charset="0"/>
            </a:endParaRPr>
          </a:p>
          <a:p>
            <a:pPr algn="just" eaLnBrk="1" hangingPunct="1"/>
            <a:r>
              <a:rPr lang="ru-RU" sz="2300" smtClean="0">
                <a:latin typeface="Bookman Old Style" pitchFamily="18" charset="0"/>
              </a:rPr>
              <a:t>Нормой обеспеченности учебниками является их полный комплект, то есть такое количество, когда каждому ученику выдаются из библиотеки все нужные ему для учебы книги.</a:t>
            </a:r>
          </a:p>
          <a:p>
            <a:pPr algn="just" eaLnBrk="1" hangingPunct="1"/>
            <a:r>
              <a:rPr lang="ru-RU" sz="2300" smtClean="0">
                <a:latin typeface="Bookman Old Style" pitchFamily="18" charset="0"/>
              </a:rPr>
              <a:t> Нормой обеспеченности компьютерами будем считать такое их количество, при котором на каждые четыре старшеклассника в школе приходится один компьютер.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folHlink"/>
                </a:solidFill>
                <a:latin typeface="Bookman Old Style" pitchFamily="18" charset="0"/>
              </a:rPr>
              <a:t>В таблице, приведены результаты измерения обоих факторов в 11 разных школах.</a:t>
            </a:r>
            <a:r>
              <a:rPr lang="ru-RU" sz="4000" dirty="0">
                <a:latin typeface="Bookman Old Style" pitchFamily="18" charset="0"/>
              </a:rPr>
              <a:t> 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447800"/>
            <a:ext cx="8763000" cy="5065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304800"/>
            <a:ext cx="8763000" cy="5715000"/>
          </a:xfrm>
        </p:spPr>
        <p:txBody>
          <a:bodyPr/>
          <a:lstStyle/>
          <a:p>
            <a:pPr algn="just" eaLnBrk="1" hangingPunct="1"/>
            <a:r>
              <a:rPr lang="ru-RU" smtClean="0">
                <a:solidFill>
                  <a:schemeClr val="folHlink"/>
                </a:solidFill>
                <a:latin typeface="Bookman Old Style" pitchFamily="18" charset="0"/>
              </a:rPr>
              <a:t>Для обеих зависимостей получены коэффициенты линейной корреляции. 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mtClean="0">
              <a:solidFill>
                <a:schemeClr val="folHlink"/>
              </a:solidFill>
              <a:latin typeface="Bookman Old Style" pitchFamily="18" charset="0"/>
            </a:endParaRPr>
          </a:p>
          <a:p>
            <a:pPr algn="just" eaLnBrk="1" hangingPunct="1"/>
            <a:r>
              <a:rPr lang="ru-RU" smtClean="0">
                <a:solidFill>
                  <a:schemeClr val="folHlink"/>
                </a:solidFill>
                <a:latin typeface="Bookman Old Style" pitchFamily="18" charset="0"/>
              </a:rPr>
              <a:t>Как видно из таблицы, корреляция между обеспеченностью учебниками и успеваемостью сильнее, чем корреляция между компьютерным обеспечением и успеваемостью (хотя и тот и другой коэффициенты корреляции не очень большие). </a:t>
            </a:r>
          </a:p>
          <a:p>
            <a:pPr algn="just" eaLnBrk="1" hangingPunct="1"/>
            <a:r>
              <a:rPr lang="ru-RU" smtClean="0">
                <a:solidFill>
                  <a:schemeClr val="folHlink"/>
                </a:solidFill>
                <a:latin typeface="Bookman Old Style" pitchFamily="18" charset="0"/>
              </a:rPr>
              <a:t>Отсюда можно сделать вывод, что пока еще книга остается более значительным источником знаний, чем компьютер.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solidFill>
                  <a:schemeClr val="hlink"/>
                </a:solidFill>
              </a:rPr>
              <a:t>Выводы: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Зависимости между величинами, каждая из которых подвергается не контролируемому полностью разбросу, называются корреляционными.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С помощью корреляционного анализа можно решить следующие задачи; определить, оказывает ли один фактор существенное влияние на другой фактор; из нескольких факторов выбрать наиболее существенный.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u="sng" smtClean="0">
                <a:solidFill>
                  <a:schemeClr val="hlink"/>
                </a:solidFill>
                <a:latin typeface="Arial" charset="0"/>
              </a:rPr>
              <a:t>Выводы: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just" eaLnBrk="1" hangingPunct="1"/>
            <a:r>
              <a:rPr lang="ru-RU" sz="2800" smtClean="0">
                <a:latin typeface="Bookman Old Style" pitchFamily="18" charset="0"/>
              </a:rPr>
              <a:t>Количественной мерой корреляции двух величин является </a:t>
            </a:r>
            <a:r>
              <a:rPr lang="ru-RU" sz="2800" u="sng" smtClean="0">
                <a:latin typeface="Bookman Old Style" pitchFamily="18" charset="0"/>
              </a:rPr>
              <a:t>коэффициент корреляции.</a:t>
            </a:r>
          </a:p>
          <a:p>
            <a:pPr algn="just" eaLnBrk="1" hangingPunct="1"/>
            <a:r>
              <a:rPr lang="ru-RU" sz="2800" smtClean="0">
                <a:latin typeface="Bookman Old Style" pitchFamily="18" charset="0"/>
              </a:rPr>
              <a:t>Значение коэффициента корреляции лежит между -1 и +1. Чем значение ближе по модулю к 1, тем корреляция (связь) сильнее.</a:t>
            </a:r>
          </a:p>
          <a:p>
            <a:pPr algn="just" eaLnBrk="1" hangingPunct="1"/>
            <a:r>
              <a:rPr lang="ru-RU" sz="2800" smtClean="0">
                <a:latin typeface="Bookman Old Style" pitchFamily="18" charset="0"/>
              </a:rPr>
              <a:t>В </a:t>
            </a:r>
            <a:r>
              <a:rPr lang="en-US" sz="2800" smtClean="0">
                <a:latin typeface="Bookman Old Style" pitchFamily="18" charset="0"/>
              </a:rPr>
              <a:t>MS Excel </a:t>
            </a:r>
            <a:r>
              <a:rPr lang="ru-RU" sz="2800" smtClean="0">
                <a:latin typeface="Bookman Old Style" pitchFamily="18" charset="0"/>
              </a:rPr>
              <a:t>для определения коэф-фициента корреляции используется функция </a:t>
            </a:r>
            <a:r>
              <a:rPr lang="ru-RU" sz="2800" b="1" smtClean="0">
                <a:latin typeface="Bookman Old Style" pitchFamily="18" charset="0"/>
              </a:rPr>
              <a:t>КОРРЕЛ</a:t>
            </a:r>
            <a:r>
              <a:rPr lang="ru-RU" sz="2800" smtClean="0">
                <a:latin typeface="Bookman Old Style" pitchFamily="18" charset="0"/>
              </a:rPr>
              <a:t> из группы статистических данных.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0129" t="23958" r="6296" b="13542"/>
          <a:stretch>
            <a:fillRect/>
          </a:stretch>
        </p:blipFill>
        <p:spPr bwMode="auto">
          <a:xfrm>
            <a:off x="152400" y="838200"/>
            <a:ext cx="891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6600CC"/>
              </a:buClr>
            </a:pPr>
            <a:r>
              <a:rPr lang="ru-RU" dirty="0" smtClean="0"/>
              <a:t>Выполнить практическую работу 3.18. Расчёт корреляционных зависимостей в </a:t>
            </a:r>
            <a:r>
              <a:rPr lang="en-US" dirty="0" smtClean="0"/>
              <a:t>Microsoft Excel</a:t>
            </a:r>
          </a:p>
          <a:p>
            <a:pPr>
              <a:buClr>
                <a:srgbClr val="6600CC"/>
              </a:buClr>
            </a:pPr>
            <a:endParaRPr lang="en-US" dirty="0" smtClean="0"/>
          </a:p>
          <a:p>
            <a:pPr>
              <a:buClr>
                <a:srgbClr val="6600CC"/>
              </a:buClr>
            </a:pPr>
            <a:r>
              <a:rPr lang="ru-RU" dirty="0" smtClean="0"/>
              <a:t>Задания для самостоятельного выполнения:</a:t>
            </a:r>
          </a:p>
          <a:p>
            <a:pPr marL="989013" indent="-269875">
              <a:buClr>
                <a:srgbClr val="6600CC"/>
              </a:buClr>
            </a:pPr>
            <a:r>
              <a:rPr lang="ru-RU" dirty="0" smtClean="0"/>
              <a:t>Какие из факторов, представленных в таблице более всего влияют на урожайность?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raiar.ru/wp-content/uploads/2014/02/%D0%A2%D0%B0%D0%B1%D0%BB%D0%B8%D1%86%D0%B0.pn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000">
                <a:solidFill>
                  <a:schemeClr val="hlink"/>
                </a:solidFill>
                <a:latin typeface="Book Antiqua" pitchFamily="18" charset="0"/>
              </a:rPr>
              <a:t>Регрессионная модель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229600" cy="46482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ru-RU" b="1" smtClean="0">
                <a:latin typeface="Bookman Old Style" pitchFamily="18" charset="0"/>
              </a:rPr>
              <a:t>это функция, описывающая зависимость между количественными характеристиками сложных систем.</a:t>
            </a: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endParaRPr lang="ru-RU" sz="1600" b="1" smtClean="0">
              <a:latin typeface="Bookman Old Style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sz="2800" b="1" smtClean="0">
                <a:latin typeface="Bookman Old Style" pitchFamily="18" charset="0"/>
              </a:rPr>
              <a:t>Регрессионные математические модели строятся в тех случаях, когда известно, что зависимость между двумя факторами существует и требуется получить ее математическое описание.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8610600" cy="5181600"/>
          </a:xfrm>
        </p:spPr>
        <p:txBody>
          <a:bodyPr/>
          <a:lstStyle/>
          <a:p>
            <a:pPr algn="just" eaLnBrk="1" hangingPunct="1">
              <a:lnSpc>
                <a:spcPct val="114000"/>
              </a:lnSpc>
            </a:pPr>
            <a:r>
              <a:rPr lang="ru-RU" sz="2400" b="1" smtClean="0">
                <a:solidFill>
                  <a:schemeClr val="folHlink"/>
                </a:solidFill>
                <a:latin typeface="Bookman Old Style" pitchFamily="18" charset="0"/>
              </a:rPr>
              <a:t>Рассмотрим задачи другого рода. Пусть важной характеристикой некоторой сложной системы является фактор </a:t>
            </a:r>
            <a:r>
              <a:rPr lang="ru-RU" sz="2400" b="1" i="1" smtClean="0">
                <a:solidFill>
                  <a:schemeClr val="folHlink"/>
                </a:solidFill>
                <a:latin typeface="Bookman Old Style" pitchFamily="18" charset="0"/>
              </a:rPr>
              <a:t>А. </a:t>
            </a:r>
            <a:r>
              <a:rPr lang="ru-RU" sz="2400" b="1" smtClean="0">
                <a:solidFill>
                  <a:schemeClr val="folHlink"/>
                </a:solidFill>
                <a:latin typeface="Bookman Old Style" pitchFamily="18" charset="0"/>
              </a:rPr>
              <a:t>На него могут оказывать влияние одновременно многие другие факторы: </a:t>
            </a:r>
            <a:r>
              <a:rPr lang="ru-RU" sz="2400" b="1" i="1" smtClean="0">
                <a:solidFill>
                  <a:schemeClr val="folHlink"/>
                </a:solidFill>
                <a:latin typeface="Bookman Old Style" pitchFamily="18" charset="0"/>
              </a:rPr>
              <a:t>В, С, </a:t>
            </a:r>
            <a:r>
              <a:rPr lang="en-US" sz="2400" b="1" i="1" smtClean="0">
                <a:solidFill>
                  <a:schemeClr val="folHlink"/>
                </a:solidFill>
                <a:latin typeface="Bookman Old Style" pitchFamily="18" charset="0"/>
              </a:rPr>
              <a:t>D </a:t>
            </a:r>
            <a:r>
              <a:rPr lang="ru-RU" sz="2400" b="1" smtClean="0">
                <a:solidFill>
                  <a:schemeClr val="folHlink"/>
                </a:solidFill>
                <a:latin typeface="Bookman Old Style" pitchFamily="18" charset="0"/>
              </a:rPr>
              <a:t>и так далее. Мы рассмотрим два типа задач:</a:t>
            </a:r>
          </a:p>
          <a:p>
            <a:pPr algn="just" eaLnBrk="1" hangingPunct="1">
              <a:lnSpc>
                <a:spcPct val="114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chemeClr val="folHlink"/>
                </a:solidFill>
                <a:latin typeface="Bookman Old Style" pitchFamily="18" charset="0"/>
              </a:rPr>
              <a:t>1) </a:t>
            </a:r>
            <a:r>
              <a:rPr lang="ru-RU" sz="2400" b="1" i="1" smtClean="0">
                <a:solidFill>
                  <a:schemeClr val="folHlink"/>
                </a:solidFill>
                <a:latin typeface="Bookman Old Style" pitchFamily="18" charset="0"/>
              </a:rPr>
              <a:t>требуется   определить,   оказывает   ли   фактор   В   какое-либо заметное регулярное влияние на фактор А?</a:t>
            </a:r>
          </a:p>
          <a:p>
            <a:pPr algn="just" eaLnBrk="1" hangingPunct="1">
              <a:lnSpc>
                <a:spcPct val="114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chemeClr val="folHlink"/>
                </a:solidFill>
                <a:latin typeface="Bookman Old Style" pitchFamily="18" charset="0"/>
              </a:rPr>
              <a:t>2) Какие из факторов В, С, </a:t>
            </a:r>
            <a:r>
              <a:rPr lang="en-US" sz="2400" b="1" i="1" smtClean="0">
                <a:solidFill>
                  <a:schemeClr val="folHlink"/>
                </a:solidFill>
                <a:latin typeface="Bookman Old Style" pitchFamily="18" charset="0"/>
              </a:rPr>
              <a:t>D </a:t>
            </a:r>
            <a:r>
              <a:rPr lang="ru-RU" sz="2400" b="1" i="1" smtClean="0">
                <a:solidFill>
                  <a:schemeClr val="folHlink"/>
                </a:solidFill>
                <a:latin typeface="Bookman Old Style" pitchFamily="18" charset="0"/>
              </a:rPr>
              <a:t>и так далее оказывают наибольшее влияние на фактор 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457200"/>
            <a:ext cx="8534400" cy="5668963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500" b="1" dirty="0">
                <a:latin typeface="Bookman Old Style" pitchFamily="18" charset="0"/>
              </a:rPr>
              <a:t>В качестве примера сложной системы будем рассматривать </a:t>
            </a:r>
            <a:r>
              <a:rPr lang="ru-RU" sz="2500" b="1" dirty="0" smtClean="0">
                <a:latin typeface="Bookman Old Style" pitchFamily="18" charset="0"/>
              </a:rPr>
              <a:t>школу </a:t>
            </a:r>
            <a:endParaRPr lang="ru-RU" sz="2500" b="1" dirty="0">
              <a:latin typeface="Bookman Old Style" pitchFamily="18" charset="0"/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500" i="1" dirty="0" smtClean="0">
              <a:latin typeface="Bookman Old Style" pitchFamily="18" charset="0"/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500" i="1" dirty="0" smtClean="0">
                <a:latin typeface="Bookman Old Style" pitchFamily="18" charset="0"/>
              </a:rPr>
              <a:t>Пусть </a:t>
            </a: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500" b="1" dirty="0" smtClean="0">
                <a:latin typeface="Bookman Old Style" pitchFamily="18" charset="0"/>
              </a:rPr>
              <a:t> фактор </a:t>
            </a:r>
            <a:r>
              <a:rPr lang="ru-RU" sz="2500" b="1" i="1" dirty="0" smtClean="0">
                <a:latin typeface="Bookman Old Style" pitchFamily="18" charset="0"/>
              </a:rPr>
              <a:t>А -</a:t>
            </a:r>
            <a:r>
              <a:rPr lang="ru-RU" sz="2500" b="1" dirty="0" smtClean="0">
                <a:latin typeface="Bookman Old Style" pitchFamily="18" charset="0"/>
              </a:rPr>
              <a:t> </a:t>
            </a:r>
            <a:r>
              <a:rPr lang="ru-RU" sz="2500" b="1" i="1" dirty="0">
                <a:latin typeface="Bookman Old Style" pitchFamily="18" charset="0"/>
              </a:rPr>
              <a:t>средняя успеваемость учащихся школы,</a:t>
            </a:r>
            <a:r>
              <a:rPr lang="ru-RU" sz="2500" b="1" dirty="0">
                <a:latin typeface="Bookman Old Style" pitchFamily="18" charset="0"/>
              </a:rPr>
              <a:t> </a:t>
            </a:r>
            <a:endParaRPr lang="ru-RU" sz="2500" b="1" dirty="0" smtClean="0">
              <a:latin typeface="Bookman Old Style" pitchFamily="18" charset="0"/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500" b="1" dirty="0" smtClean="0">
                <a:latin typeface="Bookman Old Style" pitchFamily="18" charset="0"/>
              </a:rPr>
              <a:t>фактор </a:t>
            </a:r>
            <a:r>
              <a:rPr lang="ru-RU" sz="2500" b="1" i="1" dirty="0">
                <a:latin typeface="Bookman Old Style" pitchFamily="18" charset="0"/>
              </a:rPr>
              <a:t>В </a:t>
            </a:r>
            <a:r>
              <a:rPr lang="ru-RU" sz="2500" b="1" dirty="0">
                <a:latin typeface="Bookman Old Style" pitchFamily="18" charset="0"/>
              </a:rPr>
              <a:t>— </a:t>
            </a:r>
            <a:r>
              <a:rPr lang="ru-RU" sz="2500" b="1" i="1" dirty="0">
                <a:latin typeface="Bookman Old Style" pitchFamily="18" charset="0"/>
              </a:rPr>
              <a:t>финансовые расходы школы на хозяйственные нужды: ремонт здания, обновление мебели, эстетическое оформление помещения и т. п</a:t>
            </a:r>
            <a:r>
              <a:rPr lang="ru-RU" sz="2500" b="1" i="1" dirty="0" smtClean="0">
                <a:latin typeface="Bookman Old Style" pitchFamily="18" charset="0"/>
              </a:rPr>
              <a:t>.</a:t>
            </a: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500" b="1" i="1" dirty="0" smtClean="0">
                <a:latin typeface="Bookman Old Style" pitchFamily="18" charset="0"/>
              </a:rPr>
              <a:t> </a:t>
            </a:r>
            <a:endParaRPr lang="ru-RU" sz="2500" b="1" i="1" dirty="0">
              <a:latin typeface="Bookman Old Style" pitchFamily="18" charset="0"/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500" dirty="0">
                <a:latin typeface="Bookman Old Style" pitchFamily="18" charset="0"/>
              </a:rPr>
              <a:t>Здесь влияние фактора </a:t>
            </a:r>
            <a:r>
              <a:rPr lang="ru-RU" sz="2500" i="1" dirty="0">
                <a:latin typeface="Bookman Old Style" pitchFamily="18" charset="0"/>
              </a:rPr>
              <a:t>В </a:t>
            </a:r>
            <a:r>
              <a:rPr lang="ru-RU" sz="2500" dirty="0">
                <a:latin typeface="Bookman Old Style" pitchFamily="18" charset="0"/>
              </a:rPr>
              <a:t>на фактор </a:t>
            </a:r>
            <a:r>
              <a:rPr lang="ru-RU" sz="2500" i="1" dirty="0">
                <a:latin typeface="Bookman Old Style" pitchFamily="18" charset="0"/>
              </a:rPr>
              <a:t>А </a:t>
            </a:r>
            <a:r>
              <a:rPr lang="ru-RU" sz="2500" dirty="0">
                <a:latin typeface="Bookman Old Style" pitchFamily="18" charset="0"/>
              </a:rPr>
              <a:t>не очевидно. Наверное, гораздо сильнее на успеваемость влияют другие причины: уровень квалификации учителей, контингент учащихся, уровень технических средств обучения и другие</a:t>
            </a:r>
            <a:r>
              <a:rPr lang="ru-RU" sz="2500" dirty="0">
                <a:solidFill>
                  <a:schemeClr val="folHlink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685800"/>
            <a:ext cx="8305800" cy="5440363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folHlink"/>
                </a:solidFill>
                <a:latin typeface="Bookman Old Style" pitchFamily="18" charset="0"/>
              </a:rPr>
              <a:t>Итак, пусть </a:t>
            </a:r>
            <a:endParaRPr lang="ru-RU" sz="2800" dirty="0" smtClean="0">
              <a:solidFill>
                <a:schemeClr val="folHlink"/>
              </a:solidFill>
              <a:latin typeface="Bookman Old Style" pitchFamily="18" charset="0"/>
            </a:endParaRPr>
          </a:p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folHlink"/>
                </a:solidFill>
                <a:latin typeface="Bookman Old Style" pitchFamily="18" charset="0"/>
              </a:rPr>
              <a:t>хозяйственные </a:t>
            </a:r>
            <a:r>
              <a:rPr lang="ru-RU" sz="2800" b="1" dirty="0">
                <a:solidFill>
                  <a:schemeClr val="folHlink"/>
                </a:solidFill>
                <a:latin typeface="Bookman Old Style" pitchFamily="18" charset="0"/>
              </a:rPr>
              <a:t>расходы школы </a:t>
            </a:r>
            <a:r>
              <a:rPr lang="ru-RU" sz="2800" dirty="0">
                <a:solidFill>
                  <a:schemeClr val="folHlink"/>
                </a:solidFill>
                <a:latin typeface="Bookman Old Style" pitchFamily="18" charset="0"/>
              </a:rPr>
              <a:t>выражаются количеством рублей, отнесенных к числу учеников в школе (руб./чел.), потраченных за определенный период времени (например, за последние 5 лет). </a:t>
            </a:r>
          </a:p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folHlink"/>
                </a:solidFill>
                <a:latin typeface="Bookman Old Style" pitchFamily="18" charset="0"/>
              </a:rPr>
              <a:t>Успеваемость</a:t>
            </a:r>
            <a:r>
              <a:rPr lang="ru-RU" sz="2800" dirty="0">
                <a:solidFill>
                  <a:schemeClr val="folHlink"/>
                </a:solidFill>
                <a:latin typeface="Bookman Old Style" pitchFamily="18" charset="0"/>
              </a:rPr>
              <a:t> же пусть оценивается средним баллом учеников школы по результатам окончания последнего учебного года.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533400"/>
            <a:ext cx="5943600" cy="5956300"/>
          </a:xfrm>
          <a:ln w="38100">
            <a:solidFill>
              <a:schemeClr val="tx1"/>
            </a:solidFill>
          </a:ln>
        </p:spPr>
      </p:pic>
      <p:sp>
        <p:nvSpPr>
          <p:cNvPr id="1843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791200" y="2209800"/>
            <a:ext cx="3124200" cy="3200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latin typeface="Arial" charset="0"/>
              </a:rPr>
              <a:t>  </a:t>
            </a:r>
            <a:r>
              <a:rPr lang="ru-RU" sz="2600" smtClean="0">
                <a:solidFill>
                  <a:schemeClr val="folHlink"/>
                </a:solidFill>
                <a:latin typeface="Bookman Old Style" pitchFamily="18" charset="0"/>
              </a:rPr>
              <a:t>На рисунке представлены итоги сбора данных           по  20  школам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folHlink"/>
                </a:solidFill>
                <a:latin typeface="Bookman Old Style" pitchFamily="18" charset="0"/>
              </a:rPr>
              <a:t>На рисунке приведена точечная диаграмма, построенная по этим данным.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63688"/>
            <a:ext cx="8610600" cy="4837112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9144000" cy="5029200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>
                <a:solidFill>
                  <a:schemeClr val="folHlink"/>
                </a:solidFill>
                <a:latin typeface="Bookman Old Style" pitchFamily="18" charset="0"/>
              </a:rPr>
              <a:t>Значения обеих величин: финансовых затрат и успеваемости учеников имеют значительный разброс и, на первый взгляд, взаимосвязи между ними не видно.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Зависимости между величинами, каждая из которых подвергается не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контролируемому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полностью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разбросу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, называются корреляционными зависимостями.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>
                <a:latin typeface="Bookman Old Style" pitchFamily="18" charset="0"/>
              </a:rPr>
              <a:t>Мерой корреляционной зависимости является величина,  которая называется </a:t>
            </a:r>
            <a:r>
              <a:rPr lang="ru-RU" sz="2800" b="1" i="1" dirty="0">
                <a:latin typeface="Bookman Old Style" pitchFamily="18" charset="0"/>
              </a:rPr>
              <a:t>коэффициентом  корреляции.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8915400" cy="5791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ru-RU" b="1" smtClean="0">
                <a:latin typeface="Bookman Old Style" pitchFamily="18" charset="0"/>
              </a:rPr>
              <a:t>Раздел математической статистики, который исследует такие зависимости, называется </a:t>
            </a:r>
            <a:r>
              <a:rPr lang="ru-RU" b="1" i="1" u="sng" smtClean="0">
                <a:latin typeface="Bookman Old Style" pitchFamily="18" charset="0"/>
              </a:rPr>
              <a:t>корреляционным анализом.</a:t>
            </a:r>
          </a:p>
          <a:p>
            <a:pPr algn="just" eaLnBrk="1" hangingPunct="1">
              <a:lnSpc>
                <a:spcPct val="120000"/>
              </a:lnSpc>
            </a:pPr>
            <a:endParaRPr lang="ru-RU" b="1" i="1" u="sng" smtClean="0">
              <a:latin typeface="Bookman Old Style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ru-RU" b="1" smtClean="0">
                <a:latin typeface="Bookman Old Style" pitchFamily="18" charset="0"/>
              </a:rPr>
              <a:t>Корреляционный анализ изучает усредненный закон поведения каждой из величин в зависимости от значений другой величины, а также меру такой зависи</a:t>
            </a:r>
            <a:r>
              <a:rPr lang="ru-RU" b="1" smtClean="0">
                <a:solidFill>
                  <a:schemeClr val="folHlink"/>
                </a:solidFill>
                <a:latin typeface="Bookman Old Style" pitchFamily="18" charset="0"/>
              </a:rPr>
              <a:t>мости</a:t>
            </a:r>
            <a:r>
              <a:rPr lang="ru-RU" b="1" smtClean="0">
                <a:solidFill>
                  <a:schemeClr val="folHlink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227</TotalTime>
  <Words>776</Words>
  <Application>Microsoft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Моделирование корреляционных зависимостей</vt:lpstr>
      <vt:lpstr>Регрессионная модель</vt:lpstr>
      <vt:lpstr>Слайд 3</vt:lpstr>
      <vt:lpstr>Слайд 4</vt:lpstr>
      <vt:lpstr>Слайд 5</vt:lpstr>
      <vt:lpstr>Слайд 6</vt:lpstr>
      <vt:lpstr>На рисунке приведена точечная диаграмма, построенная по этим данным.</vt:lpstr>
      <vt:lpstr>Слайд 8</vt:lpstr>
      <vt:lpstr>Слайд 9</vt:lpstr>
      <vt:lpstr>Коэффициент корреляции</vt:lpstr>
      <vt:lpstr>Слайд 11</vt:lpstr>
      <vt:lpstr>Слайд 12</vt:lpstr>
      <vt:lpstr>В таблице, приведены результаты измерения обоих факторов в 11 разных школах. </vt:lpstr>
      <vt:lpstr>Слайд 14</vt:lpstr>
      <vt:lpstr>Выводы:</vt:lpstr>
      <vt:lpstr>Выводы: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школа</dc:creator>
  <cp:lastModifiedBy>Пользователь</cp:lastModifiedBy>
  <cp:revision>20</cp:revision>
  <cp:lastPrinted>1601-01-01T00:00:00Z</cp:lastPrinted>
  <dcterms:created xsi:type="dcterms:W3CDTF">1601-01-01T00:00:00Z</dcterms:created>
  <dcterms:modified xsi:type="dcterms:W3CDTF">2019-04-08T16:43:49Z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