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60" r:id="rId4"/>
    <p:sldId id="266" r:id="rId5"/>
    <p:sldId id="259" r:id="rId6"/>
    <p:sldId id="261" r:id="rId7"/>
    <p:sldId id="262" r:id="rId8"/>
    <p:sldId id="268" r:id="rId9"/>
    <p:sldId id="267" r:id="rId10"/>
    <p:sldId id="265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3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6DA97-A130-470A-9D39-2714AA294C47}" type="doc">
      <dgm:prSet loTypeId="urn:microsoft.com/office/officeart/2005/8/layout/funnel1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979582C-07FD-4A68-ADFC-8D4E7E8D9166}">
      <dgm:prSet phldrT="[Текст]" custT="1"/>
      <dgm:spPr/>
      <dgm:t>
        <a:bodyPr/>
        <a:lstStyle/>
        <a:p>
          <a:r>
            <a:rPr lang="ru-RU" sz="1800" b="0" dirty="0" smtClean="0"/>
            <a:t>Пользовательские средства (приложения</a:t>
          </a:r>
          <a:r>
            <a:rPr lang="ru-RU" sz="2000" dirty="0" smtClean="0"/>
            <a:t>)</a:t>
          </a:r>
          <a:endParaRPr lang="ru-RU" sz="2000" dirty="0"/>
        </a:p>
      </dgm:t>
    </dgm:pt>
    <dgm:pt modelId="{F2938C5B-0313-477B-B621-254EE9B58AF3}" type="parTrans" cxnId="{B47C3C60-8D7B-4D28-B940-7DF14865F0C8}">
      <dgm:prSet/>
      <dgm:spPr/>
      <dgm:t>
        <a:bodyPr/>
        <a:lstStyle/>
        <a:p>
          <a:endParaRPr lang="ru-RU"/>
        </a:p>
      </dgm:t>
    </dgm:pt>
    <dgm:pt modelId="{B36B33D8-AECB-4247-BE65-F6C20EB61BC9}" type="sibTrans" cxnId="{B47C3C60-8D7B-4D28-B940-7DF14865F0C8}">
      <dgm:prSet/>
      <dgm:spPr/>
      <dgm:t>
        <a:bodyPr/>
        <a:lstStyle/>
        <a:p>
          <a:endParaRPr lang="ru-RU"/>
        </a:p>
      </dgm:t>
    </dgm:pt>
    <dgm:pt modelId="{B08CA3B0-2454-4134-8DAD-053B1B8B24FF}">
      <dgm:prSet phldrT="[Текст]" custT="1"/>
      <dgm:spPr/>
      <dgm:t>
        <a:bodyPr/>
        <a:lstStyle/>
        <a:p>
          <a:r>
            <a:rPr lang="ru-RU" sz="2000" dirty="0" smtClean="0"/>
            <a:t>Системные средства</a:t>
          </a:r>
          <a:endParaRPr lang="ru-RU" sz="2000" dirty="0"/>
        </a:p>
      </dgm:t>
    </dgm:pt>
    <dgm:pt modelId="{292A18B1-D6C5-4B25-B7BB-D21415EFE453}" type="parTrans" cxnId="{3E431CDB-5CEE-429D-87B8-A4E57F62ECF8}">
      <dgm:prSet/>
      <dgm:spPr/>
      <dgm:t>
        <a:bodyPr/>
        <a:lstStyle/>
        <a:p>
          <a:endParaRPr lang="ru-RU"/>
        </a:p>
      </dgm:t>
    </dgm:pt>
    <dgm:pt modelId="{B1536E93-49D1-43B4-BE78-B2F1A413B5C2}" type="sibTrans" cxnId="{3E431CDB-5CEE-429D-87B8-A4E57F62ECF8}">
      <dgm:prSet/>
      <dgm:spPr/>
      <dgm:t>
        <a:bodyPr/>
        <a:lstStyle/>
        <a:p>
          <a:endParaRPr lang="ru-RU"/>
        </a:p>
      </dgm:t>
    </dgm:pt>
    <dgm:pt modelId="{48F1FAB3-E81C-41F7-8D31-B3AF3FA41AF0}">
      <dgm:prSet phldrT="[Текст]"/>
      <dgm:spPr/>
      <dgm:t>
        <a:bodyPr/>
        <a:lstStyle/>
        <a:p>
          <a:r>
            <a:rPr lang="ru-RU" b="1" dirty="0" smtClean="0"/>
            <a:t>ИС</a:t>
          </a:r>
          <a:endParaRPr lang="ru-RU" b="1" dirty="0"/>
        </a:p>
      </dgm:t>
    </dgm:pt>
    <dgm:pt modelId="{4D117DF8-A97D-4434-AA9A-E206C7808920}" type="parTrans" cxnId="{318F3D1F-C76E-463E-8EF2-286C7A3618FD}">
      <dgm:prSet/>
      <dgm:spPr/>
      <dgm:t>
        <a:bodyPr/>
        <a:lstStyle/>
        <a:p>
          <a:endParaRPr lang="ru-RU"/>
        </a:p>
      </dgm:t>
    </dgm:pt>
    <dgm:pt modelId="{415E6524-9F59-4B5F-9C28-34C196635752}" type="sibTrans" cxnId="{318F3D1F-C76E-463E-8EF2-286C7A3618FD}">
      <dgm:prSet/>
      <dgm:spPr/>
      <dgm:t>
        <a:bodyPr/>
        <a:lstStyle/>
        <a:p>
          <a:endParaRPr lang="ru-RU"/>
        </a:p>
      </dgm:t>
    </dgm:pt>
    <dgm:pt modelId="{EC0275FE-E681-4627-8CE9-5F00D46BC4C7}">
      <dgm:prSet custT="1"/>
      <dgm:spPr/>
      <dgm:t>
        <a:bodyPr/>
        <a:lstStyle/>
        <a:p>
          <a:r>
            <a:rPr lang="ru-RU" sz="2000" dirty="0" smtClean="0"/>
            <a:t>Структура данных</a:t>
          </a:r>
          <a:endParaRPr lang="ru-RU" sz="2000" dirty="0"/>
        </a:p>
      </dgm:t>
    </dgm:pt>
    <dgm:pt modelId="{EE9E3FD5-EB4E-47D5-BBA3-2B8A95E5A941}" type="parTrans" cxnId="{B15ECEC4-CFF9-412E-8B66-D51F4489DB64}">
      <dgm:prSet/>
      <dgm:spPr/>
      <dgm:t>
        <a:bodyPr/>
        <a:lstStyle/>
        <a:p>
          <a:endParaRPr lang="ru-RU"/>
        </a:p>
      </dgm:t>
    </dgm:pt>
    <dgm:pt modelId="{FB6C87F6-2B59-461F-B638-2C87023E5AE5}" type="sibTrans" cxnId="{B15ECEC4-CFF9-412E-8B66-D51F4489DB64}">
      <dgm:prSet/>
      <dgm:spPr/>
      <dgm:t>
        <a:bodyPr/>
        <a:lstStyle/>
        <a:p>
          <a:endParaRPr lang="ru-RU"/>
        </a:p>
      </dgm:t>
    </dgm:pt>
    <dgm:pt modelId="{EC0EC6EF-9BBA-45D3-AFEE-84B53275597B}" type="pres">
      <dgm:prSet presAssocID="{E166DA97-A130-470A-9D39-2714AA294C4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BEE8DC-3B65-422D-8E28-98021AD1E99A}" type="pres">
      <dgm:prSet presAssocID="{E166DA97-A130-470A-9D39-2714AA294C47}" presName="ellipse" presStyleLbl="trBgShp" presStyleIdx="0" presStyleCnt="1" custLinFactNeighborX="-7030" custLinFactNeighborY="10362"/>
      <dgm:spPr/>
      <dgm:t>
        <a:bodyPr/>
        <a:lstStyle/>
        <a:p>
          <a:endParaRPr lang="ru-RU"/>
        </a:p>
      </dgm:t>
    </dgm:pt>
    <dgm:pt modelId="{09295930-567C-4DB0-881E-C929FEEA826F}" type="pres">
      <dgm:prSet presAssocID="{E166DA97-A130-470A-9D39-2714AA294C47}" presName="arrow1" presStyleLbl="fgShp" presStyleIdx="0" presStyleCnt="1" custLinFactNeighborX="-19149" custLinFactNeighborY="84057"/>
      <dgm:spPr/>
      <dgm:t>
        <a:bodyPr/>
        <a:lstStyle/>
        <a:p>
          <a:endParaRPr lang="ru-RU"/>
        </a:p>
      </dgm:t>
    </dgm:pt>
    <dgm:pt modelId="{4C7CED7E-4F00-421B-8AEE-4259D3562C06}" type="pres">
      <dgm:prSet presAssocID="{E166DA97-A130-470A-9D39-2714AA294C47}" presName="rectangle" presStyleLbl="revTx" presStyleIdx="0" presStyleCnt="1" custScaleX="44643" custLinFactNeighborX="-1931" custLinFactNeighborY="65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706DF-4BCB-4B53-84DD-FED037AC406D}" type="pres">
      <dgm:prSet presAssocID="{EC0275FE-E681-4627-8CE9-5F00D46BC4C7}" presName="item1" presStyleLbl="node1" presStyleIdx="0" presStyleCnt="3" custScaleX="163064" custLinFactX="-12132" custLinFactY="-6825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C221D-3EA3-4594-B41E-F52F54524701}" type="pres">
      <dgm:prSet presAssocID="{B08CA3B0-2454-4134-8DAD-053B1B8B24FF}" presName="item2" presStyleLbl="node1" presStyleIdx="1" presStyleCnt="3" custScaleX="124685" custLinFactNeighborX="42104" custLinFactNeighborY="89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17AEA-0896-44F9-A4DD-C977C3CEBCB5}" type="pres">
      <dgm:prSet presAssocID="{48F1FAB3-E81C-41F7-8D31-B3AF3FA41AF0}" presName="item3" presStyleLbl="node1" presStyleIdx="2" presStyleCnt="3" custScaleX="191565" custLinFactNeighborX="21507" custLinFactNeighborY="-11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EFA3A7-F0D2-49C8-978E-9BA732EBD916}" type="pres">
      <dgm:prSet presAssocID="{E166DA97-A130-470A-9D39-2714AA294C47}" presName="funnel" presStyleLbl="trAlignAcc1" presStyleIdx="0" presStyleCnt="1" custScaleX="113627" custScaleY="129462" custLinFactNeighborX="-5018" custLinFactNeighborY="-1903"/>
      <dgm:spPr/>
      <dgm:t>
        <a:bodyPr/>
        <a:lstStyle/>
        <a:p>
          <a:endParaRPr lang="ru-RU"/>
        </a:p>
      </dgm:t>
    </dgm:pt>
  </dgm:ptLst>
  <dgm:cxnLst>
    <dgm:cxn modelId="{3E431CDB-5CEE-429D-87B8-A4E57F62ECF8}" srcId="{E166DA97-A130-470A-9D39-2714AA294C47}" destId="{B08CA3B0-2454-4134-8DAD-053B1B8B24FF}" srcOrd="2" destOrd="0" parTransId="{292A18B1-D6C5-4B25-B7BB-D21415EFE453}" sibTransId="{B1536E93-49D1-43B4-BE78-B2F1A413B5C2}"/>
    <dgm:cxn modelId="{785C336B-DF7A-43D5-8EA6-D6E0F376DC57}" type="presOf" srcId="{EC0275FE-E681-4627-8CE9-5F00D46BC4C7}" destId="{826C221D-3EA3-4594-B41E-F52F54524701}" srcOrd="0" destOrd="0" presId="urn:microsoft.com/office/officeart/2005/8/layout/funnel1"/>
    <dgm:cxn modelId="{605D2A9C-8BE2-4200-98E0-D27AF3F8579D}" type="presOf" srcId="{C979582C-07FD-4A68-ADFC-8D4E7E8D9166}" destId="{9DD17AEA-0896-44F9-A4DD-C977C3CEBCB5}" srcOrd="0" destOrd="0" presId="urn:microsoft.com/office/officeart/2005/8/layout/funnel1"/>
    <dgm:cxn modelId="{5A8A6629-FE73-4E4F-B015-AA659F343071}" type="presOf" srcId="{48F1FAB3-E81C-41F7-8D31-B3AF3FA41AF0}" destId="{4C7CED7E-4F00-421B-8AEE-4259D3562C06}" srcOrd="0" destOrd="0" presId="urn:microsoft.com/office/officeart/2005/8/layout/funnel1"/>
    <dgm:cxn modelId="{318F3D1F-C76E-463E-8EF2-286C7A3618FD}" srcId="{E166DA97-A130-470A-9D39-2714AA294C47}" destId="{48F1FAB3-E81C-41F7-8D31-B3AF3FA41AF0}" srcOrd="3" destOrd="0" parTransId="{4D117DF8-A97D-4434-AA9A-E206C7808920}" sibTransId="{415E6524-9F59-4B5F-9C28-34C196635752}"/>
    <dgm:cxn modelId="{B47C3C60-8D7B-4D28-B940-7DF14865F0C8}" srcId="{E166DA97-A130-470A-9D39-2714AA294C47}" destId="{C979582C-07FD-4A68-ADFC-8D4E7E8D9166}" srcOrd="0" destOrd="0" parTransId="{F2938C5B-0313-477B-B621-254EE9B58AF3}" sibTransId="{B36B33D8-AECB-4247-BE65-F6C20EB61BC9}"/>
    <dgm:cxn modelId="{AF270580-9854-4F6F-B118-9CDE16C81E0B}" type="presOf" srcId="{E166DA97-A130-470A-9D39-2714AA294C47}" destId="{EC0EC6EF-9BBA-45D3-AFEE-84B53275597B}" srcOrd="0" destOrd="0" presId="urn:microsoft.com/office/officeart/2005/8/layout/funnel1"/>
    <dgm:cxn modelId="{093FFDDF-CB8A-4650-811C-5F4DECAAA7B5}" type="presOf" srcId="{B08CA3B0-2454-4134-8DAD-053B1B8B24FF}" destId="{FC6706DF-4BCB-4B53-84DD-FED037AC406D}" srcOrd="0" destOrd="0" presId="urn:microsoft.com/office/officeart/2005/8/layout/funnel1"/>
    <dgm:cxn modelId="{B15ECEC4-CFF9-412E-8B66-D51F4489DB64}" srcId="{E166DA97-A130-470A-9D39-2714AA294C47}" destId="{EC0275FE-E681-4627-8CE9-5F00D46BC4C7}" srcOrd="1" destOrd="0" parTransId="{EE9E3FD5-EB4E-47D5-BBA3-2B8A95E5A941}" sibTransId="{FB6C87F6-2B59-461F-B638-2C87023E5AE5}"/>
    <dgm:cxn modelId="{48A0A4A8-6127-4722-9CBB-CA4CA1B360CE}" type="presParOf" srcId="{EC0EC6EF-9BBA-45D3-AFEE-84B53275597B}" destId="{3EBEE8DC-3B65-422D-8E28-98021AD1E99A}" srcOrd="0" destOrd="0" presId="urn:microsoft.com/office/officeart/2005/8/layout/funnel1"/>
    <dgm:cxn modelId="{9E56DF13-B707-4242-B81D-7AB45DC9AEEB}" type="presParOf" srcId="{EC0EC6EF-9BBA-45D3-AFEE-84B53275597B}" destId="{09295930-567C-4DB0-881E-C929FEEA826F}" srcOrd="1" destOrd="0" presId="urn:microsoft.com/office/officeart/2005/8/layout/funnel1"/>
    <dgm:cxn modelId="{A07A111E-5744-4C06-934D-AF7155A8EF81}" type="presParOf" srcId="{EC0EC6EF-9BBA-45D3-AFEE-84B53275597B}" destId="{4C7CED7E-4F00-421B-8AEE-4259D3562C06}" srcOrd="2" destOrd="0" presId="urn:microsoft.com/office/officeart/2005/8/layout/funnel1"/>
    <dgm:cxn modelId="{A389DC64-FF20-48F2-953B-09E062CB9F3E}" type="presParOf" srcId="{EC0EC6EF-9BBA-45D3-AFEE-84B53275597B}" destId="{FC6706DF-4BCB-4B53-84DD-FED037AC406D}" srcOrd="3" destOrd="0" presId="urn:microsoft.com/office/officeart/2005/8/layout/funnel1"/>
    <dgm:cxn modelId="{E9036531-EC9C-4FC9-BF02-5E86396C181E}" type="presParOf" srcId="{EC0EC6EF-9BBA-45D3-AFEE-84B53275597B}" destId="{826C221D-3EA3-4594-B41E-F52F54524701}" srcOrd="4" destOrd="0" presId="urn:microsoft.com/office/officeart/2005/8/layout/funnel1"/>
    <dgm:cxn modelId="{29F6662D-E9BC-4340-A95F-91E04CD4112A}" type="presParOf" srcId="{EC0EC6EF-9BBA-45D3-AFEE-84B53275597B}" destId="{9DD17AEA-0896-44F9-A4DD-C977C3CEBCB5}" srcOrd="5" destOrd="0" presId="urn:microsoft.com/office/officeart/2005/8/layout/funnel1"/>
    <dgm:cxn modelId="{C66E91B1-6B1D-49C9-A4DC-ACF22498E1E7}" type="presParOf" srcId="{EC0EC6EF-9BBA-45D3-AFEE-84B53275597B}" destId="{33EFA3A7-F0D2-49C8-978E-9BA732EBD916}" srcOrd="6" destOrd="0" presId="urn:microsoft.com/office/officeart/2005/8/layout/funnel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BA806-6FE0-46E3-BB01-D678591DA6A9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D70229-9878-4E1E-AB6C-BC1C16FFDA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643314"/>
            <a:ext cx="6929486" cy="13271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Понятие информационной системы (ИС), классификация ИС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97916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034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594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820472" cy="4525963"/>
          </a:xfrm>
        </p:spPr>
        <p:txBody>
          <a:bodyPr/>
          <a:lstStyle/>
          <a:p>
            <a:r>
              <a:rPr lang="ru-RU" sz="2400" dirty="0" smtClean="0"/>
              <a:t>Какие можно выделить основные признаки современной ИС?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К каким типам ИС относятся:</a:t>
            </a:r>
          </a:p>
          <a:p>
            <a:pPr lvl="1"/>
            <a:r>
              <a:rPr lang="ru-RU" sz="2400" dirty="0" smtClean="0"/>
              <a:t>  система прогноза погоды для различных регионов страны;</a:t>
            </a:r>
          </a:p>
          <a:p>
            <a:pPr lvl="1"/>
            <a:r>
              <a:rPr lang="ru-RU" sz="2400" dirty="0" smtClean="0"/>
              <a:t>  система управления беспилотным космическим кораблём;</a:t>
            </a:r>
          </a:p>
          <a:p>
            <a:pPr lvl="1"/>
            <a:r>
              <a:rPr lang="ru-RU" sz="2400" dirty="0" smtClean="0"/>
              <a:t> система диспетчерской службы крупного аэропорта;</a:t>
            </a:r>
          </a:p>
          <a:p>
            <a:pPr lvl="1"/>
            <a:r>
              <a:rPr lang="ru-RU" sz="2400" dirty="0" smtClean="0"/>
              <a:t> система диагностики в кардиологической клинике?</a:t>
            </a:r>
          </a:p>
        </p:txBody>
      </p:sp>
    </p:spTree>
    <p:extLst>
      <p:ext uri="{BB962C8B-B14F-4D97-AF65-F5344CB8AC3E}">
        <p14:creationId xmlns:p14="http://schemas.microsoft.com/office/powerpoint/2010/main" xmlns="" val="41942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0070C0"/>
                </a:solidFill>
              </a:rPr>
              <a:t>Компьютерный </a:t>
            </a:r>
            <a:r>
              <a:rPr lang="ru-RU" b="1" dirty="0" smtClean="0">
                <a:solidFill>
                  <a:srgbClr val="0070C0"/>
                </a:solidFill>
              </a:rPr>
              <a:t>текстовый документ как структура данных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452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Книга – источник знаний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Текст книги имеет определённую структуру и делится на части, главы, параграфы, разделы и т.д.</a:t>
            </a:r>
          </a:p>
          <a:p>
            <a:pPr marL="0" indent="0">
              <a:buNone/>
            </a:pPr>
            <a:r>
              <a:rPr lang="ru-RU" b="1" dirty="0" smtClean="0"/>
              <a:t>Содержание (оглавление</a:t>
            </a:r>
            <a:r>
              <a:rPr lang="ru-RU" dirty="0" smtClean="0"/>
              <a:t>) книги содержит заголовки разделов и  ссылки на начальные страницы этих разделов.</a:t>
            </a:r>
            <a:endParaRPr lang="ru-RU" dirty="0"/>
          </a:p>
        </p:txBody>
      </p:sp>
      <p:pic>
        <p:nvPicPr>
          <p:cNvPr id="8194" name="Picture 2" descr="ÐºÐ½Ð¸Ð³Ð° Ð½Ð° Ð´Ð¾ÑÐºÐ°Ñ"/>
          <p:cNvPicPr>
            <a:picLocks noChangeAspect="1" noChangeArrowheads="1"/>
          </p:cNvPicPr>
          <p:nvPr/>
        </p:nvPicPr>
        <p:blipFill>
          <a:blip r:embed="rId2"/>
          <a:srcRect t="44626"/>
          <a:stretch>
            <a:fillRect/>
          </a:stretch>
        </p:blipFill>
        <p:spPr bwMode="auto">
          <a:xfrm>
            <a:off x="4286248" y="4429132"/>
            <a:ext cx="4857752" cy="17430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school\AppData\Local\Microsoft\Windows\Temporary Internet Files\Content.IE5\8F9SMM6O\MM900395747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14441">
            <a:off x="6854269" y="4489966"/>
            <a:ext cx="1083556" cy="11910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864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Предметные указатели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-  в них помещаются основные термины текста в алфавитном порядке и  даются ссылки на страницы книги, где эти понятия раскрываются или используются.</a:t>
            </a:r>
            <a:endParaRPr lang="ru-RU" dirty="0"/>
          </a:p>
        </p:txBody>
      </p:sp>
      <p:pic>
        <p:nvPicPr>
          <p:cNvPr id="4099" name="Picture 3" descr="C:\Users\school\AppData\Local\Microsoft\Windows\Temporary Internet Files\Content.IE5\9EJ5SER4\MP900449057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3714752"/>
            <a:ext cx="3643303" cy="24288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25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Ссылки на внешние источники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-  либо в сносках на той же странице;</a:t>
            </a:r>
          </a:p>
          <a:p>
            <a:pPr marL="0" indent="0">
              <a:buNone/>
            </a:pPr>
            <a:r>
              <a:rPr lang="ru-RU" dirty="0" smtClean="0"/>
              <a:t> -   либо путём указания номера записи в списке литературы, приводимом в конце книги.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5857884" y="3545076"/>
            <a:ext cx="3500430" cy="33129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/>
          <p:cNvSpPr/>
          <p:nvPr/>
        </p:nvSpPr>
        <p:spPr>
          <a:xfrm>
            <a:off x="6739326" y="6222370"/>
            <a:ext cx="2253572" cy="63562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199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Гиперссылки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используются в электронных текстах и документах </a:t>
            </a:r>
          </a:p>
          <a:p>
            <a:pPr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позволяют мгновенно переходить к нужному разделу или внешнему источнику информации. </a:t>
            </a:r>
            <a:endParaRPr lang="ru-RU" dirty="0"/>
          </a:p>
        </p:txBody>
      </p:sp>
      <p:pic>
        <p:nvPicPr>
          <p:cNvPr id="5122" name="Picture 2" descr="C:\Users\school\AppData\Local\Microsoft\Windows\Temporary Internet Files\Content.IE5\8F9SMM6O\MM900395726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85354">
            <a:off x="7563591" y="4896997"/>
            <a:ext cx="1652478" cy="11236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533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1143000"/>
          </a:xfrm>
        </p:spPr>
        <p:txBody>
          <a:bodyPr/>
          <a:lstStyle/>
          <a:p>
            <a:r>
              <a:rPr lang="ru-RU" dirty="0" smtClean="0"/>
              <a:t>Гипертекст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642665"/>
            <a:ext cx="3898776" cy="442535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-  текст (документ),  имеющий структуру, реализованную с помощью гиперссылок.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9267" y="404664"/>
            <a:ext cx="3772742" cy="345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452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r>
              <a:rPr lang="ru-RU" sz="2800" dirty="0" smtClean="0"/>
              <a:t>Использование оглавлений и ссылок – это организация связей по вертикали. 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757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Горизонтальные связи (гиперсвязи) можно устанавливать между разными фрагментами одного раздела или между  фрагментами разных разделов.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085446"/>
            <a:ext cx="2520280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4579" y="2085446"/>
            <a:ext cx="2541587" cy="333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screen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4054" y="3218303"/>
            <a:ext cx="1117899" cy="617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71" y="2348880"/>
            <a:ext cx="707233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34" y="3144837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7712" y="3647173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9260" y="3467753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5716" y="4941168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4365104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5716" y="4161950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2415321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3559" y="2415321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9996" y="2987362"/>
            <a:ext cx="706437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9260" y="4042888"/>
            <a:ext cx="11223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8660" y="5035225"/>
            <a:ext cx="706437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Прямая со стрелкой 8"/>
          <p:cNvCxnSpPr>
            <a:stCxn id="2060" idx="2"/>
          </p:cNvCxnSpPr>
          <p:nvPr/>
        </p:nvCxnSpPr>
        <p:spPr>
          <a:xfrm>
            <a:off x="1108795" y="2604234"/>
            <a:ext cx="353218" cy="5720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462013" y="2604234"/>
            <a:ext cx="637957" cy="84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560855" flipH="1">
            <a:off x="1940843" y="2939920"/>
            <a:ext cx="662280" cy="88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038975">
            <a:off x="1118188" y="3617274"/>
            <a:ext cx="535649" cy="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>
            <a:off x="2722153" y="4239985"/>
            <a:ext cx="2317107" cy="110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722153" y="4658838"/>
            <a:ext cx="2317107" cy="3767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206777" y="3562209"/>
            <a:ext cx="2832483" cy="944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2054" idx="1"/>
          </p:cNvCxnSpPr>
          <p:nvPr/>
        </p:nvCxnSpPr>
        <p:spPr>
          <a:xfrm flipH="1">
            <a:off x="2206777" y="3239294"/>
            <a:ext cx="3373357" cy="308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5933352" y="2537793"/>
            <a:ext cx="567578" cy="1505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6217141" y="3836086"/>
            <a:ext cx="283789" cy="459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5933352" y="4658838"/>
            <a:ext cx="228271" cy="3767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71670" y="5715016"/>
            <a:ext cx="4308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</a:rPr>
              <a:t>закладки и ссылки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90600"/>
          </a:xfrm>
        </p:spPr>
        <p:txBody>
          <a:bodyPr/>
          <a:lstStyle/>
          <a:p>
            <a:r>
              <a:rPr lang="ru-RU" dirty="0" smtClean="0"/>
              <a:t>Информационной системой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можно назвать любую организационную структуру, задача которой состоит в работе с информацией.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 библиотека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 справочная служба ЖД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 редакция газеты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телецентр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бухгалтерия и т.д.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До появления компьютеров использовали «бумажные технологии, сейчас применяют компьютеры</a:t>
            </a:r>
            <a:endParaRPr lang="ru-RU" dirty="0"/>
          </a:p>
        </p:txBody>
      </p:sp>
      <p:pic>
        <p:nvPicPr>
          <p:cNvPr id="1026" name="Picture 2" descr="C:\Users\school\AppData\Local\Microsoft\Windows\Temporary Internet Files\Content.IE5\8F9SMM6O\MP90042780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2071677"/>
            <a:ext cx="3950712" cy="28254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96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Внешние ссылки связывают 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412776"/>
            <a:ext cx="4546848" cy="4713387"/>
          </a:xfrm>
        </p:spPr>
        <p:txBody>
          <a:bodyPr/>
          <a:lstStyle/>
          <a:p>
            <a:r>
              <a:rPr lang="ru-RU" dirty="0" smtClean="0"/>
              <a:t>  файлом, </a:t>
            </a:r>
            <a:r>
              <a:rPr lang="en-US" dirty="0" smtClean="0"/>
              <a:t>Web</a:t>
            </a:r>
            <a:r>
              <a:rPr lang="ru-RU" dirty="0" smtClean="0"/>
              <a:t>- страницей;</a:t>
            </a:r>
          </a:p>
          <a:p>
            <a:r>
              <a:rPr lang="ru-RU" dirty="0"/>
              <a:t> </a:t>
            </a:r>
            <a:r>
              <a:rPr lang="ru-RU" dirty="0" smtClean="0"/>
              <a:t> новым документом;</a:t>
            </a:r>
          </a:p>
          <a:p>
            <a:r>
              <a:rPr lang="ru-RU" dirty="0"/>
              <a:t> </a:t>
            </a:r>
            <a:r>
              <a:rPr lang="ru-RU" dirty="0" smtClean="0"/>
              <a:t> электронной почтой.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3740282" cy="30163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169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E0397"/>
                </a:solidFill>
              </a:rPr>
              <a:t>Информационная система</a:t>
            </a:r>
            <a:endParaRPr lang="ru-RU" b="1" dirty="0">
              <a:solidFill>
                <a:srgbClr val="0E039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-  это система, построенная на базе компьютерной техники, предназначенная для хранения, поиска, обработки и передачи значительных объёмов информации, имеющая определённую практическую сферу применения.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34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42844" y="1285860"/>
            <a:ext cx="9001156" cy="557214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2000240"/>
            <a:ext cx="7786742" cy="3857652"/>
          </a:xfrm>
          <a:prstGeom prst="roundRect">
            <a:avLst/>
          </a:prstGeom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3000372"/>
            <a:ext cx="6929486" cy="24288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90600"/>
          </a:xfrm>
          <a:noFill/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Состав информационной системы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85860"/>
            <a:ext cx="8572528" cy="5483245"/>
          </a:xfrm>
        </p:spPr>
        <p:txBody>
          <a:bodyPr/>
          <a:lstStyle/>
          <a:p>
            <a:pPr algn="ctr">
              <a:buNone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Информационная система</a:t>
            </a:r>
          </a:p>
          <a:p>
            <a:pPr algn="ctr">
              <a:buNone/>
            </a:pPr>
            <a:endParaRPr lang="ru-RU" sz="2800" b="1" dirty="0" smtClean="0"/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/>
              <a:t>Пользовательские средства (приложения)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/>
              <a:t>           Системные средства</a:t>
            </a:r>
            <a:endParaRPr lang="ru-RU" sz="2800" b="1" dirty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142976" y="3786190"/>
            <a:ext cx="6286544" cy="1714512"/>
          </a:xfrm>
          <a:prstGeom prst="downArrowCallout">
            <a:avLst>
              <a:gd name="adj1" fmla="val 11395"/>
              <a:gd name="adj2" fmla="val 13711"/>
              <a:gd name="adj3" fmla="val 25000"/>
              <a:gd name="adj4" fmla="val 7293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     Структура данных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6215082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Основа любой ИС – структура данных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07678"/>
          </a:xfrm>
        </p:spPr>
        <p:txBody>
          <a:bodyPr/>
          <a:lstStyle/>
          <a:p>
            <a:r>
              <a:rPr lang="ru-RU" sz="3200" dirty="0" smtClean="0"/>
              <a:t>Состав ИС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395536" y="980728"/>
            <a:ext cx="3462084" cy="4691063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</a:rPr>
              <a:t>н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</a:rPr>
              <a:t>азначение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</a:rPr>
              <a:t>системных средств 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</a:rPr>
              <a:t>– обеспечение сохранности данных, их обновление и защита.</a:t>
            </a:r>
          </a:p>
          <a:p>
            <a:pPr marL="285750" indent="-285750">
              <a:buFontTx/>
              <a:buChar char="-"/>
            </a:pPr>
            <a:r>
              <a:rPr lang="ru-RU" sz="2200" dirty="0"/>
              <a:t> </a:t>
            </a:r>
            <a:r>
              <a:rPr lang="ru-RU" sz="2200" dirty="0" smtClean="0"/>
              <a:t>назначение  </a:t>
            </a:r>
            <a:r>
              <a:rPr lang="ru-RU" sz="2200" b="1" dirty="0" smtClean="0"/>
              <a:t>пользовательских средств </a:t>
            </a:r>
            <a:r>
              <a:rPr lang="ru-RU" sz="2200" dirty="0" smtClean="0"/>
              <a:t>(приложений) – обеспечение удобства работы  пользователей, т.е. тех  людей, в интересах которых создана ИС.</a:t>
            </a:r>
            <a:endParaRPr lang="ru-RU" sz="22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23171460"/>
              </p:ext>
            </p:extLst>
          </p:nvPr>
        </p:nvGraphicFramePr>
        <p:xfrm>
          <a:off x="3929058" y="0"/>
          <a:ext cx="6045822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753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Пример: Состав и структура системы «Приёмная кампания в университете»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1988840"/>
            <a:ext cx="3384376" cy="4104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5656" y="2815586"/>
            <a:ext cx="2376264" cy="7947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Члены приёмной комиссии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4509120"/>
            <a:ext cx="2376264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Информационная система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051720" y="3610366"/>
            <a:ext cx="0" cy="8987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059832" y="3610366"/>
            <a:ext cx="0" cy="8987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1259632" y="2213978"/>
            <a:ext cx="2808312" cy="50405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smtClean="0">
                <a:solidFill>
                  <a:schemeClr val="accent6">
                    <a:lumMod val="50000"/>
                  </a:schemeClr>
                </a:solidFill>
              </a:rPr>
              <a:t>Приёмная комиссия</a:t>
            </a:r>
            <a:endParaRPr lang="ru-RU" cap="al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84168" y="3519683"/>
            <a:ext cx="2448272" cy="1042770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cap="all" dirty="0" smtClean="0"/>
              <a:t>Абитуриенты </a:t>
            </a:r>
            <a:endParaRPr lang="ru-RU" sz="2000" cap="all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355976" y="3929066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4355976" y="4214818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83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58246" cy="8572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E0397"/>
                </a:solidFill>
              </a:rPr>
              <a:t>Классификация ИС по </a:t>
            </a:r>
            <a:r>
              <a:rPr lang="ru-RU" sz="2800" b="1" i="1" dirty="0" smtClean="0">
                <a:solidFill>
                  <a:srgbClr val="0E0397"/>
                </a:solidFill>
              </a:rPr>
              <a:t>техническим средствам</a:t>
            </a:r>
            <a:endParaRPr lang="ru-RU" sz="2800" b="1" i="1" dirty="0">
              <a:solidFill>
                <a:srgbClr val="0E039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  простейшая </a:t>
            </a:r>
            <a:r>
              <a:rPr lang="ru-RU" i="1" dirty="0" smtClean="0"/>
              <a:t>– на одном компьютере</a:t>
            </a:r>
          </a:p>
          <a:p>
            <a:pPr>
              <a:lnSpc>
                <a:spcPct val="150000"/>
              </a:lnSpc>
            </a:pPr>
            <a:r>
              <a:rPr lang="ru-RU" i="1" dirty="0"/>
              <a:t> </a:t>
            </a:r>
            <a:r>
              <a:rPr lang="ru-RU" i="1" dirty="0" smtClean="0"/>
              <a:t>на базе  локальной сети</a:t>
            </a:r>
          </a:p>
          <a:p>
            <a:pPr>
              <a:lnSpc>
                <a:spcPct val="150000"/>
              </a:lnSpc>
            </a:pPr>
            <a:r>
              <a:rPr lang="ru-RU" i="1" dirty="0"/>
              <a:t> </a:t>
            </a:r>
            <a:r>
              <a:rPr lang="ru-RU" i="1" dirty="0" smtClean="0"/>
              <a:t> на базе глобальных компьютерных сетей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               (например, </a:t>
            </a:r>
            <a:r>
              <a:rPr lang="en-US" sz="2000" i="1" dirty="0" smtClean="0"/>
              <a:t>World Wide Web  – WWW)</a:t>
            </a:r>
            <a:endParaRPr lang="ru-RU" sz="20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25121" y="4509120"/>
            <a:ext cx="3028013" cy="22048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9212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type="title"/>
          </p:nvPr>
        </p:nvSpPr>
        <p:spPr>
          <a:xfrm>
            <a:off x="0" y="0"/>
            <a:ext cx="10287040" cy="14192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Классификация ИС  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2700" b="1" i="1" dirty="0" smtClean="0">
                <a:solidFill>
                  <a:srgbClr val="002060"/>
                </a:solidFill>
                <a:latin typeface="Bookman Old Style" pitchFamily="18" charset="0"/>
              </a:rPr>
              <a:t>по признаку структурированности задач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</a:br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214678" y="1500174"/>
            <a:ext cx="2928958" cy="576263"/>
          </a:xfrm>
          <a:prstGeom prst="snip2SameRect">
            <a:avLst>
              <a:gd name="adj1" fmla="val 27072"/>
              <a:gd name="adj2" fmla="val 0"/>
            </a:avLst>
          </a:prstGeom>
          <a:gradFill flip="none" rotWithShape="1">
            <a:gsLst>
              <a:gs pos="0">
                <a:schemeClr val="lt2">
                  <a:shade val="60000"/>
                  <a:satMod val="300000"/>
                </a:schemeClr>
              </a:gs>
              <a:gs pos="30000">
                <a:schemeClr val="lt2">
                  <a:shade val="80000"/>
                  <a:satMod val="230000"/>
                </a:schemeClr>
              </a:gs>
              <a:gs pos="100000">
                <a:schemeClr val="lt2">
                  <a:tint val="97000"/>
                  <a:satMod val="22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algn="ctr"/>
            <a:r>
              <a:rPr lang="ru-RU" sz="3200" dirty="0">
                <a:solidFill>
                  <a:srgbClr val="0E0397"/>
                </a:solidFill>
              </a:rPr>
              <a:t>ИС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79388" y="2708275"/>
            <a:ext cx="4105275" cy="936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200" b="1"/>
              <a:t>Для структурированных задач</a:t>
            </a:r>
          </a:p>
          <a:p>
            <a:pPr algn="ctr"/>
            <a:r>
              <a:rPr lang="ru-RU" sz="2200" b="1"/>
              <a:t>(автоматизация решения)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132138" y="4005263"/>
            <a:ext cx="2843212" cy="1079500"/>
          </a:xfrm>
          <a:prstGeom prst="rect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/>
              <a:t>Разрабатывающие</a:t>
            </a:r>
          </a:p>
          <a:p>
            <a:pPr algn="ctr"/>
            <a:r>
              <a:rPr lang="ru-RU" sz="2000" dirty="0"/>
              <a:t>альтернативы </a:t>
            </a:r>
          </a:p>
          <a:p>
            <a:pPr algn="ctr"/>
            <a:r>
              <a:rPr lang="ru-RU" sz="2000" dirty="0"/>
              <a:t>решения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4787900" y="2708275"/>
            <a:ext cx="4141818" cy="936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200" b="1" dirty="0"/>
              <a:t>Для неструктурированных или</a:t>
            </a:r>
          </a:p>
          <a:p>
            <a:pPr algn="ctr"/>
            <a:r>
              <a:rPr lang="ru-RU" sz="2200" b="1" dirty="0"/>
              <a:t> частично структурированных</a:t>
            </a:r>
          </a:p>
          <a:p>
            <a:pPr algn="ctr"/>
            <a:r>
              <a:rPr lang="ru-RU" sz="2200" b="1" dirty="0"/>
              <a:t> задач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6192838" y="4005263"/>
            <a:ext cx="2843212" cy="1079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/>
              <a:t>Создающие </a:t>
            </a:r>
          </a:p>
          <a:p>
            <a:pPr algn="ctr"/>
            <a:r>
              <a:rPr lang="ru-RU" sz="2000" dirty="0"/>
              <a:t>управленческие </a:t>
            </a:r>
          </a:p>
          <a:p>
            <a:pPr algn="ctr"/>
            <a:r>
              <a:rPr lang="ru-RU" sz="2000" dirty="0"/>
              <a:t>отчеты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124075" y="5373688"/>
            <a:ext cx="2338388" cy="6492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dirty="0"/>
              <a:t>Модельные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643438" y="5373688"/>
            <a:ext cx="2376487" cy="6492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dirty="0"/>
              <a:t>Экспертные</a:t>
            </a: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1908175" y="2143116"/>
            <a:ext cx="2520949" cy="56515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500562" y="2143116"/>
            <a:ext cx="2519363" cy="56515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>
            <a:off x="4356100" y="3644900"/>
            <a:ext cx="2663825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7019925" y="3644900"/>
            <a:ext cx="865188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3203575" y="5084763"/>
            <a:ext cx="1223963" cy="2889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4427538" y="5084763"/>
            <a:ext cx="1368425" cy="2889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429684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E0397"/>
                </a:solidFill>
              </a:rPr>
              <a:t>Классификация ИС </a:t>
            </a:r>
            <a:r>
              <a:rPr lang="ru-RU" sz="2400" b="1" i="1" dirty="0" smtClean="0">
                <a:solidFill>
                  <a:srgbClr val="0E0397"/>
                </a:solidFill>
              </a:rPr>
              <a:t>по назначению </a:t>
            </a:r>
            <a:r>
              <a:rPr lang="ru-RU" sz="2400" i="1" dirty="0" smtClean="0">
                <a:solidFill>
                  <a:srgbClr val="0E0397"/>
                </a:solidFill>
              </a:rPr>
              <a:t/>
            </a:r>
            <a:br>
              <a:rPr lang="ru-RU" sz="2400" i="1" dirty="0" smtClean="0">
                <a:solidFill>
                  <a:srgbClr val="0E0397"/>
                </a:solidFill>
              </a:rPr>
            </a:br>
            <a:r>
              <a:rPr lang="ru-RU" sz="2400" i="1" dirty="0" smtClean="0">
                <a:solidFill>
                  <a:srgbClr val="0E0397"/>
                </a:solidFill>
              </a:rPr>
              <a:t>(</a:t>
            </a:r>
            <a:r>
              <a:rPr lang="ru-RU" sz="2400" dirty="0" smtClean="0">
                <a:solidFill>
                  <a:srgbClr val="0E0397"/>
                </a:solidFill>
              </a:rPr>
              <a:t> выполняемым функциям)</a:t>
            </a:r>
            <a:endParaRPr lang="ru-RU" sz="2400" dirty="0">
              <a:solidFill>
                <a:srgbClr val="0E039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858280" cy="5715016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информационно-поисковые системы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ИПС – оперативное получение ответов на запросы пользователей в диалоговом режиме. </a:t>
            </a:r>
            <a:r>
              <a:rPr lang="ru-RU" dirty="0" smtClean="0"/>
              <a:t>Хранилище информации – база данных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/>
              <a:t>ГИС</a:t>
            </a:r>
            <a:r>
              <a:rPr lang="ru-RU" dirty="0" smtClean="0"/>
              <a:t> – </a:t>
            </a:r>
            <a:r>
              <a:rPr lang="ru-RU" dirty="0" err="1" smtClean="0"/>
              <a:t>геоинформационные</a:t>
            </a:r>
            <a:r>
              <a:rPr lang="ru-RU" dirty="0" smtClean="0"/>
              <a:t> системы - совокупностью баз данных и географических карт (или схем)</a:t>
            </a:r>
          </a:p>
          <a:p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i="1" dirty="0"/>
              <a:t> </a:t>
            </a:r>
            <a:r>
              <a:rPr lang="ru-RU" sz="2800" b="1" i="1" dirty="0" smtClean="0"/>
              <a:t>управляющие системы  - </a:t>
            </a:r>
          </a:p>
          <a:p>
            <a:pPr marL="539750" indent="-179388">
              <a:buFont typeface="Arial" pitchFamily="34" charset="0"/>
              <a:buChar char="•"/>
            </a:pPr>
            <a:r>
              <a:rPr lang="ru-RU" sz="2800" b="1" dirty="0" smtClean="0"/>
              <a:t> </a:t>
            </a:r>
            <a:r>
              <a:rPr lang="ru-RU" sz="2400" b="1" dirty="0" smtClean="0"/>
              <a:t>САУ</a:t>
            </a:r>
            <a:r>
              <a:rPr lang="ru-RU" sz="2400" b="1" i="1" dirty="0" smtClean="0"/>
              <a:t> </a:t>
            </a:r>
            <a:r>
              <a:rPr lang="ru-RU" sz="2400" dirty="0" smtClean="0"/>
              <a:t>(системы автоматического управления – работают без участия человека)</a:t>
            </a:r>
          </a:p>
          <a:p>
            <a:pPr marL="539750" indent="-179388"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b="1" dirty="0" smtClean="0"/>
              <a:t>АСУ</a:t>
            </a:r>
            <a:r>
              <a:rPr lang="ru-RU" sz="2400" dirty="0" smtClean="0"/>
              <a:t> (автоматизированные системы управления, человеко-машинные системы, оперативное представление человеку информации для принятия решения)</a:t>
            </a:r>
          </a:p>
          <a:p>
            <a:pPr marL="539750" indent="-179388">
              <a:buFont typeface="Arial" pitchFamily="34" charset="0"/>
              <a:buChar char="•"/>
            </a:pPr>
            <a:endParaRPr lang="ru-RU" sz="2400" dirty="0" smtClean="0"/>
          </a:p>
          <a:p>
            <a:r>
              <a:rPr lang="ru-RU" sz="2800" dirty="0"/>
              <a:t>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обучающие системы на базе компьютера</a:t>
            </a:r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 в том числе , дистанционные.</a:t>
            </a:r>
          </a:p>
          <a:p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i="1" dirty="0"/>
              <a:t> </a:t>
            </a:r>
            <a:r>
              <a:rPr lang="ru-RU" sz="2800" b="1" i="1" dirty="0" smtClean="0"/>
              <a:t>экспертные системы  - </a:t>
            </a:r>
            <a:r>
              <a:rPr lang="ru-RU" dirty="0" smtClean="0"/>
              <a:t>для консультаций пользователей, для помощи в принятии сложных решений, для решение плохо формализуемых задач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8739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568</TotalTime>
  <Words>576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Начальная</vt:lpstr>
      <vt:lpstr>Понятие информационной системы (ИС), классификация ИС</vt:lpstr>
      <vt:lpstr>Информационной системой</vt:lpstr>
      <vt:lpstr>Информационная система</vt:lpstr>
      <vt:lpstr>Состав информационной системы</vt:lpstr>
      <vt:lpstr>Состав ИС</vt:lpstr>
      <vt:lpstr>Пример: Состав и структура системы «Приёмная кампания в университете»</vt:lpstr>
      <vt:lpstr>Классификация ИС по техническим средствам</vt:lpstr>
      <vt:lpstr>Классификация ИС    по признаку структурированности задач </vt:lpstr>
      <vt:lpstr>Классификация ИС по назначению  ( выполняемым функциям)</vt:lpstr>
      <vt:lpstr>Слайд 10</vt:lpstr>
      <vt:lpstr>Вопросы и задания:</vt:lpstr>
      <vt:lpstr>Компьютерный текстовый документ как структура данных.</vt:lpstr>
      <vt:lpstr>Книга – источник знаний</vt:lpstr>
      <vt:lpstr>Предметные указатели</vt:lpstr>
      <vt:lpstr>Ссылки на внешние источники информации</vt:lpstr>
      <vt:lpstr>Гиперссылки </vt:lpstr>
      <vt:lpstr>Гипертекст </vt:lpstr>
      <vt:lpstr>Использование оглавлений и ссылок – это организация связей по вертикали. </vt:lpstr>
      <vt:lpstr>Горизонтальные связи (гиперсвязи) можно устанавливать между разными фрагментами одного раздела или между  фрагментами разных разделов.</vt:lpstr>
      <vt:lpstr>Внешние ссылки связывают 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§24. Понятие информационной системы (ИС), классификация ИС.</dc:title>
  <dc:creator>school</dc:creator>
  <cp:lastModifiedBy>Пользователь</cp:lastModifiedBy>
  <cp:revision>38</cp:revision>
  <dcterms:created xsi:type="dcterms:W3CDTF">2013-08-15T15:00:24Z</dcterms:created>
  <dcterms:modified xsi:type="dcterms:W3CDTF">2019-09-18T17:46:39Z</dcterms:modified>
</cp:coreProperties>
</file>