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5" r:id="rId10"/>
    <p:sldId id="266" r:id="rId11"/>
    <p:sldId id="267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600"/>
    <a:srgbClr val="0066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06/relationships/legacyDocTextInfo" Target="legacyDocTextInfo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10" Type="http://schemas.microsoft.com/office/2006/relationships/legacyDiagramText" Target="legacyDiagramText10.bin"/><Relationship Id="rId4" Type="http://schemas.microsoft.com/office/2006/relationships/legacyDiagramText" Target="legacyDiagramText4.bin"/><Relationship Id="rId9" Type="http://schemas.microsoft.com/office/2006/relationships/legacyDiagramText" Target="legacyDiagramText9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DEFF56-C1DB-41E8-B41C-53C91F0D88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AD100-32C1-405D-AFCB-7634BB21FD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BEEDD-175C-4E76-AA09-EBB108733E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1676400" y="1981200"/>
            <a:ext cx="7010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43B06-470C-427B-980B-006860E8F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D7FAC-13C2-40E8-80B9-CA7EAE1DCC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B92F2-79EC-473B-AFC5-A1DEC4B51F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4DC56-6DA9-4C7C-898F-0F85A525E3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16879-94A6-49BB-8E46-EC79911BF4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DB7B7-AFDD-438C-A03B-0A2D4B6C68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FF8FF-550C-4E98-A2E7-4CBEE8A3A3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76F1E-9A0E-4CB9-8124-817AEF6E6E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24E0F-2226-4C18-BE73-638919338A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C9279B5-C114-41F0-8240-990362CEBE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0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1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2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3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4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5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6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7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118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latin typeface="Bookman Old Style" pitchFamily="18" charset="0"/>
              </a:rPr>
              <a:t>Информационные ресурсы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59113" y="260350"/>
            <a:ext cx="5791200" cy="674688"/>
          </a:xfrm>
        </p:spPr>
        <p:txBody>
          <a:bodyPr/>
          <a:lstStyle/>
          <a:p>
            <a:pPr algn="r" eaLnBrk="1" hangingPunct="1"/>
            <a:r>
              <a:rPr lang="ru-RU" dirty="0" smtClean="0">
                <a:latin typeface="Bookman Old Style" pitchFamily="18" charset="0"/>
              </a:rPr>
              <a:t>Информатика 11 </a:t>
            </a:r>
            <a:r>
              <a:rPr lang="ru-RU" dirty="0" err="1" smtClean="0">
                <a:latin typeface="Bookman Old Style" pitchFamily="18" charset="0"/>
              </a:rPr>
              <a:t>кл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  <a:cs typeface="Arial"/>
              </a:rPr>
              <a:t>§40</a:t>
            </a:r>
            <a:endParaRPr lang="ru-RU" dirty="0" smtClean="0">
              <a:latin typeface="Bookman Old Style" pitchFamily="18" charset="0"/>
            </a:endParaRPr>
          </a:p>
        </p:txBody>
      </p:sp>
      <p:pic>
        <p:nvPicPr>
          <p:cNvPr id="4103" name="Picture 7" descr="ÐÐ°ÑÑÐ¸Ð½ÐºÐ¸ Ð¿Ð¾ Ð·Ð°Ð¿ÑÐ¾ÑÑ Ð¸Ð½ÑÐ¾ÑÐ¼Ð°ÑÐ¸Ð¾Ð½Ð½ÑÐµ ÑÐµÑÑÑÑÑ ÐºÐ°ÑÑÐ¸Ð½ÐºÐ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356992"/>
            <a:ext cx="3810000" cy="27717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1692275" y="692150"/>
            <a:ext cx="7010400" cy="1295400"/>
          </a:xfrm>
        </p:spPr>
        <p:txBody>
          <a:bodyPr/>
          <a:lstStyle/>
          <a:p>
            <a:pPr eaLnBrk="1" hangingPunct="1"/>
            <a:r>
              <a:rPr lang="ru-RU" sz="3500" dirty="0" smtClean="0">
                <a:solidFill>
                  <a:schemeClr val="tx1"/>
                </a:solidFill>
              </a:rPr>
              <a:t>Поставщики – как правило, это производитель информации или ее собственники.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9388" y="2636838"/>
            <a:ext cx="8713787" cy="36115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Центры, в которых создаются и хранятся базы данных;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Службы связи и телекоммуникации;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Бытовые службы;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Специализированные коммерческие фирмы, занимающиеся куплей-продажей информацией (рекламные агентства);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Неспециализированные фирмы, выпускающие «обычные» товары и в качестве дополнительной услуги – информацию о них;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Консалтинговые фирмы;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Биржи;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dirty="0" smtClean="0"/>
              <a:t>Частные лица (программисты) и пр.</a:t>
            </a:r>
          </a:p>
          <a:p>
            <a:pPr eaLnBrk="1" hangingPunct="1">
              <a:lnSpc>
                <a:spcPct val="90000"/>
              </a:lnSpc>
            </a:pPr>
            <a:endParaRPr lang="ru-RU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9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620688"/>
            <a:ext cx="7380312" cy="1295400"/>
          </a:xfrm>
        </p:spPr>
        <p:txBody>
          <a:bodyPr/>
          <a:lstStyle/>
          <a:p>
            <a:pPr eaLnBrk="1" hangingPunct="1"/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Кто является потребителем информации?</a:t>
            </a:r>
          </a:p>
        </p:txBody>
      </p:sp>
      <p:pic>
        <p:nvPicPr>
          <p:cNvPr id="13317" name="Picture 5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/>
          <a:srcRect l="4336" t="4122" r="6766" b="2453"/>
          <a:stretch>
            <a:fillRect/>
          </a:stretch>
        </p:blipFill>
        <p:spPr bwMode="auto">
          <a:xfrm>
            <a:off x="3995936" y="2996952"/>
            <a:ext cx="4811101" cy="29969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1052513"/>
            <a:ext cx="7451725" cy="1295400"/>
          </a:xfrm>
        </p:spPr>
        <p:txBody>
          <a:bodyPr/>
          <a:lstStyle/>
          <a:p>
            <a:pPr eaLnBrk="1" hangingPunct="1"/>
            <a:r>
              <a:rPr lang="ru-RU" sz="3500" smtClean="0">
                <a:solidFill>
                  <a:schemeClr val="tx1"/>
                </a:solidFill>
              </a:rPr>
              <a:t>Особый вид товара на информационном рынке – информационные услуги.</a:t>
            </a:r>
            <a:br>
              <a:rPr lang="ru-RU" sz="3500" smtClean="0">
                <a:solidFill>
                  <a:schemeClr val="tx1"/>
                </a:solidFill>
              </a:rPr>
            </a:br>
            <a:endParaRPr lang="ru-RU" sz="3500" smtClean="0">
              <a:solidFill>
                <a:schemeClr val="tx1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636838"/>
            <a:ext cx="7489825" cy="3611562"/>
          </a:xfrm>
        </p:spPr>
        <p:txBody>
          <a:bodyPr/>
          <a:lstStyle/>
          <a:p>
            <a:pPr eaLnBrk="1" hangingPunct="1"/>
            <a:r>
              <a:rPr lang="ru-RU" b="1" smtClean="0"/>
              <a:t>Поиск и подбор информации;</a:t>
            </a:r>
          </a:p>
          <a:p>
            <a:pPr eaLnBrk="1" hangingPunct="1"/>
            <a:r>
              <a:rPr lang="ru-RU" b="1" smtClean="0"/>
              <a:t>Консалтинг;</a:t>
            </a:r>
          </a:p>
          <a:p>
            <a:pPr eaLnBrk="1" hangingPunct="1"/>
            <a:r>
              <a:rPr lang="ru-RU" b="1" smtClean="0"/>
              <a:t>Обучение;</a:t>
            </a:r>
          </a:p>
          <a:p>
            <a:pPr eaLnBrk="1" hangingPunct="1"/>
            <a:r>
              <a:rPr lang="ru-RU" b="1" smtClean="0"/>
              <a:t>Телекоммуникации;</a:t>
            </a:r>
          </a:p>
          <a:p>
            <a:pPr eaLnBrk="1" hangingPunct="1"/>
            <a:r>
              <a:rPr lang="ru-RU" b="1" smtClean="0"/>
              <a:t>И пр.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692275" y="1916113"/>
            <a:ext cx="6769100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В наше время формируется мировой рынок информационных ресурсов и услуг на базе глобальных компьютерных сетей.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628800"/>
            <a:ext cx="882047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endParaRPr lang="ru-RU" sz="2000" dirty="0" smtClean="0"/>
          </a:p>
          <a:p>
            <a:pPr marL="342900" indent="-342900">
              <a:lnSpc>
                <a:spcPct val="120000"/>
              </a:lnSpc>
              <a:buAutoNum type="arabicPeriod"/>
            </a:pPr>
            <a:r>
              <a:rPr lang="ru-RU" sz="2000" dirty="0" smtClean="0"/>
              <a:t>Какие события и процессы определили четыре информационные революции?</a:t>
            </a:r>
          </a:p>
          <a:p>
            <a:pPr marL="342900" indent="-342900">
              <a:lnSpc>
                <a:spcPct val="120000"/>
              </a:lnSpc>
              <a:buAutoNum type="arabicPeriod"/>
            </a:pPr>
            <a:r>
              <a:rPr lang="ru-RU" sz="2000" dirty="0" smtClean="0"/>
              <a:t>Что такое информационное общество?</a:t>
            </a:r>
          </a:p>
          <a:p>
            <a:pPr marL="342900" indent="-342900">
              <a:lnSpc>
                <a:spcPct val="120000"/>
              </a:lnSpc>
              <a:buAutoNum type="arabicPeriod"/>
            </a:pPr>
            <a:r>
              <a:rPr lang="ru-RU" sz="2000" dirty="0" smtClean="0"/>
              <a:t>Какой критерий может определить  стадии информационного общества?</a:t>
            </a:r>
          </a:p>
          <a:p>
            <a:pPr marL="342900" indent="-342900">
              <a:lnSpc>
                <a:spcPct val="120000"/>
              </a:lnSpc>
              <a:buAutoNum type="arabicPeriod"/>
            </a:pPr>
            <a:r>
              <a:rPr lang="ru-RU" sz="2000" dirty="0" smtClean="0"/>
              <a:t>К каким изменениям в экономике государства и на рынке труда приводит формирование информационного общества?</a:t>
            </a:r>
          </a:p>
          <a:p>
            <a:pPr marL="342900" indent="-342900">
              <a:lnSpc>
                <a:spcPct val="120000"/>
              </a:lnSpc>
              <a:buAutoNum type="arabicPeriod"/>
            </a:pPr>
            <a:r>
              <a:rPr lang="ru-RU" sz="2000" dirty="0" smtClean="0"/>
              <a:t>В чём заключается информационный кризис общества? Каковы пути его преодоления?</a:t>
            </a:r>
          </a:p>
          <a:p>
            <a:pPr marL="342900" indent="-342900">
              <a:lnSpc>
                <a:spcPct val="120000"/>
              </a:lnSpc>
              <a:buAutoNum type="arabicPeriod"/>
            </a:pPr>
            <a:r>
              <a:rPr lang="ru-RU" sz="2000" dirty="0" smtClean="0"/>
              <a:t>Какие наиболее существенные проблемы и опасности существуют на пути к информационному обществу?</a:t>
            </a:r>
          </a:p>
          <a:p>
            <a:pPr marL="342900" indent="-342900">
              <a:lnSpc>
                <a:spcPct val="120000"/>
              </a:lnSpc>
              <a:buAutoNum type="arabicPeriod"/>
            </a:pP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979712" y="620688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Тема: Информационное общество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1484784"/>
            <a:ext cx="5433304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dirty="0" smtClean="0"/>
              <a:t>Найдите следующую информацию: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620688"/>
            <a:ext cx="7010400" cy="1295400"/>
          </a:xfrm>
        </p:spPr>
        <p:txBody>
          <a:bodyPr/>
          <a:lstStyle/>
          <a:p>
            <a:pPr eaLnBrk="1" hangingPunct="1"/>
            <a:r>
              <a:rPr lang="ru-RU" sz="3200" dirty="0" smtClean="0"/>
              <a:t>Ресурс - это запас или источник некоторых средств 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23528" y="4077072"/>
            <a:ext cx="525621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Всякое общество, государство, фирма или частное лицо имеет определенные ресурсы, необходимые для его жизнедеятельности</a:t>
            </a:r>
          </a:p>
        </p:txBody>
      </p:sp>
      <p:pic>
        <p:nvPicPr>
          <p:cNvPr id="5126" name="Picture 6" descr="ÐÐ°ÑÑÐ¸Ð½ÐºÐ¸ Ð¿Ð¾ Ð·Ð°Ð¿ÑÐ¾ÑÑ ÑÐµÑÑÑÑÑ ÐºÐ°ÑÑÐ¸Ð½ÐºÐ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64224" y="1844824"/>
            <a:ext cx="4079776" cy="30598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836613"/>
            <a:ext cx="7740650" cy="1295400"/>
          </a:xfrm>
        </p:spPr>
        <p:txBody>
          <a:bodyPr/>
          <a:lstStyle/>
          <a:p>
            <a:pPr eaLnBrk="1" hangingPunct="1"/>
            <a:r>
              <a:rPr lang="ru-RU" sz="3500" smtClean="0"/>
              <a:t>Традиционными видами общественных ресурсов являются: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852936"/>
            <a:ext cx="7010400" cy="3243262"/>
          </a:xfrm>
        </p:spPr>
        <p:txBody>
          <a:bodyPr/>
          <a:lstStyle/>
          <a:p>
            <a:pPr eaLnBrk="1" hangingPunct="1"/>
            <a:r>
              <a:rPr lang="ru-RU" smtClean="0"/>
              <a:t>Материальные ресурсы;</a:t>
            </a:r>
          </a:p>
          <a:p>
            <a:pPr eaLnBrk="1" hangingPunct="1"/>
            <a:r>
              <a:rPr lang="ru-RU" smtClean="0"/>
              <a:t>Сырьевые (природные) ресурсы;</a:t>
            </a:r>
          </a:p>
          <a:p>
            <a:pPr eaLnBrk="1" hangingPunct="1"/>
            <a:r>
              <a:rPr lang="ru-RU" smtClean="0"/>
              <a:t>Энергетические ресурсы;</a:t>
            </a:r>
          </a:p>
          <a:p>
            <a:pPr eaLnBrk="1" hangingPunct="1"/>
            <a:r>
              <a:rPr lang="ru-RU" smtClean="0"/>
              <a:t>Трудовые ресурсы;</a:t>
            </a:r>
          </a:p>
          <a:p>
            <a:pPr eaLnBrk="1" hangingPunct="1"/>
            <a:r>
              <a:rPr lang="ru-RU" smtClean="0"/>
              <a:t>Финансовые ресурсы.</a:t>
            </a:r>
          </a:p>
          <a:p>
            <a:pPr eaLnBrk="1" hangingPunct="1"/>
            <a:endParaRPr lang="ru-RU" smtClean="0"/>
          </a:p>
        </p:txBody>
      </p:sp>
      <p:pic>
        <p:nvPicPr>
          <p:cNvPr id="6150" name="Picture 6" descr="ÐÐ°ÑÑÐ¸Ð½ÐºÐ¸ Ð¿Ð¾ Ð·Ð°Ð¿ÑÐ¾ÑÑ Ð¼Ð°ÑÐµÑÐ¸Ð°Ð»ÑÐ½ÑÐµ ÑÐµÑÑÑÑÑ ÐºÐ°ÑÑÐ¸Ð½ÐºÐ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933056"/>
            <a:ext cx="3851920" cy="25607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835150" y="836613"/>
            <a:ext cx="6769100" cy="50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/>
              <a:t>Одним из важнейших видов ресурсов современного общества являются </a:t>
            </a:r>
            <a:r>
              <a:rPr lang="ru-RU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информационные ресурсы</a:t>
            </a:r>
            <a:r>
              <a:rPr lang="ru-RU" sz="2800"/>
              <a:t>.</a:t>
            </a:r>
          </a:p>
          <a:p>
            <a:pPr>
              <a:spcBef>
                <a:spcPct val="50000"/>
              </a:spcBef>
              <a:defRPr/>
            </a:pPr>
            <a:r>
              <a:rPr lang="ru-RU" sz="2800"/>
              <a:t>Со временем значимость информационных ресурсов возрастает; одно из свидетельств этого заключается в том, что </a:t>
            </a:r>
            <a:r>
              <a:rPr lang="ru-RU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они становятся товаром, совокупная стоимость которого на рынке сопоставима со стоимостью традиционных ресурсов.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835150" y="836613"/>
            <a:ext cx="676910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«Информационные ресурсы</a:t>
            </a:r>
            <a:r>
              <a:rPr lang="ru-RU" sz="2800" dirty="0"/>
              <a:t> – отдельные документы или отдельные массивы документов, документы или массивы документов в информационных системах (библиотеках, архивах, фондах, банках данных, других информационных системах»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492500" y="4508500"/>
            <a:ext cx="51847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Закон РФ «Об информации, информатизации и защите информации», принятый Государственной Думой 25 января 1995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547664" y="836712"/>
            <a:ext cx="7200900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Информационные ресурсы</a:t>
            </a:r>
            <a:r>
              <a:rPr lang="ru-RU" sz="3200" dirty="0"/>
              <a:t> – являются стратегическими ресурсами наряду с традиционными.</a:t>
            </a:r>
          </a:p>
          <a:p>
            <a:pPr>
              <a:spcBef>
                <a:spcPct val="50000"/>
              </a:spcBef>
              <a:defRPr/>
            </a:pPr>
            <a:r>
              <a:rPr lang="ru-RU" sz="3200" dirty="0"/>
              <a:t>Однако между информационными ресурсами и всякими иными существует одно важнейшее различие: </a:t>
            </a:r>
            <a:r>
              <a:rPr lang="ru-RU" sz="32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всякий ресурс, кроме информационного, после использования исчезает.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В основу классификации можно положить: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0" y="2205038"/>
            <a:ext cx="7010400" cy="4114800"/>
          </a:xfrm>
        </p:spPr>
        <p:txBody>
          <a:bodyPr/>
          <a:lstStyle/>
          <a:p>
            <a:pPr eaLnBrk="1" hangingPunct="1"/>
            <a:r>
              <a:rPr lang="ru-RU" dirty="0" smtClean="0"/>
              <a:t>Отраслевой принцип (по виду науки, промышленности, социальной сферы и т.п., к чему относится информация);</a:t>
            </a:r>
          </a:p>
          <a:p>
            <a:pPr eaLnBrk="1" hangingPunct="1"/>
            <a:r>
              <a:rPr lang="ru-RU" dirty="0" smtClean="0"/>
              <a:t>Форму представления (по виду носителей, степени </a:t>
            </a:r>
            <a:r>
              <a:rPr lang="ru-RU" dirty="0" err="1" smtClean="0"/>
              <a:t>формализованности</a:t>
            </a:r>
            <a:r>
              <a:rPr lang="ru-RU" dirty="0" smtClean="0"/>
              <a:t>, наличию дополнительного описания и пр.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428" name="Organization Chart 116"/>
          <p:cNvGraphicFramePr>
            <a:graphicFrameLocks/>
          </p:cNvGraphicFramePr>
          <p:nvPr>
            <p:ph type="dgm" idx="1"/>
          </p:nvPr>
        </p:nvGraphicFramePr>
        <p:xfrm>
          <a:off x="179388" y="188913"/>
          <a:ext cx="8713787" cy="6480175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3428">
                                            <p:subSp spid="_x0000_s1037"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3428">
                                            <p:subSp spid="_x0000_s1037"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3428">
                                            <p:subSp spid="_x0000_s1037"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3428">
                                            <p:subSp spid="_x0000_s1037"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13428">
                                            <p:subSp spid="_x0000_s1038"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3428">
                                            <p:subSp spid="_x0000_s1038"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13428">
                                            <p:subSp spid="_x0000_s1038"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3428">
                                            <p:subSp spid="_x0000_s1038"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13428">
                                            <p:subSp spid="_x0000_s1039"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13428">
                                            <p:subSp spid="_x0000_s1039"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13428">
                                            <p:subSp spid="_x0000_s1039"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3428">
                                            <p:subSp spid="_x0000_s1039"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13428">
                                            <p:subSp spid="_x0000_s1040"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13428">
                                            <p:subSp spid="_x0000_s1040"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13428">
                                            <p:subSp spid="_x0000_s1040"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3428">
                                            <p:subSp spid="_x0000_s1040"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13428">
                                            <p:subSp spid="_x0000_s1041"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13428">
                                            <p:subSp spid="_x0000_s1041"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13428">
                                            <p:subSp spid="_x0000_s1041"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3428">
                                            <p:subSp spid="_x0000_s1041"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13428">
                                            <p:subSp spid="_x0000_s1042"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13428">
                                            <p:subSp spid="_x0000_s1042"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13428">
                                            <p:subSp spid="_x0000_s1042"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3428">
                                            <p:subSp spid="_x0000_s1042"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500" fill="hold"/>
                                        <p:tgtEl>
                                          <p:spTgt spid="13428">
                                            <p:subSp spid="_x0000_s1043"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13428">
                                            <p:subSp spid="_x0000_s1043"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13428">
                                            <p:subSp spid="_x0000_s1043"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3428">
                                            <p:subSp spid="_x0000_s1043"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500" fill="hold"/>
                                        <p:tgtEl>
                                          <p:spTgt spid="13428">
                                            <p:subSp spid="_x0000_s1044"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13428">
                                            <p:subSp spid="_x0000_s1044"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13428">
                                            <p:subSp spid="_x0000_s1044"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3428">
                                            <p:subSp spid="_x0000_s1044"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2" dur="500" fill="hold"/>
                                        <p:tgtEl>
                                          <p:spTgt spid="13428">
                                            <p:subSp spid="_x0000_s1045"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13428">
                                            <p:subSp spid="_x0000_s1045"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13428">
                                            <p:subSp spid="_x0000_s1045"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13428">
                                            <p:subSp spid="_x0000_s1045"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9" dur="500" fill="hold"/>
                                        <p:tgtEl>
                                          <p:spTgt spid="13428">
                                            <p:subSp spid="_x0000_s1046"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0" dur="500" fill="hold"/>
                                        <p:tgtEl>
                                          <p:spTgt spid="13428">
                                            <p:subSp spid="_x0000_s1046"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1" dur="500" fill="hold"/>
                                        <p:tgtEl>
                                          <p:spTgt spid="13428">
                                            <p:subSp spid="_x0000_s1046"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13428">
                                            <p:subSp spid="_x0000_s1046"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13428" grpId="0" bld="depthByNod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23850" y="2060575"/>
            <a:ext cx="8569325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Развитие компьютерных информационных технологий способствует формированию рынка информационных ресурсов.</a:t>
            </a:r>
          </a:p>
          <a:p>
            <a:pPr>
              <a:spcBef>
                <a:spcPct val="50000"/>
              </a:spcBef>
            </a:pPr>
            <a:r>
              <a:rPr lang="ru-RU" sz="2800"/>
              <a:t>Товар – информационные продукты и услуги.</a:t>
            </a:r>
          </a:p>
          <a:p>
            <a:pPr>
              <a:spcBef>
                <a:spcPct val="50000"/>
              </a:spcBef>
            </a:pPr>
            <a:r>
              <a:rPr lang="ru-RU" sz="2800"/>
              <a:t>Как и на всяком рынке, на рынке информационных товаров и услуг есть свои поставщики(продавцы) и потребители (покупатели).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Рынок информационных ресурсов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theme/theme1.xml><?xml version="1.0" encoding="utf-8"?>
<a:theme xmlns:a="http://schemas.openxmlformats.org/drawingml/2006/main" name="Каскад">
  <a:themeElements>
    <a:clrScheme name="Каскад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Каскад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скад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скад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471</TotalTime>
  <Words>480</Words>
  <Application>Microsoft Office PowerPoint</Application>
  <PresentationFormat>Экран (4:3)</PresentationFormat>
  <Paragraphs>59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Wingdings</vt:lpstr>
      <vt:lpstr>Calibri</vt:lpstr>
      <vt:lpstr>Каскад</vt:lpstr>
      <vt:lpstr>Информационные ресурсы</vt:lpstr>
      <vt:lpstr>Ресурс - это запас или источник некоторых средств </vt:lpstr>
      <vt:lpstr>Традиционными видами общественных ресурсов являются:</vt:lpstr>
      <vt:lpstr>Слайд 4</vt:lpstr>
      <vt:lpstr>Слайд 5</vt:lpstr>
      <vt:lpstr>Слайд 6</vt:lpstr>
      <vt:lpstr>В основу классификации можно положить:</vt:lpstr>
      <vt:lpstr>Слайд 8</vt:lpstr>
      <vt:lpstr>Рынок информационных ресурсов</vt:lpstr>
      <vt:lpstr>Поставщики – как правило, это производитель информации или ее собственники.</vt:lpstr>
      <vt:lpstr>Кто является потребителем информации?</vt:lpstr>
      <vt:lpstr>Особый вид товара на информационном рынке – информационные услуги. </vt:lpstr>
      <vt:lpstr>Слайд 13</vt:lpstr>
      <vt:lpstr>Слайд 14</vt:lpstr>
    </vt:vector>
  </TitlesOfParts>
  <Company>КПУ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Информационные ресурсы</dc:title>
  <dc:creator>Усольцева Э.М. Преподаватель информатики ГОУ НПО КПУ</dc:creator>
  <cp:lastModifiedBy>User</cp:lastModifiedBy>
  <cp:revision>41</cp:revision>
  <dcterms:created xsi:type="dcterms:W3CDTF">2006-07-19T05:30:11Z</dcterms:created>
  <dcterms:modified xsi:type="dcterms:W3CDTF">2019-05-06T12:16:00Z</dcterms:modified>
</cp:coreProperties>
</file>