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9"/>
  </p:notesMasterIdLst>
  <p:sldIdLst>
    <p:sldId id="257" r:id="rId2"/>
    <p:sldId id="258" r:id="rId3"/>
    <p:sldId id="283" r:id="rId4"/>
    <p:sldId id="262" r:id="rId5"/>
    <p:sldId id="284" r:id="rId6"/>
    <p:sldId id="260" r:id="rId7"/>
    <p:sldId id="261" r:id="rId8"/>
    <p:sldId id="263" r:id="rId9"/>
    <p:sldId id="264" r:id="rId10"/>
    <p:sldId id="266" r:id="rId11"/>
    <p:sldId id="267" r:id="rId12"/>
    <p:sldId id="268" r:id="rId13"/>
    <p:sldId id="270" r:id="rId14"/>
    <p:sldId id="274" r:id="rId15"/>
    <p:sldId id="273" r:id="rId16"/>
    <p:sldId id="271" r:id="rId17"/>
    <p:sldId id="272" r:id="rId18"/>
    <p:sldId id="280" r:id="rId19"/>
    <p:sldId id="281" r:id="rId20"/>
    <p:sldId id="275" r:id="rId21"/>
    <p:sldId id="277" r:id="rId22"/>
    <p:sldId id="276" r:id="rId23"/>
    <p:sldId id="285" r:id="rId24"/>
    <p:sldId id="286" r:id="rId25"/>
    <p:sldId id="279" r:id="rId26"/>
    <p:sldId id="278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8000"/>
    <a:srgbClr val="0000FF"/>
    <a:srgbClr val="FFD1D1"/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35AE9-A356-427C-BE33-BC5AEA5E7EE7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5078E-3A35-42E4-B546-EBEEDE74B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82412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5078E-3A35-42E4-B546-EBEEDE74B28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5078E-3A35-42E4-B546-EBEEDE74B28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159B-CA08-444B-AB1A-C5A0E45EC8A8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FAFD0A-7593-4790-BD29-2724D37479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159B-CA08-444B-AB1A-C5A0E45EC8A8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FD0A-7593-4790-BD29-2724D3747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3FAFD0A-7593-4790-BD29-2724D37479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159B-CA08-444B-AB1A-C5A0E45EC8A8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266700"/>
            <a:ext cx="8324850" cy="11049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43000" y="1790700"/>
            <a:ext cx="3810000" cy="438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790700"/>
            <a:ext cx="3810000" cy="438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02F73-38C3-4C86-A26E-E55C01C49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266700"/>
            <a:ext cx="8324850" cy="11049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43000" y="1790700"/>
            <a:ext cx="3810000" cy="4381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5400" y="1790700"/>
            <a:ext cx="3810000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5400" y="4057650"/>
            <a:ext cx="3810000" cy="21145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D2BFE-54E0-45CA-822A-CC3E519EEE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550" y="266700"/>
            <a:ext cx="8324850" cy="11049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43000" y="1790700"/>
            <a:ext cx="7772400" cy="43815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8D06A-E616-4720-A9CA-9B2C70A9E8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Базы данных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 (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Access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)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8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-2019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91B6B-524D-49F1-9F3C-5DFDC3F03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Базы данных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11 класс (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Access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)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tabLst>
                <a:tab pos="8791200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8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-2019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91B6B-524D-49F1-9F3C-5DFDC3F03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159B-CA08-444B-AB1A-C5A0E45EC8A8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3FAFD0A-7593-4790-BD29-2724D37479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159B-CA08-444B-AB1A-C5A0E45EC8A8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FAFD0A-7593-4790-BD29-2724D37479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CC1A159B-CA08-444B-AB1A-C5A0E45EC8A8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AFD0A-7593-4790-BD29-2724D37479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159B-CA08-444B-AB1A-C5A0E45EC8A8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3FAFD0A-7593-4790-BD29-2724D37479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159B-CA08-444B-AB1A-C5A0E45EC8A8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3FAFD0A-7593-4790-BD29-2724D3747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159B-CA08-444B-AB1A-C5A0E45EC8A8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FAFD0A-7593-4790-BD29-2724D37479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FAFD0A-7593-4790-BD29-2724D37479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159B-CA08-444B-AB1A-C5A0E45EC8A8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3FAFD0A-7593-4790-BD29-2724D37479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CC1A159B-CA08-444B-AB1A-C5A0E45EC8A8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C1A159B-CA08-444B-AB1A-C5A0E45EC8A8}" type="datetimeFigureOut">
              <a:rPr lang="ru-RU" smtClean="0"/>
              <a:pPr/>
              <a:t>15.01.2020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3FAFD0A-7593-4790-BD29-2724D374793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</p:sldLayoutIdLst>
  <p:transition spd="med">
    <p:wipe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142976" y="2857496"/>
            <a:ext cx="6143668" cy="2071702"/>
          </a:xfrm>
          <a:prstGeom prst="rect">
            <a:avLst/>
          </a:prstGeom>
          <a:ln>
            <a:noFill/>
          </a:ln>
          <a:effectLst/>
        </p:spPr>
        <p:txBody>
          <a:bodyPr wrap="none" fromWordArt="1">
            <a:prstTxWarp prst="textWave4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ru-RU" sz="28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/>
              </a:rPr>
              <a:t>БАЗЫ</a:t>
            </a:r>
          </a:p>
          <a:p>
            <a:pPr algn="ctr"/>
            <a:r>
              <a:rPr lang="ru-RU" sz="28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0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eorgia"/>
              </a:rPr>
              <a:t>ДАННЫХ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0562" y="5643578"/>
            <a:ext cx="4429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МБОУ «СОШ 9» Таштагол</a:t>
            </a:r>
          </a:p>
          <a:p>
            <a:pPr algn="r"/>
            <a:r>
              <a:rPr lang="ru-RU" dirty="0" smtClean="0"/>
              <a:t>Литвиненко Р.И.</a:t>
            </a:r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ChangeArrowheads="1"/>
          </p:cNvSpPr>
          <p:nvPr/>
        </p:nvSpPr>
        <p:spPr bwMode="auto">
          <a:xfrm>
            <a:off x="-78100" y="-214338"/>
            <a:ext cx="9144000" cy="687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95288" y="765175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5344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400" b="1" dirty="0" smtClean="0">
                <a:solidFill>
                  <a:srgbClr val="0000CC"/>
                </a:solidFill>
                <a:latin typeface="Bookman Old Style" pitchFamily="18" charset="0"/>
              </a:rPr>
              <a:t>Иерархическая БД - </a:t>
            </a:r>
            <a:r>
              <a:rPr lang="ru-RU" sz="2400" b="1" dirty="0" smtClean="0">
                <a:solidFill>
                  <a:srgbClr val="7030A0"/>
                </a:solidFill>
                <a:latin typeface="Bookman Old Style" pitchFamily="18" charset="0"/>
              </a:rPr>
              <a:t>Ф</a:t>
            </a:r>
            <a:r>
              <a:rPr lang="ru-RU" sz="2400" b="1" dirty="0" smtClean="0">
                <a:solidFill>
                  <a:srgbClr val="7030A0"/>
                </a:solidFill>
                <a:latin typeface="Arial" charset="0"/>
              </a:rPr>
              <a:t>айловая </a:t>
            </a:r>
            <a:r>
              <a:rPr lang="ru-RU" sz="2400" b="1" dirty="0">
                <a:solidFill>
                  <a:srgbClr val="7030A0"/>
                </a:solidFill>
                <a:latin typeface="Arial" charset="0"/>
              </a:rPr>
              <a:t>система </a:t>
            </a:r>
            <a:r>
              <a:rPr lang="en-US" sz="2400" b="1" dirty="0">
                <a:solidFill>
                  <a:srgbClr val="7030A0"/>
                </a:solidFill>
                <a:latin typeface="Arial" charset="0"/>
              </a:rPr>
              <a:t>Windows</a:t>
            </a:r>
            <a:endParaRPr lang="ru-RU" sz="2400" b="1" dirty="0">
              <a:solidFill>
                <a:srgbClr val="7030A0"/>
              </a:solidFill>
              <a:latin typeface="Arial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220397" y="1905000"/>
            <a:ext cx="8683519" cy="2864086"/>
            <a:chOff x="307" y="954"/>
            <a:chExt cx="5293" cy="1545"/>
          </a:xfrm>
        </p:grpSpPr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2438" y="1091"/>
              <a:ext cx="1204" cy="285"/>
              <a:chOff x="2438" y="1091"/>
              <a:chExt cx="1204" cy="285"/>
            </a:xfrm>
          </p:grpSpPr>
          <p:pic>
            <p:nvPicPr>
              <p:cNvPr id="28" name="Picture 6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438" y="1182"/>
                <a:ext cx="370" cy="194"/>
              </a:xfrm>
              <a:prstGeom prst="rect">
                <a:avLst/>
              </a:prstGeom>
              <a:noFill/>
            </p:spPr>
          </p:pic>
          <p:sp>
            <p:nvSpPr>
              <p:cNvPr id="29" name="Rectangle 7"/>
              <p:cNvSpPr>
                <a:spLocks noChangeArrowheads="1"/>
              </p:cNvSpPr>
              <p:nvPr/>
            </p:nvSpPr>
            <p:spPr bwMode="auto">
              <a:xfrm>
                <a:off x="2839" y="1091"/>
                <a:ext cx="803" cy="264"/>
              </a:xfrm>
              <a:prstGeom prst="rect">
                <a:avLst/>
              </a:prstGeom>
              <a:solidFill>
                <a:srgbClr val="EAEAEA"/>
              </a:solidFill>
              <a:ln w="12700">
                <a:noFill/>
                <a:miter lim="800000"/>
                <a:headEnd/>
                <a:tailEnd type="none" w="lg" len="lg"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 wrap="none"/>
              <a:lstStyle/>
              <a:p>
                <a:r>
                  <a:rPr lang="ru-RU" sz="20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CC"/>
                    </a:solidFill>
                    <a:latin typeface="Arial" charset="0"/>
                  </a:rPr>
                  <a:t>Диск С</a:t>
                </a:r>
                <a:r>
                  <a:rPr lang="en-US" sz="2000" b="1" dirty="0" smtClean="0">
                    <a:ln w="10541" cmpd="sng">
                      <a:solidFill>
                        <a:schemeClr val="accent1">
                          <a:shade val="88000"/>
                          <a:satMod val="110000"/>
                        </a:schemeClr>
                      </a:solidFill>
                      <a:prstDash val="solid"/>
                    </a:ln>
                    <a:solidFill>
                      <a:srgbClr val="0000CC"/>
                    </a:solidFill>
                    <a:latin typeface="Arial" charset="0"/>
                  </a:rPr>
                  <a:t>:</a:t>
                </a:r>
                <a:endParaRPr lang="ru-RU" sz="20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0000CC"/>
                  </a:solidFill>
                  <a:latin typeface="Arial" charset="0"/>
                </a:endParaRPr>
              </a:p>
            </p:txBody>
          </p:sp>
        </p:grpSp>
        <p:grpSp>
          <p:nvGrpSpPr>
            <p:cNvPr id="7" name="Group 8"/>
            <p:cNvGrpSpPr>
              <a:grpSpLocks/>
            </p:cNvGrpSpPr>
            <p:nvPr/>
          </p:nvGrpSpPr>
          <p:grpSpPr bwMode="auto">
            <a:xfrm>
              <a:off x="307" y="1664"/>
              <a:ext cx="1432" cy="292"/>
              <a:chOff x="2994" y="1331"/>
              <a:chExt cx="1117" cy="234"/>
            </a:xfrm>
          </p:grpSpPr>
          <p:pic>
            <p:nvPicPr>
              <p:cNvPr id="26" name="Picture 9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994" y="1331"/>
                <a:ext cx="234" cy="234"/>
              </a:xfrm>
              <a:prstGeom prst="rect">
                <a:avLst/>
              </a:prstGeom>
              <a:noFill/>
            </p:spPr>
          </p:pic>
          <p:sp>
            <p:nvSpPr>
              <p:cNvPr id="27" name="Rectangle 10"/>
              <p:cNvSpPr>
                <a:spLocks noChangeArrowheads="1"/>
              </p:cNvSpPr>
              <p:nvPr/>
            </p:nvSpPr>
            <p:spPr bwMode="auto">
              <a:xfrm>
                <a:off x="3261" y="1332"/>
                <a:ext cx="850" cy="146"/>
              </a:xfrm>
              <a:prstGeom prst="rect">
                <a:avLst/>
              </a:prstGeom>
              <a:solidFill>
                <a:srgbClr val="EAEAEA"/>
              </a:solidFill>
              <a:ln w="12700">
                <a:noFill/>
                <a:miter lim="800000"/>
                <a:headEnd/>
                <a:tailEnd type="none" w="lg" len="lg"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/>
                <a:r>
                  <a:rPr lang="ru-RU" sz="1600" b="1" dirty="0">
                    <a:ln w="1905">
                      <a:solidFill>
                        <a:schemeClr val="tx2">
                          <a:lumMod val="10000"/>
                        </a:schemeClr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charset="0"/>
                  </a:rPr>
                  <a:t>Документы</a:t>
                </a:r>
                <a:endParaRPr lang="ru-RU" sz="1600" b="1" dirty="0">
                  <a:ln w="1905">
                    <a:solidFill>
                      <a:schemeClr val="tx2">
                        <a:lumMod val="10000"/>
                      </a:schemeClr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urier New" pitchFamily="49" charset="0"/>
                </a:endParaRPr>
              </a:p>
            </p:txBody>
          </p:sp>
        </p:grpSp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4168" y="1664"/>
              <a:ext cx="1432" cy="291"/>
              <a:chOff x="2994" y="1331"/>
              <a:chExt cx="1117" cy="234"/>
            </a:xfrm>
          </p:grpSpPr>
          <p:pic>
            <p:nvPicPr>
              <p:cNvPr id="24" name="Picture 1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994" y="1331"/>
                <a:ext cx="234" cy="234"/>
              </a:xfrm>
              <a:prstGeom prst="rect">
                <a:avLst/>
              </a:prstGeom>
              <a:noFill/>
            </p:spPr>
          </p:pic>
          <p:sp>
            <p:nvSpPr>
              <p:cNvPr id="25" name="Rectangle 13"/>
              <p:cNvSpPr>
                <a:spLocks noChangeArrowheads="1"/>
              </p:cNvSpPr>
              <p:nvPr/>
            </p:nvSpPr>
            <p:spPr bwMode="auto">
              <a:xfrm>
                <a:off x="3261" y="1332"/>
                <a:ext cx="850" cy="147"/>
              </a:xfrm>
              <a:prstGeom prst="rect">
                <a:avLst/>
              </a:prstGeom>
              <a:solidFill>
                <a:srgbClr val="EAEAEA"/>
              </a:solidFill>
              <a:ln w="12700">
                <a:noFill/>
                <a:miter lim="800000"/>
                <a:headEnd/>
                <a:tailEnd type="none" w="lg" len="lg"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/>
                <a:r>
                  <a:rPr lang="ru-RU" sz="1600" b="1" dirty="0">
                    <a:ln w="1905">
                      <a:solidFill>
                        <a:schemeClr val="tx2">
                          <a:lumMod val="10000"/>
                        </a:schemeClr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charset="0"/>
                  </a:rPr>
                  <a:t>Видео</a:t>
                </a:r>
                <a:endParaRPr lang="ru-RU" sz="1600" b="1" dirty="0">
                  <a:ln w="1905">
                    <a:solidFill>
                      <a:schemeClr val="tx2">
                        <a:lumMod val="10000"/>
                      </a:schemeClr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urier New" pitchFamily="49" charset="0"/>
                </a:endParaRPr>
              </a:p>
            </p:txBody>
          </p:sp>
        </p:grpSp>
        <p:grpSp>
          <p:nvGrpSpPr>
            <p:cNvPr id="9" name="Group 14"/>
            <p:cNvGrpSpPr>
              <a:grpSpLocks/>
            </p:cNvGrpSpPr>
            <p:nvPr/>
          </p:nvGrpSpPr>
          <p:grpSpPr bwMode="auto">
            <a:xfrm>
              <a:off x="1376" y="2207"/>
              <a:ext cx="1030" cy="292"/>
              <a:chOff x="1441" y="1894"/>
              <a:chExt cx="803" cy="234"/>
            </a:xfrm>
          </p:grpSpPr>
          <p:pic>
            <p:nvPicPr>
              <p:cNvPr id="22" name="Picture 15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41" y="1894"/>
                <a:ext cx="234" cy="234"/>
              </a:xfrm>
              <a:prstGeom prst="rect">
                <a:avLst/>
              </a:prstGeom>
              <a:noFill/>
            </p:spPr>
          </p:pic>
          <p:sp>
            <p:nvSpPr>
              <p:cNvPr id="23" name="Rectangle 16"/>
              <p:cNvSpPr>
                <a:spLocks noChangeArrowheads="1"/>
              </p:cNvSpPr>
              <p:nvPr/>
            </p:nvSpPr>
            <p:spPr bwMode="auto">
              <a:xfrm>
                <a:off x="1754" y="1936"/>
                <a:ext cx="490" cy="146"/>
              </a:xfrm>
              <a:prstGeom prst="rect">
                <a:avLst/>
              </a:prstGeom>
              <a:solidFill>
                <a:srgbClr val="EAEAEA"/>
              </a:solidFill>
              <a:ln w="12700">
                <a:noFill/>
                <a:miter lim="800000"/>
                <a:headEnd/>
                <a:tailEnd type="none" w="lg" len="lg"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/>
                <a:r>
                  <a:rPr lang="ru-RU" sz="1600" b="1" dirty="0" smtClean="0">
                    <a:ln w="1905">
                      <a:solidFill>
                        <a:srgbClr val="0000FF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charset="0"/>
                  </a:rPr>
                  <a:t>2</a:t>
                </a:r>
                <a:r>
                  <a:rPr lang="en-US" sz="1600" b="1" dirty="0" smtClean="0">
                    <a:ln w="1905">
                      <a:solidFill>
                        <a:srgbClr val="0000FF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charset="0"/>
                  </a:rPr>
                  <a:t>01</a:t>
                </a:r>
                <a:r>
                  <a:rPr lang="ru-RU" sz="1600" b="1" dirty="0" smtClean="0">
                    <a:ln w="1905">
                      <a:solidFill>
                        <a:srgbClr val="0000FF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charset="0"/>
                  </a:rPr>
                  <a:t>1 г</a:t>
                </a:r>
                <a:endParaRPr lang="ru-RU" sz="1600" b="1" dirty="0">
                  <a:ln w="1905">
                    <a:solidFill>
                      <a:srgbClr val="0000FF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urier New" pitchFamily="49" charset="0"/>
                </a:endParaRPr>
              </a:p>
            </p:txBody>
          </p:sp>
        </p:grpSp>
        <p:grpSp>
          <p:nvGrpSpPr>
            <p:cNvPr id="10" name="Group 17"/>
            <p:cNvGrpSpPr>
              <a:grpSpLocks/>
            </p:cNvGrpSpPr>
            <p:nvPr/>
          </p:nvGrpSpPr>
          <p:grpSpPr bwMode="auto">
            <a:xfrm>
              <a:off x="2567" y="2190"/>
              <a:ext cx="1074" cy="292"/>
              <a:chOff x="1146" y="1880"/>
              <a:chExt cx="837" cy="234"/>
            </a:xfrm>
          </p:grpSpPr>
          <p:pic>
            <p:nvPicPr>
              <p:cNvPr id="20" name="Picture 18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146" y="1880"/>
                <a:ext cx="234" cy="234"/>
              </a:xfrm>
              <a:prstGeom prst="rect">
                <a:avLst/>
              </a:prstGeom>
              <a:noFill/>
            </p:spPr>
          </p:pic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1493" y="1952"/>
                <a:ext cx="490" cy="146"/>
              </a:xfrm>
              <a:prstGeom prst="rect">
                <a:avLst/>
              </a:prstGeom>
              <a:solidFill>
                <a:srgbClr val="EAEAEA"/>
              </a:solidFill>
              <a:ln w="12700">
                <a:noFill/>
                <a:miter lim="800000"/>
                <a:headEnd/>
                <a:tailEnd type="none" w="lg" len="lg"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/>
                <a:r>
                  <a:rPr lang="ru-RU" sz="1600" b="1" dirty="0" smtClean="0">
                    <a:ln w="1905">
                      <a:solidFill>
                        <a:srgbClr val="0000FF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charset="0"/>
                  </a:rPr>
                  <a:t>20</a:t>
                </a:r>
                <a:r>
                  <a:rPr lang="en-US" sz="1600" b="1" dirty="0" smtClean="0">
                    <a:ln w="1905">
                      <a:solidFill>
                        <a:srgbClr val="0000FF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charset="0"/>
                  </a:rPr>
                  <a:t>1</a:t>
                </a:r>
                <a:r>
                  <a:rPr lang="ru-RU" sz="1600" b="1" dirty="0" smtClean="0">
                    <a:ln w="1905">
                      <a:solidFill>
                        <a:srgbClr val="0000FF"/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charset="0"/>
                  </a:rPr>
                  <a:t>2 г</a:t>
                </a:r>
                <a:endParaRPr lang="ru-RU" sz="1600" b="1" dirty="0">
                  <a:ln w="1905">
                    <a:solidFill>
                      <a:srgbClr val="0000FF"/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urier New" pitchFamily="49" charset="0"/>
                </a:endParaRPr>
              </a:p>
            </p:txBody>
          </p:sp>
        </p:grpSp>
        <p:sp>
          <p:nvSpPr>
            <p:cNvPr id="11" name="Line 20"/>
            <p:cNvSpPr>
              <a:spLocks noChangeShapeType="1"/>
            </p:cNvSpPr>
            <p:nvPr/>
          </p:nvSpPr>
          <p:spPr bwMode="auto">
            <a:xfrm>
              <a:off x="3103" y="1402"/>
              <a:ext cx="0" cy="26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21"/>
            <p:cNvSpPr>
              <a:spLocks noChangeShapeType="1"/>
            </p:cNvSpPr>
            <p:nvPr/>
          </p:nvSpPr>
          <p:spPr bwMode="auto">
            <a:xfrm flipH="1">
              <a:off x="1746" y="1368"/>
              <a:ext cx="822" cy="30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22"/>
            <p:cNvSpPr>
              <a:spLocks noChangeShapeType="1"/>
            </p:cNvSpPr>
            <p:nvPr/>
          </p:nvSpPr>
          <p:spPr bwMode="auto">
            <a:xfrm>
              <a:off x="3659" y="1332"/>
              <a:ext cx="869" cy="3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23"/>
            <p:cNvSpPr>
              <a:spLocks noChangeShapeType="1"/>
            </p:cNvSpPr>
            <p:nvPr/>
          </p:nvSpPr>
          <p:spPr bwMode="auto">
            <a:xfrm flipH="1">
              <a:off x="2157" y="1859"/>
              <a:ext cx="968" cy="36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24"/>
            <p:cNvSpPr>
              <a:spLocks noChangeShapeType="1"/>
            </p:cNvSpPr>
            <p:nvPr/>
          </p:nvSpPr>
          <p:spPr bwMode="auto">
            <a:xfrm>
              <a:off x="3134" y="1859"/>
              <a:ext cx="193" cy="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Rectangle 25"/>
            <p:cNvSpPr>
              <a:spLocks noChangeArrowheads="1"/>
            </p:cNvSpPr>
            <p:nvPr/>
          </p:nvSpPr>
          <p:spPr bwMode="auto">
            <a:xfrm>
              <a:off x="653" y="954"/>
              <a:ext cx="1160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>
                  <a:latin typeface="Arial" charset="0"/>
                </a:rPr>
                <a:t>дерево папок:</a:t>
              </a:r>
            </a:p>
          </p:txBody>
        </p:sp>
        <p:grpSp>
          <p:nvGrpSpPr>
            <p:cNvPr id="17" name="Group 26"/>
            <p:cNvGrpSpPr>
              <a:grpSpLocks/>
            </p:cNvGrpSpPr>
            <p:nvPr/>
          </p:nvGrpSpPr>
          <p:grpSpPr bwMode="auto">
            <a:xfrm>
              <a:off x="2257" y="1664"/>
              <a:ext cx="1432" cy="291"/>
              <a:chOff x="2994" y="1331"/>
              <a:chExt cx="1117" cy="234"/>
            </a:xfrm>
          </p:grpSpPr>
          <p:pic>
            <p:nvPicPr>
              <p:cNvPr id="18" name="Picture 2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994" y="1331"/>
                <a:ext cx="234" cy="234"/>
              </a:xfrm>
              <a:prstGeom prst="rect">
                <a:avLst/>
              </a:prstGeom>
              <a:noFill/>
            </p:spPr>
          </p:pic>
          <p:sp>
            <p:nvSpPr>
              <p:cNvPr id="19" name="Rectangle 28"/>
              <p:cNvSpPr>
                <a:spLocks noChangeArrowheads="1"/>
              </p:cNvSpPr>
              <p:nvPr/>
            </p:nvSpPr>
            <p:spPr bwMode="auto">
              <a:xfrm>
                <a:off x="3261" y="1332"/>
                <a:ext cx="850" cy="147"/>
              </a:xfrm>
              <a:prstGeom prst="rect">
                <a:avLst/>
              </a:prstGeom>
              <a:solidFill>
                <a:srgbClr val="EAEAEA"/>
              </a:solidFill>
              <a:ln w="12700">
                <a:noFill/>
                <a:miter lim="800000"/>
                <a:headEnd/>
                <a:tailEnd type="none" w="lg" len="lg"/>
              </a:ln>
              <a:effectLst>
                <a:outerShdw dist="35921" dir="2700000" algn="ctr" rotWithShape="0">
                  <a:schemeClr val="tx1"/>
                </a:outerShdw>
              </a:effectLst>
            </p:spPr>
            <p:txBody>
              <a:bodyPr>
                <a:spAutoFit/>
              </a:bodyPr>
              <a:lstStyle/>
              <a:p>
                <a:pPr algn="ctr"/>
                <a:r>
                  <a:rPr lang="ru-RU" sz="1600" b="1" dirty="0">
                    <a:ln w="1905">
                      <a:solidFill>
                        <a:schemeClr val="tx2">
                          <a:lumMod val="10000"/>
                        </a:schemeClr>
                      </a:solidFill>
                    </a:ln>
                    <a:gradFill>
                      <a:gsLst>
                        <a:gs pos="0">
                          <a:schemeClr val="accent6">
                            <a:shade val="20000"/>
                            <a:satMod val="200000"/>
                          </a:schemeClr>
                        </a:gs>
                        <a:gs pos="78000">
                          <a:schemeClr val="accent6">
                            <a:tint val="90000"/>
                            <a:shade val="89000"/>
                            <a:satMod val="220000"/>
                          </a:schemeClr>
                        </a:gs>
                        <a:gs pos="100000">
                          <a:schemeClr val="accent6">
                            <a:tint val="12000"/>
                            <a:satMod val="255000"/>
                          </a:schemeClr>
                        </a:gs>
                      </a:gsLst>
                      <a:lin ang="5400000"/>
                    </a:gra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Arial" charset="0"/>
                  </a:rPr>
                  <a:t>Фото</a:t>
                </a:r>
                <a:endParaRPr lang="ru-RU" sz="1600" b="1" dirty="0">
                  <a:ln w="1905">
                    <a:solidFill>
                      <a:schemeClr val="tx2">
                        <a:lumMod val="10000"/>
                      </a:schemeClr>
                    </a:solidFill>
                  </a:ln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urier New" pitchFamily="49" charset="0"/>
                </a:endParaRPr>
              </a:p>
            </p:txBody>
          </p:sp>
        </p:grpSp>
      </p:grpSp>
      <p:pic>
        <p:nvPicPr>
          <p:cNvPr id="30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62208" y="4235186"/>
            <a:ext cx="492417" cy="541303"/>
          </a:xfrm>
          <a:prstGeom prst="rect">
            <a:avLst/>
          </a:prstGeom>
          <a:noFill/>
        </p:spPr>
      </p:pic>
      <p:sp>
        <p:nvSpPr>
          <p:cNvPr id="31" name="Line 24"/>
          <p:cNvSpPr>
            <a:spLocks noChangeShapeType="1"/>
          </p:cNvSpPr>
          <p:nvPr/>
        </p:nvSpPr>
        <p:spPr bwMode="auto">
          <a:xfrm>
            <a:off x="4876913" y="3582669"/>
            <a:ext cx="2169863" cy="67662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6800701" y="4362824"/>
            <a:ext cx="1031499" cy="337736"/>
          </a:xfrm>
          <a:prstGeom prst="rect">
            <a:avLst/>
          </a:prstGeom>
          <a:solidFill>
            <a:srgbClr val="EAEAEA"/>
          </a:solidFill>
          <a:ln w="12700">
            <a:noFill/>
            <a:miter lim="800000"/>
            <a:headEnd/>
            <a:tailEnd type="none" w="lg" len="lg"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ln w="1905">
                  <a:solidFill>
                    <a:srgbClr val="0000F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20</a:t>
            </a:r>
            <a:r>
              <a:rPr lang="en-US" sz="1600" b="1" dirty="0" smtClean="0">
                <a:ln w="1905">
                  <a:solidFill>
                    <a:srgbClr val="0000F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1</a:t>
            </a:r>
            <a:r>
              <a:rPr lang="ru-RU" sz="1600" b="1" dirty="0" smtClean="0">
                <a:ln w="1905">
                  <a:solidFill>
                    <a:srgbClr val="0000FF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3 г</a:t>
            </a:r>
            <a:endParaRPr lang="ru-RU" sz="1600" b="1" dirty="0">
              <a:ln w="1905">
                <a:solidFill>
                  <a:srgbClr val="0000FF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gradFill>
                <a:gsLst>
                  <a:gs pos="0">
                    <a:srgbClr val="FFEFD1"/>
                  </a:gs>
                  <a:gs pos="64999">
                    <a:srgbClr val="F0EBD5"/>
                  </a:gs>
                  <a:gs pos="100000">
                    <a:srgbClr val="D1C39F"/>
                  </a:gs>
                </a:gsLst>
                <a:lin ang="2700000" scaled="0"/>
              </a:gradFill>
            </a:endParaRPr>
          </a:p>
        </p:txBody>
      </p:sp>
      <p:sp>
        <p:nvSpPr>
          <p:cNvPr id="3" name="Номер слайда 3"/>
          <p:cNvSpPr txBox="1">
            <a:spLocks noGrp="1"/>
          </p:cNvSpPr>
          <p:nvPr/>
        </p:nvSpPr>
        <p:spPr bwMode="auto">
          <a:xfrm>
            <a:off x="6843713" y="1666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ru-RU" b="1" dirty="0">
              <a:latin typeface="Arial" charset="0"/>
            </a:endParaRP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395288" y="765175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 b="1" dirty="0">
                <a:solidFill>
                  <a:srgbClr val="0000CC"/>
                </a:solidFill>
                <a:latin typeface="Arial" charset="0"/>
              </a:rPr>
              <a:t>Сетевые БД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84175" y="881063"/>
            <a:ext cx="8442325" cy="8318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/>
          <a:lstStyle/>
          <a:p>
            <a:pPr marL="2149475" indent="-2149475">
              <a:spcBef>
                <a:spcPct val="50000"/>
              </a:spcBef>
            </a:pPr>
            <a:r>
              <a:rPr lang="ru-RU" sz="2400" b="1" dirty="0">
                <a:solidFill>
                  <a:srgbClr val="0000CC"/>
                </a:solidFill>
              </a:rPr>
              <a:t>Сетевая БД </a:t>
            </a:r>
            <a:r>
              <a:rPr lang="ru-RU" sz="2400" dirty="0"/>
              <a:t>– это набор узлов, в которых каждый может </a:t>
            </a:r>
            <a:r>
              <a:rPr lang="ru-RU" sz="2400" dirty="0" smtClean="0"/>
              <a:t>                  быть </a:t>
            </a:r>
            <a:r>
              <a:rPr lang="ru-RU" sz="2400" dirty="0"/>
              <a:t>связан с каждым </a:t>
            </a:r>
            <a:r>
              <a:rPr lang="ru-RU" sz="1600" dirty="0" smtClean="0"/>
              <a:t>(пример: схема </a:t>
            </a:r>
            <a:r>
              <a:rPr lang="ru-RU" sz="1600" dirty="0"/>
              <a:t>дорог</a:t>
            </a:r>
            <a:r>
              <a:rPr lang="ru-RU" sz="1600" dirty="0" smtClean="0"/>
              <a:t>)</a:t>
            </a:r>
            <a:endParaRPr lang="ru-RU" sz="1600" dirty="0"/>
          </a:p>
        </p:txBody>
      </p: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2757488" y="1809750"/>
            <a:ext cx="3609975" cy="1749425"/>
            <a:chOff x="1297" y="1222"/>
            <a:chExt cx="2977" cy="1443"/>
          </a:xfrm>
        </p:grpSpPr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1297" y="1725"/>
              <a:ext cx="2977" cy="437"/>
              <a:chOff x="1131" y="1707"/>
              <a:chExt cx="2977" cy="437"/>
            </a:xfrm>
          </p:grpSpPr>
          <p:sp>
            <p:nvSpPr>
              <p:cNvPr id="18" name="Oval 7"/>
              <p:cNvSpPr>
                <a:spLocks noChangeArrowheads="1"/>
              </p:cNvSpPr>
              <p:nvPr/>
            </p:nvSpPr>
            <p:spPr bwMode="auto">
              <a:xfrm>
                <a:off x="3671" y="1707"/>
                <a:ext cx="437" cy="437"/>
              </a:xfrm>
              <a:prstGeom prst="ellipse">
                <a:avLst/>
              </a:prstGeom>
              <a:solidFill>
                <a:srgbClr val="A469D1"/>
              </a:solidFill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ru-RU" sz="3200" b="1" dirty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  <a:latin typeface="Arial" charset="0"/>
                    <a:cs typeface="+mn-cs"/>
                  </a:rPr>
                  <a:t>Б</a:t>
                </a:r>
              </a:p>
            </p:txBody>
          </p:sp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1131" y="1707"/>
                <a:ext cx="437" cy="437"/>
              </a:xfrm>
              <a:prstGeom prst="ellipse">
                <a:avLst/>
              </a:prstGeom>
              <a:solidFill>
                <a:srgbClr val="A469D1"/>
              </a:solidFill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ru-RU" sz="3200" b="1" dirty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  <a:latin typeface="Arial" charset="0"/>
                    <a:cs typeface="+mn-cs"/>
                  </a:rPr>
                  <a:t>Г</a:t>
                </a:r>
              </a:p>
            </p:txBody>
          </p:sp>
        </p:grpSp>
        <p:grpSp>
          <p:nvGrpSpPr>
            <p:cNvPr id="9" name="Group 10"/>
            <p:cNvGrpSpPr>
              <a:grpSpLocks/>
            </p:cNvGrpSpPr>
            <p:nvPr/>
          </p:nvGrpSpPr>
          <p:grpSpPr bwMode="auto">
            <a:xfrm>
              <a:off x="2566" y="1222"/>
              <a:ext cx="438" cy="1443"/>
              <a:chOff x="2380" y="1263"/>
              <a:chExt cx="438" cy="1443"/>
            </a:xfrm>
          </p:grpSpPr>
          <p:sp>
            <p:nvSpPr>
              <p:cNvPr id="16" name="Oval 6"/>
              <p:cNvSpPr>
                <a:spLocks noChangeArrowheads="1"/>
              </p:cNvSpPr>
              <p:nvPr/>
            </p:nvSpPr>
            <p:spPr bwMode="auto">
              <a:xfrm>
                <a:off x="2380" y="1263"/>
                <a:ext cx="437" cy="437"/>
              </a:xfrm>
              <a:prstGeom prst="ellipse">
                <a:avLst/>
              </a:prstGeom>
              <a:solidFill>
                <a:srgbClr val="A469D1"/>
              </a:solidFill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ru-RU" sz="3200" b="1" dirty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  <a:latin typeface="Arial" charset="0"/>
                    <a:cs typeface="+mn-cs"/>
                  </a:rPr>
                  <a:t>А</a:t>
                </a:r>
              </a:p>
            </p:txBody>
          </p:sp>
          <p:sp>
            <p:nvSpPr>
              <p:cNvPr id="17" name="Oval 9"/>
              <p:cNvSpPr>
                <a:spLocks noChangeArrowheads="1"/>
              </p:cNvSpPr>
              <p:nvPr/>
            </p:nvSpPr>
            <p:spPr bwMode="auto">
              <a:xfrm>
                <a:off x="2381" y="2269"/>
                <a:ext cx="437" cy="437"/>
              </a:xfrm>
              <a:prstGeom prst="ellipse">
                <a:avLst/>
              </a:prstGeom>
              <a:solidFill>
                <a:srgbClr val="A469D1"/>
              </a:solidFill>
              <a:ln w="12700">
                <a:solidFill>
                  <a:schemeClr val="tx1"/>
                </a:solidFill>
                <a:round/>
                <a:headEnd/>
                <a:tailEnd type="none" w="lg" len="lg"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ru-RU" sz="3200" b="1" dirty="0">
                    <a:ln w="17780" cmpd="sng">
                      <a:solidFill>
                        <a:srgbClr val="FFFFFF"/>
                      </a:solidFill>
                      <a:prstDash val="solid"/>
                      <a:miter lim="800000"/>
                    </a:ln>
                    <a:gradFill rotWithShape="1">
                      <a:gsLst>
                        <a:gs pos="0">
                          <a:srgbClr val="000000">
                            <a:tint val="92000"/>
                            <a:shade val="100000"/>
                            <a:satMod val="150000"/>
                          </a:srgbClr>
                        </a:gs>
                        <a:gs pos="49000">
                          <a:srgbClr val="000000">
                            <a:tint val="89000"/>
                            <a:shade val="90000"/>
                            <a:satMod val="150000"/>
                          </a:srgbClr>
                        </a:gs>
                        <a:gs pos="50000">
                          <a:srgbClr val="000000">
                            <a:tint val="100000"/>
                            <a:shade val="75000"/>
                            <a:satMod val="150000"/>
                          </a:srgbClr>
                        </a:gs>
                        <a:gs pos="95000">
                          <a:srgbClr val="000000">
                            <a:shade val="47000"/>
                            <a:satMod val="150000"/>
                          </a:srgbClr>
                        </a:gs>
                        <a:gs pos="100000">
                          <a:srgbClr val="000000">
                            <a:shade val="39000"/>
                            <a:satMod val="150000"/>
                          </a:srgbClr>
                        </a:gs>
                      </a:gsLst>
                      <a:lin ang="5400000"/>
                    </a:gradFill>
                    <a:effectLst>
                      <a:outerShdw blurRad="50800" algn="tl" rotWithShape="0">
                        <a:srgbClr val="000000"/>
                      </a:outerShdw>
                    </a:effectLst>
                    <a:latin typeface="Arial" charset="0"/>
                    <a:cs typeface="+mn-cs"/>
                  </a:rPr>
                  <a:t>В</a:t>
                </a:r>
              </a:p>
            </p:txBody>
          </p:sp>
        </p:grp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 flipV="1">
              <a:off x="1707" y="1520"/>
              <a:ext cx="861" cy="31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1711" y="2031"/>
              <a:ext cx="869" cy="38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1739" y="1951"/>
              <a:ext cx="2093" cy="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Line 17"/>
            <p:cNvSpPr>
              <a:spLocks noChangeShapeType="1"/>
            </p:cNvSpPr>
            <p:nvPr/>
          </p:nvSpPr>
          <p:spPr bwMode="auto">
            <a:xfrm flipH="1" flipV="1">
              <a:off x="2784" y="1660"/>
              <a:ext cx="3" cy="5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 flipV="1">
              <a:off x="2999" y="2088"/>
              <a:ext cx="897" cy="31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Line 19"/>
            <p:cNvSpPr>
              <a:spLocks noChangeShapeType="1"/>
            </p:cNvSpPr>
            <p:nvPr/>
          </p:nvSpPr>
          <p:spPr bwMode="auto">
            <a:xfrm flipH="1" flipV="1">
              <a:off x="2984" y="1532"/>
              <a:ext cx="863" cy="3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" name="Text Box 33"/>
          <p:cNvSpPr txBox="1">
            <a:spLocks noChangeArrowheads="1"/>
          </p:cNvSpPr>
          <p:nvPr/>
        </p:nvSpPr>
        <p:spPr bwMode="auto">
          <a:xfrm>
            <a:off x="323528" y="3716338"/>
            <a:ext cx="8820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i="1" dirty="0">
                <a:solidFill>
                  <a:srgbClr val="0000CC"/>
                </a:solidFill>
                <a:latin typeface="Arial" charset="0"/>
              </a:rPr>
              <a:t>Пример</a:t>
            </a:r>
            <a:r>
              <a:rPr lang="ru-RU" sz="2000" i="1" dirty="0">
                <a:solidFill>
                  <a:schemeClr val="accent2"/>
                </a:solidFill>
                <a:latin typeface="Arial" charset="0"/>
              </a:rPr>
              <a:t>:</a:t>
            </a:r>
            <a:r>
              <a:rPr lang="ru-RU" sz="2000" i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2000" b="1" i="1" dirty="0">
                <a:latin typeface="Arial" charset="0"/>
              </a:rPr>
              <a:t>посещение учащимися одной группы спортивных секци</a:t>
            </a:r>
            <a:r>
              <a:rPr lang="ru-RU" sz="2000" i="1" dirty="0">
                <a:latin typeface="Arial" charset="0"/>
              </a:rPr>
              <a:t>й</a:t>
            </a:r>
            <a:r>
              <a:rPr lang="ru-RU" sz="2400" i="1" dirty="0">
                <a:latin typeface="Arial" charset="0"/>
              </a:rPr>
              <a:t> </a:t>
            </a:r>
          </a:p>
        </p:txBody>
      </p:sp>
      <p:grpSp>
        <p:nvGrpSpPr>
          <p:cNvPr id="21" name="Group 34"/>
          <p:cNvGrpSpPr>
            <a:grpSpLocks/>
          </p:cNvGrpSpPr>
          <p:nvPr/>
        </p:nvGrpSpPr>
        <p:grpSpPr bwMode="auto">
          <a:xfrm>
            <a:off x="1437095" y="4429132"/>
            <a:ext cx="7311618" cy="1800225"/>
            <a:chOff x="1693" y="10224"/>
            <a:chExt cx="6515" cy="1728"/>
          </a:xfrm>
        </p:grpSpPr>
        <p:grpSp>
          <p:nvGrpSpPr>
            <p:cNvPr id="22" name="Group 35"/>
            <p:cNvGrpSpPr>
              <a:grpSpLocks/>
            </p:cNvGrpSpPr>
            <p:nvPr/>
          </p:nvGrpSpPr>
          <p:grpSpPr bwMode="auto">
            <a:xfrm>
              <a:off x="2016" y="10656"/>
              <a:ext cx="5616" cy="864"/>
              <a:chOff x="2016" y="10656"/>
              <a:chExt cx="5616" cy="864"/>
            </a:xfrm>
          </p:grpSpPr>
          <p:grpSp>
            <p:nvGrpSpPr>
              <p:cNvPr id="31" name="Group 36"/>
              <p:cNvGrpSpPr>
                <a:grpSpLocks/>
              </p:cNvGrpSpPr>
              <p:nvPr/>
            </p:nvGrpSpPr>
            <p:grpSpPr bwMode="auto">
              <a:xfrm>
                <a:off x="2016" y="10656"/>
                <a:ext cx="1440" cy="864"/>
                <a:chOff x="2016" y="10656"/>
                <a:chExt cx="1440" cy="864"/>
              </a:xfrm>
            </p:grpSpPr>
            <p:sp>
              <p:nvSpPr>
                <p:cNvPr id="55" name="Line 37"/>
                <p:cNvSpPr>
                  <a:spLocks noChangeShapeType="1"/>
                </p:cNvSpPr>
                <p:nvPr/>
              </p:nvSpPr>
              <p:spPr bwMode="auto">
                <a:xfrm>
                  <a:off x="3456" y="1065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6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2016" y="10944"/>
                  <a:ext cx="144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7" name="Line 39"/>
                <p:cNvSpPr>
                  <a:spLocks noChangeShapeType="1"/>
                </p:cNvSpPr>
                <p:nvPr/>
              </p:nvSpPr>
              <p:spPr bwMode="auto">
                <a:xfrm>
                  <a:off x="2016" y="10944"/>
                  <a:ext cx="0" cy="57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2" name="Group 40"/>
              <p:cNvGrpSpPr>
                <a:grpSpLocks/>
              </p:cNvGrpSpPr>
              <p:nvPr/>
            </p:nvGrpSpPr>
            <p:grpSpPr bwMode="auto">
              <a:xfrm>
                <a:off x="5904" y="10656"/>
                <a:ext cx="1152" cy="864"/>
                <a:chOff x="5904" y="10656"/>
                <a:chExt cx="1152" cy="864"/>
              </a:xfrm>
            </p:grpSpPr>
            <p:sp>
              <p:nvSpPr>
                <p:cNvPr id="52" name="Line 41"/>
                <p:cNvSpPr>
                  <a:spLocks noChangeShapeType="1"/>
                </p:cNvSpPr>
                <p:nvPr/>
              </p:nvSpPr>
              <p:spPr bwMode="auto">
                <a:xfrm>
                  <a:off x="5904" y="10656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3" name="Line 42"/>
                <p:cNvSpPr>
                  <a:spLocks noChangeShapeType="1"/>
                </p:cNvSpPr>
                <p:nvPr/>
              </p:nvSpPr>
              <p:spPr bwMode="auto">
                <a:xfrm>
                  <a:off x="5904" y="10944"/>
                  <a:ext cx="1152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4" name="Line 43"/>
                <p:cNvSpPr>
                  <a:spLocks noChangeShapeType="1"/>
                </p:cNvSpPr>
                <p:nvPr/>
              </p:nvSpPr>
              <p:spPr bwMode="auto">
                <a:xfrm>
                  <a:off x="7056" y="10944"/>
                  <a:ext cx="0" cy="57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33" name="Group 44"/>
              <p:cNvGrpSpPr>
                <a:grpSpLocks/>
              </p:cNvGrpSpPr>
              <p:nvPr/>
            </p:nvGrpSpPr>
            <p:grpSpPr bwMode="auto">
              <a:xfrm>
                <a:off x="4176" y="10656"/>
                <a:ext cx="3168" cy="864"/>
                <a:chOff x="4176" y="10656"/>
                <a:chExt cx="3168" cy="864"/>
              </a:xfrm>
            </p:grpSpPr>
            <p:sp>
              <p:nvSpPr>
                <p:cNvPr id="49" name="Line 45"/>
                <p:cNvSpPr>
                  <a:spLocks noChangeShapeType="1"/>
                </p:cNvSpPr>
                <p:nvPr/>
              </p:nvSpPr>
              <p:spPr bwMode="auto">
                <a:xfrm>
                  <a:off x="4176" y="10656"/>
                  <a:ext cx="0" cy="72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0" name="Line 46"/>
                <p:cNvSpPr>
                  <a:spLocks noChangeShapeType="1"/>
                </p:cNvSpPr>
                <p:nvPr/>
              </p:nvSpPr>
              <p:spPr bwMode="auto">
                <a:xfrm>
                  <a:off x="4176" y="11376"/>
                  <a:ext cx="3168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51" name="Line 47"/>
                <p:cNvSpPr>
                  <a:spLocks noChangeShapeType="1"/>
                </p:cNvSpPr>
                <p:nvPr/>
              </p:nvSpPr>
              <p:spPr bwMode="auto">
                <a:xfrm>
                  <a:off x="7344" y="11376"/>
                  <a:ext cx="0" cy="14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4" name="Line 48"/>
              <p:cNvSpPr>
                <a:spLocks noChangeShapeType="1"/>
              </p:cNvSpPr>
              <p:nvPr/>
            </p:nvSpPr>
            <p:spPr bwMode="auto">
              <a:xfrm>
                <a:off x="2304" y="10656"/>
                <a:ext cx="0" cy="86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5" name="Group 49"/>
              <p:cNvGrpSpPr>
                <a:grpSpLocks/>
              </p:cNvGrpSpPr>
              <p:nvPr/>
            </p:nvGrpSpPr>
            <p:grpSpPr bwMode="auto">
              <a:xfrm>
                <a:off x="2448" y="10656"/>
                <a:ext cx="3024" cy="864"/>
                <a:chOff x="2448" y="10656"/>
                <a:chExt cx="3024" cy="864"/>
              </a:xfrm>
            </p:grpSpPr>
            <p:sp>
              <p:nvSpPr>
                <p:cNvPr id="46" name="Line 50"/>
                <p:cNvSpPr>
                  <a:spLocks noChangeShapeType="1"/>
                </p:cNvSpPr>
                <p:nvPr/>
              </p:nvSpPr>
              <p:spPr bwMode="auto">
                <a:xfrm>
                  <a:off x="2448" y="10656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7" name="Line 51"/>
                <p:cNvSpPr>
                  <a:spLocks noChangeShapeType="1"/>
                </p:cNvSpPr>
                <p:nvPr/>
              </p:nvSpPr>
              <p:spPr bwMode="auto">
                <a:xfrm>
                  <a:off x="2448" y="11088"/>
                  <a:ext cx="302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8" name="Line 52"/>
                <p:cNvSpPr>
                  <a:spLocks noChangeShapeType="1"/>
                </p:cNvSpPr>
                <p:nvPr/>
              </p:nvSpPr>
              <p:spPr bwMode="auto">
                <a:xfrm>
                  <a:off x="5472" y="11088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6" name="Line 53"/>
              <p:cNvSpPr>
                <a:spLocks noChangeShapeType="1"/>
              </p:cNvSpPr>
              <p:nvPr/>
            </p:nvSpPr>
            <p:spPr bwMode="auto">
              <a:xfrm>
                <a:off x="7632" y="10656"/>
                <a:ext cx="0" cy="86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7" name="Group 54"/>
              <p:cNvGrpSpPr>
                <a:grpSpLocks/>
              </p:cNvGrpSpPr>
              <p:nvPr/>
            </p:nvGrpSpPr>
            <p:grpSpPr bwMode="auto">
              <a:xfrm>
                <a:off x="2592" y="10656"/>
                <a:ext cx="2448" cy="864"/>
                <a:chOff x="2592" y="10656"/>
                <a:chExt cx="2448" cy="864"/>
              </a:xfrm>
            </p:grpSpPr>
            <p:sp>
              <p:nvSpPr>
                <p:cNvPr id="43" name="Line 55"/>
                <p:cNvSpPr>
                  <a:spLocks noChangeShapeType="1"/>
                </p:cNvSpPr>
                <p:nvPr/>
              </p:nvSpPr>
              <p:spPr bwMode="auto">
                <a:xfrm>
                  <a:off x="5040" y="10656"/>
                  <a:ext cx="0" cy="57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4" name="Line 56"/>
                <p:cNvSpPr>
                  <a:spLocks noChangeShapeType="1"/>
                </p:cNvSpPr>
                <p:nvPr/>
              </p:nvSpPr>
              <p:spPr bwMode="auto">
                <a:xfrm flipH="1">
                  <a:off x="2592" y="11232"/>
                  <a:ext cx="2448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5" name="Line 57"/>
                <p:cNvSpPr>
                  <a:spLocks noChangeShapeType="1"/>
                </p:cNvSpPr>
                <p:nvPr/>
              </p:nvSpPr>
              <p:spPr bwMode="auto">
                <a:xfrm>
                  <a:off x="2592" y="11232"/>
                  <a:ext cx="0" cy="288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38" name="Line 58"/>
              <p:cNvSpPr>
                <a:spLocks noChangeShapeType="1"/>
              </p:cNvSpPr>
              <p:nvPr/>
            </p:nvSpPr>
            <p:spPr bwMode="auto">
              <a:xfrm>
                <a:off x="3888" y="10656"/>
                <a:ext cx="0" cy="86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arrow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39" name="Group 59"/>
              <p:cNvGrpSpPr>
                <a:grpSpLocks/>
              </p:cNvGrpSpPr>
              <p:nvPr/>
            </p:nvGrpSpPr>
            <p:grpSpPr bwMode="auto">
              <a:xfrm>
                <a:off x="6048" y="10656"/>
                <a:ext cx="720" cy="864"/>
                <a:chOff x="6048" y="10656"/>
                <a:chExt cx="720" cy="864"/>
              </a:xfrm>
            </p:grpSpPr>
            <p:sp>
              <p:nvSpPr>
                <p:cNvPr id="40" name="Line 60"/>
                <p:cNvSpPr>
                  <a:spLocks noChangeShapeType="1"/>
                </p:cNvSpPr>
                <p:nvPr/>
              </p:nvSpPr>
              <p:spPr bwMode="auto">
                <a:xfrm>
                  <a:off x="6768" y="10656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1" name="Line 61"/>
                <p:cNvSpPr>
                  <a:spLocks noChangeShapeType="1"/>
                </p:cNvSpPr>
                <p:nvPr/>
              </p:nvSpPr>
              <p:spPr bwMode="auto">
                <a:xfrm flipH="1">
                  <a:off x="6048" y="11088"/>
                  <a:ext cx="720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42" name="Line 62"/>
                <p:cNvSpPr>
                  <a:spLocks noChangeShapeType="1"/>
                </p:cNvSpPr>
                <p:nvPr/>
              </p:nvSpPr>
              <p:spPr bwMode="auto">
                <a:xfrm>
                  <a:off x="6048" y="11088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arrow" w="med" len="med"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23" name="Rectangle 63"/>
            <p:cNvSpPr>
              <a:spLocks noChangeArrowheads="1"/>
            </p:cNvSpPr>
            <p:nvPr/>
          </p:nvSpPr>
          <p:spPr bwMode="auto">
            <a:xfrm>
              <a:off x="1728" y="10224"/>
              <a:ext cx="1008" cy="43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latin typeface="Arial" charset="0"/>
                </a:rPr>
                <a:t>Иванов</a:t>
              </a:r>
            </a:p>
          </p:txBody>
        </p:sp>
        <p:sp>
          <p:nvSpPr>
            <p:cNvPr id="24" name="Rectangle 64"/>
            <p:cNvSpPr>
              <a:spLocks noChangeArrowheads="1"/>
            </p:cNvSpPr>
            <p:nvPr/>
          </p:nvSpPr>
          <p:spPr bwMode="auto">
            <a:xfrm>
              <a:off x="3312" y="10224"/>
              <a:ext cx="1008" cy="43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latin typeface="Arial" charset="0"/>
                </a:rPr>
                <a:t>Петров</a:t>
              </a:r>
            </a:p>
          </p:txBody>
        </p:sp>
        <p:sp>
          <p:nvSpPr>
            <p:cNvPr id="25" name="Rectangle 65"/>
            <p:cNvSpPr>
              <a:spLocks noChangeArrowheads="1"/>
            </p:cNvSpPr>
            <p:nvPr/>
          </p:nvSpPr>
          <p:spPr bwMode="auto">
            <a:xfrm>
              <a:off x="4896" y="10224"/>
              <a:ext cx="1152" cy="43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latin typeface="Arial" charset="0"/>
                </a:rPr>
                <a:t>Сидоров</a:t>
              </a:r>
            </a:p>
          </p:txBody>
        </p:sp>
        <p:sp>
          <p:nvSpPr>
            <p:cNvPr id="26" name="Rectangle 66"/>
            <p:cNvSpPr>
              <a:spLocks noChangeArrowheads="1"/>
            </p:cNvSpPr>
            <p:nvPr/>
          </p:nvSpPr>
          <p:spPr bwMode="auto">
            <a:xfrm>
              <a:off x="6624" y="10224"/>
              <a:ext cx="1152" cy="43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b="1">
                  <a:latin typeface="Arial" charset="0"/>
                </a:rPr>
                <a:t>Кузнецов</a:t>
              </a:r>
            </a:p>
          </p:txBody>
        </p:sp>
        <p:sp>
          <p:nvSpPr>
            <p:cNvPr id="27" name="Rectangle 67"/>
            <p:cNvSpPr>
              <a:spLocks noChangeArrowheads="1"/>
            </p:cNvSpPr>
            <p:nvPr/>
          </p:nvSpPr>
          <p:spPr bwMode="auto">
            <a:xfrm>
              <a:off x="1693" y="11520"/>
              <a:ext cx="1008" cy="43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 dirty="0">
                  <a:solidFill>
                    <a:srgbClr val="7030A0"/>
                  </a:solidFill>
                  <a:latin typeface="Arial" charset="0"/>
                </a:rPr>
                <a:t>хоккей</a:t>
              </a:r>
            </a:p>
          </p:txBody>
        </p:sp>
        <p:sp>
          <p:nvSpPr>
            <p:cNvPr id="28" name="Rectangle 68"/>
            <p:cNvSpPr>
              <a:spLocks noChangeArrowheads="1"/>
            </p:cNvSpPr>
            <p:nvPr/>
          </p:nvSpPr>
          <p:spPr bwMode="auto">
            <a:xfrm>
              <a:off x="3277" y="11520"/>
              <a:ext cx="1296" cy="43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 dirty="0">
                  <a:solidFill>
                    <a:srgbClr val="7030A0"/>
                  </a:solidFill>
                  <a:latin typeface="Arial" charset="0"/>
                </a:rPr>
                <a:t>плавание</a:t>
              </a:r>
            </a:p>
          </p:txBody>
        </p:sp>
        <p:sp>
          <p:nvSpPr>
            <p:cNvPr id="29" name="Rectangle 69"/>
            <p:cNvSpPr>
              <a:spLocks noChangeArrowheads="1"/>
            </p:cNvSpPr>
            <p:nvPr/>
          </p:nvSpPr>
          <p:spPr bwMode="auto">
            <a:xfrm>
              <a:off x="5040" y="11520"/>
              <a:ext cx="1152" cy="43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 dirty="0">
                  <a:solidFill>
                    <a:srgbClr val="7030A0"/>
                  </a:solidFill>
                  <a:latin typeface="Arial" charset="0"/>
                </a:rPr>
                <a:t>лыжи</a:t>
              </a:r>
            </a:p>
          </p:txBody>
        </p:sp>
        <p:sp>
          <p:nvSpPr>
            <p:cNvPr id="30" name="Rectangle 70"/>
            <p:cNvSpPr>
              <a:spLocks noChangeArrowheads="1"/>
            </p:cNvSpPr>
            <p:nvPr/>
          </p:nvSpPr>
          <p:spPr bwMode="auto">
            <a:xfrm>
              <a:off x="6768" y="11520"/>
              <a:ext cx="1440" cy="432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 b="1" dirty="0">
                  <a:solidFill>
                    <a:srgbClr val="7030A0"/>
                  </a:solidFill>
                  <a:latin typeface="Arial" charset="0"/>
                </a:rPr>
                <a:t>футбол</a:t>
              </a:r>
            </a:p>
          </p:txBody>
        </p:sp>
      </p:grp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214282" y="214290"/>
            <a:ext cx="9248431" cy="626136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Bookman Old Style" pitchFamily="18" charset="0"/>
                <a:ea typeface="+mj-ea"/>
                <a:cs typeface="+mj-cs"/>
              </a:rPr>
              <a:t>Сетевая БД - Сеть Интернет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Bookman Old Style" pitchFamily="18" charset="0"/>
              <a:ea typeface="+mj-ea"/>
              <a:cs typeface="+mj-cs"/>
            </a:endParaRPr>
          </a:p>
        </p:txBody>
      </p:sp>
      <p:pic>
        <p:nvPicPr>
          <p:cNvPr id="2050" name="Picture 2" descr="C:\Users\Света\Desktop\сетевые б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879344"/>
            <a:ext cx="8669402" cy="470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14282" y="714356"/>
            <a:ext cx="8501122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357166"/>
            <a:ext cx="8324850" cy="6477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0000CC"/>
                </a:solidFill>
                <a:latin typeface="Bookman Old Style" pitchFamily="18" charset="0"/>
              </a:rPr>
              <a:t>    Структура реляционной БД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596" y="2143116"/>
            <a:ext cx="8358246" cy="2590800"/>
          </a:xfrm>
        </p:spPr>
        <p:txBody>
          <a:bodyPr>
            <a:normAutofit/>
          </a:bodyPr>
          <a:lstStyle/>
          <a:p>
            <a:pPr marL="441325" indent="-441325">
              <a:buBlip>
                <a:blip r:embed="rId2"/>
              </a:buBlip>
            </a:pPr>
            <a:r>
              <a:rPr lang="ru-RU" sz="2000" b="1" i="1" dirty="0" smtClean="0">
                <a:solidFill>
                  <a:srgbClr val="0000CC"/>
                </a:solidFill>
                <a:latin typeface="Times New Roman" pitchFamily="18" charset="0"/>
              </a:rPr>
              <a:t>Таблица –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информационная модель реальной системы.</a:t>
            </a:r>
          </a:p>
          <a:p>
            <a:pPr marL="441325" indent="-441325" eaLnBrk="1" hangingPunct="1">
              <a:buFont typeface="Wingdings" pitchFamily="2" charset="2"/>
              <a:buBlip>
                <a:blip r:embed="rId2"/>
              </a:buBlip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Каждая таблица должна иметь своё</a:t>
            </a:r>
            <a:r>
              <a:rPr lang="ru-RU" sz="2000" b="1" dirty="0" smtClean="0">
                <a:solidFill>
                  <a:srgbClr val="00FF00"/>
                </a:solidFill>
                <a:latin typeface="Times New Roman" pitchFamily="18" charset="0"/>
              </a:rPr>
              <a:t>  </a:t>
            </a:r>
            <a:r>
              <a:rPr lang="ru-RU" sz="2000" b="1" i="1" dirty="0" smtClean="0">
                <a:solidFill>
                  <a:srgbClr val="0000CC"/>
                </a:solidFill>
                <a:latin typeface="Times New Roman" pitchFamily="18" charset="0"/>
              </a:rPr>
              <a:t>имя.</a:t>
            </a:r>
          </a:p>
          <a:p>
            <a:pPr marL="441325" indent="-441325" eaLnBrk="1" hangingPunct="1">
              <a:buFont typeface="Wingdings" pitchFamily="2" charset="2"/>
              <a:buBlip>
                <a:blip r:embed="rId2"/>
              </a:buBlip>
            </a:pPr>
            <a:r>
              <a:rPr lang="ru-RU" sz="2000" b="1" i="1" dirty="0" smtClean="0">
                <a:solidFill>
                  <a:srgbClr val="0000CC"/>
                </a:solidFill>
                <a:latin typeface="Times New Roman" pitchFamily="18" charset="0"/>
              </a:rPr>
              <a:t>Запись –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это строка  таблицы.</a:t>
            </a:r>
          </a:p>
          <a:p>
            <a:pPr marL="441325" indent="-441325" eaLnBrk="1" hangingPunct="1">
              <a:buFont typeface="Wingdings" pitchFamily="2" charset="2"/>
              <a:buBlip>
                <a:blip r:embed="rId2"/>
              </a:buBlip>
            </a:pPr>
            <a:r>
              <a:rPr lang="ru-RU" sz="2000" b="1" i="1" dirty="0" smtClean="0">
                <a:solidFill>
                  <a:srgbClr val="0000CC"/>
                </a:solidFill>
                <a:latin typeface="Times New Roman" pitchFamily="18" charset="0"/>
              </a:rPr>
              <a:t>Запись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содержит </a:t>
            </a:r>
            <a:r>
              <a:rPr lang="ru-RU" sz="2000" b="1" i="1" dirty="0" smtClean="0">
                <a:solidFill>
                  <a:srgbClr val="0000CC"/>
                </a:solidFill>
                <a:latin typeface="Times New Roman" pitchFamily="18" charset="0"/>
              </a:rPr>
              <a:t>информацию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об одном </a:t>
            </a:r>
            <a:r>
              <a:rPr lang="ru-RU" sz="2000" b="1" i="1" dirty="0" smtClean="0">
                <a:solidFill>
                  <a:srgbClr val="0000CC"/>
                </a:solidFill>
                <a:latin typeface="Times New Roman" pitchFamily="18" charset="0"/>
              </a:rPr>
              <a:t>конкретном объекте.</a:t>
            </a:r>
          </a:p>
          <a:p>
            <a:pPr marL="441325" indent="-441325">
              <a:buBlip>
                <a:blip r:embed="rId2"/>
              </a:buBlip>
            </a:pPr>
            <a:r>
              <a:rPr lang="ru-RU" sz="2000" b="1" i="1" dirty="0" smtClean="0">
                <a:solidFill>
                  <a:srgbClr val="0000CC"/>
                </a:solidFill>
                <a:latin typeface="Times New Roman" pitchFamily="18" charset="0"/>
              </a:rPr>
              <a:t>Поле –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это столбец таблицы.</a:t>
            </a:r>
          </a:p>
          <a:p>
            <a:pPr marL="441325" indent="-441325" eaLnBrk="1" hangingPunct="1">
              <a:buFont typeface="Wingdings" pitchFamily="2" charset="2"/>
              <a:buBlip>
                <a:blip r:embed="rId2"/>
              </a:buBlip>
            </a:pPr>
            <a:r>
              <a:rPr lang="ru-RU" sz="2000" b="1" i="1" dirty="0" smtClean="0">
                <a:solidFill>
                  <a:srgbClr val="0000CC"/>
                </a:solidFill>
                <a:latin typeface="Times New Roman" pitchFamily="18" charset="0"/>
              </a:rPr>
              <a:t>Поле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содержит определённые </a:t>
            </a:r>
            <a:r>
              <a:rPr lang="ru-RU" sz="2000" b="1" i="1" dirty="0" smtClean="0">
                <a:solidFill>
                  <a:srgbClr val="0000CC"/>
                </a:solidFill>
                <a:latin typeface="Times New Roman" pitchFamily="18" charset="0"/>
              </a:rPr>
              <a:t>характеристики</a:t>
            </a:r>
            <a:r>
              <a:rPr lang="ru-RU" sz="20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объектов.</a:t>
            </a:r>
          </a:p>
          <a:p>
            <a:pPr marL="441325" indent="-441325" eaLnBrk="1" hangingPunct="1">
              <a:buFont typeface="Wingdings" pitchFamily="2" charset="2"/>
              <a:buBlip>
                <a:blip r:embed="rId2"/>
              </a:buBlip>
            </a:pPr>
            <a:endParaRPr lang="ru-RU" sz="2000" b="1" i="1" dirty="0" smtClean="0">
              <a:solidFill>
                <a:srgbClr val="00FF00"/>
              </a:solidFill>
              <a:latin typeface="Times New Roman" pitchFamily="18" charset="0"/>
            </a:endParaRPr>
          </a:p>
          <a:p>
            <a:pPr marL="441325" indent="-441325" eaLnBrk="1" hangingPunct="1">
              <a:buFont typeface="Wingdings" pitchFamily="2" charset="2"/>
              <a:buNone/>
            </a:pPr>
            <a:endParaRPr lang="ru-RU" sz="2800" b="1" i="1" dirty="0" smtClean="0">
              <a:solidFill>
                <a:srgbClr val="00FF00"/>
              </a:solidFill>
              <a:latin typeface="Times New Roman" pitchFamily="18" charset="0"/>
            </a:endParaRPr>
          </a:p>
        </p:txBody>
      </p:sp>
      <p:sp>
        <p:nvSpPr>
          <p:cNvPr id="57348" name="Oval 4"/>
          <p:cNvSpPr>
            <a:spLocks noChangeArrowheads="1"/>
          </p:cNvSpPr>
          <p:nvPr/>
        </p:nvSpPr>
        <p:spPr bwMode="auto">
          <a:xfrm>
            <a:off x="71438" y="1571612"/>
            <a:ext cx="8929718" cy="42862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latin typeface="Bookman Old Style" pitchFamily="18" charset="0"/>
              </a:rPr>
              <a:t>Основной элемент </a:t>
            </a:r>
            <a:r>
              <a:rPr lang="ru-RU" sz="2400" b="1" dirty="0" smtClean="0">
                <a:latin typeface="Bookman Old Style" pitchFamily="18" charset="0"/>
              </a:rPr>
              <a:t>реляционной БД – таблица </a:t>
            </a:r>
            <a:endParaRPr lang="ru-RU" sz="2400" b="1" dirty="0">
              <a:latin typeface="Bookman Old Style" pitchFamily="18" charset="0"/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4786314" y="5072074"/>
          <a:ext cx="3958928" cy="1463040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989732"/>
                <a:gridCol w="989732"/>
                <a:gridCol w="989732"/>
                <a:gridCol w="989732"/>
              </a:tblGrid>
              <a:tr h="3214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32147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147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305" name="TextBox 15"/>
          <p:cNvSpPr txBox="1">
            <a:spLocks noChangeArrowheads="1"/>
          </p:cNvSpPr>
          <p:nvPr/>
        </p:nvSpPr>
        <p:spPr bwMode="auto">
          <a:xfrm>
            <a:off x="3071802" y="5500702"/>
            <a:ext cx="1214446" cy="338554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00CC"/>
                </a:solidFill>
              </a:rPr>
              <a:t>ЗАПИСЬ</a:t>
            </a:r>
          </a:p>
        </p:txBody>
      </p:sp>
      <p:sp>
        <p:nvSpPr>
          <p:cNvPr id="11306" name="TextBox 16"/>
          <p:cNvSpPr txBox="1">
            <a:spLocks noChangeArrowheads="1"/>
          </p:cNvSpPr>
          <p:nvPr/>
        </p:nvSpPr>
        <p:spPr bwMode="auto">
          <a:xfrm>
            <a:off x="5572132" y="4429132"/>
            <a:ext cx="1295408" cy="33855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n>
                  <a:solidFill>
                    <a:schemeClr val="bg1">
                      <a:lumMod val="75000"/>
                    </a:schemeClr>
                  </a:solidFill>
                </a:ln>
              </a:rPr>
              <a:t>ПОЛЕ</a:t>
            </a:r>
          </a:p>
        </p:txBody>
      </p:sp>
      <p:cxnSp>
        <p:nvCxnSpPr>
          <p:cNvPr id="19" name="Прямая со стрелкой 18"/>
          <p:cNvCxnSpPr/>
          <p:nvPr/>
        </p:nvCxnSpPr>
        <p:spPr bwMode="auto">
          <a:xfrm>
            <a:off x="4357686" y="5643578"/>
            <a:ext cx="381000" cy="1588"/>
          </a:xfrm>
          <a:prstGeom prst="straightConnector1">
            <a:avLst/>
          </a:prstGeom>
          <a:ln>
            <a:solidFill>
              <a:srgbClr val="0000CC"/>
            </a:solidFill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 bwMode="auto">
          <a:xfrm rot="16200000" flipH="1">
            <a:off x="5999966" y="4856966"/>
            <a:ext cx="285751" cy="15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 dirty="0">
                <a:solidFill>
                  <a:srgbClr val="0000FF"/>
                </a:solidFill>
                <a:latin typeface="Bookman Old Style" pitchFamily="18" charset="0"/>
              </a:rPr>
              <a:t>Табличные БД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14283" y="895350"/>
            <a:ext cx="8929718" cy="547370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/>
          <a:lstStyle/>
          <a:p>
            <a:pPr marL="263525" indent="-263525">
              <a:spcBef>
                <a:spcPct val="20000"/>
              </a:spcBef>
              <a:buFontTx/>
              <a:buAutoNum type="arabicPeriod"/>
            </a:pPr>
            <a:r>
              <a:rPr lang="ru-RU" sz="2000" b="1" dirty="0">
                <a:latin typeface="Cambria" pitchFamily="18" charset="0"/>
              </a:rPr>
              <a:t>Количество полей определяется разработчиком</a:t>
            </a:r>
            <a:r>
              <a:rPr lang="ru-RU" sz="2000" dirty="0">
                <a:latin typeface="Cambria" pitchFamily="18" charset="0"/>
              </a:rPr>
              <a:t> и не может изменяться пользователем.</a:t>
            </a:r>
          </a:p>
          <a:p>
            <a:pPr marL="263525" indent="-263525">
              <a:spcBef>
                <a:spcPct val="20000"/>
              </a:spcBef>
              <a:buFontTx/>
              <a:buAutoNum type="arabicPeriod"/>
            </a:pPr>
            <a:r>
              <a:rPr lang="ru-RU" sz="2000" b="1" dirty="0">
                <a:latin typeface="Cambria" pitchFamily="18" charset="0"/>
              </a:rPr>
              <a:t>Любое поле должно иметь уникальное имя</a:t>
            </a:r>
            <a:r>
              <a:rPr lang="ru-RU" sz="2000" dirty="0">
                <a:latin typeface="Cambria" pitchFamily="18" charset="0"/>
              </a:rPr>
              <a:t>.</a:t>
            </a:r>
          </a:p>
          <a:p>
            <a:pPr marL="263525" indent="-263525">
              <a:spcBef>
                <a:spcPct val="50000"/>
              </a:spcBef>
              <a:buFontTx/>
              <a:buAutoNum type="arabicPeriod"/>
            </a:pPr>
            <a:r>
              <a:rPr lang="ru-RU" sz="2000" b="1" dirty="0">
                <a:latin typeface="Cambria" pitchFamily="18" charset="0"/>
              </a:rPr>
              <a:t>Поля могут быть обязательными для заполнения или нет.</a:t>
            </a:r>
          </a:p>
          <a:p>
            <a:pPr marL="263525" indent="-263525">
              <a:spcBef>
                <a:spcPct val="50000"/>
              </a:spcBef>
              <a:buFontTx/>
              <a:buAutoNum type="arabicPeriod"/>
            </a:pPr>
            <a:r>
              <a:rPr lang="ru-RU" sz="2000" b="1" dirty="0">
                <a:latin typeface="Cambria" pitchFamily="18" charset="0"/>
              </a:rPr>
              <a:t>Таблица может содержать сколько угодно записей</a:t>
            </a:r>
            <a:r>
              <a:rPr lang="ru-RU" sz="2000" dirty="0">
                <a:latin typeface="Cambria" pitchFamily="18" charset="0"/>
              </a:rPr>
              <a:t> (это количество ограничено только объемом диска); записи можно добавлять, удалять, редактировать, сортировать, искать.</a:t>
            </a:r>
            <a:endParaRPr lang="en-US" sz="2000" dirty="0">
              <a:latin typeface="Cambria" pitchFamily="18" charset="0"/>
            </a:endParaRPr>
          </a:p>
          <a:p>
            <a:pPr marL="263525" indent="-263525">
              <a:spcBef>
                <a:spcPct val="50000"/>
              </a:spcBef>
            </a:pPr>
            <a:r>
              <a:rPr lang="ru-RU" sz="2000" dirty="0">
                <a:latin typeface="Arial" charset="0"/>
              </a:rPr>
              <a:t> 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500438"/>
            <a:ext cx="6529409" cy="322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 dirty="0">
                <a:solidFill>
                  <a:srgbClr val="0000FF"/>
                </a:solidFill>
                <a:latin typeface="Bookman Old Style" pitchFamily="18" charset="0"/>
              </a:rPr>
              <a:t>Табличные БД</a:t>
            </a:r>
          </a:p>
        </p:txBody>
      </p:sp>
      <p:graphicFrame>
        <p:nvGraphicFramePr>
          <p:cNvPr id="6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9317745"/>
              </p:ext>
            </p:extLst>
          </p:nvPr>
        </p:nvGraphicFramePr>
        <p:xfrm>
          <a:off x="1830388" y="3213100"/>
          <a:ext cx="7134100" cy="1479868"/>
        </p:xfrm>
        <a:graphic>
          <a:graphicData uri="http://schemas.openxmlformats.org/drawingml/2006/table">
            <a:tbl>
              <a:tblPr/>
              <a:tblGrid>
                <a:gridCol w="1319212"/>
                <a:gridCol w="1134368"/>
                <a:gridCol w="3258245"/>
                <a:gridCol w="1422275"/>
              </a:tblGrid>
              <a:tr h="201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Фамилия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Имя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Адрес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Телефон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EEF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Петров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Иван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Молостовых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 ул., д. 6, кв. 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300-75-75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Иванов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Андрей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Саянская ул., д.11, кв.12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307-52-52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Сидоров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Петр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Свободный пр., д11, кв. 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307-03-25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183"/>
          <p:cNvSpPr>
            <a:spLocks noChangeArrowheads="1"/>
          </p:cNvSpPr>
          <p:nvPr/>
        </p:nvSpPr>
        <p:spPr bwMode="auto">
          <a:xfrm>
            <a:off x="369888" y="844550"/>
            <a:ext cx="3617912" cy="146367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00FF"/>
                </a:solidFill>
                <a:latin typeface="Arial" charset="0"/>
              </a:rPr>
              <a:t>Модель</a:t>
            </a:r>
            <a:r>
              <a:rPr lang="ru-RU" sz="2000" dirty="0">
                <a:latin typeface="Arial" charset="0"/>
              </a:rPr>
              <a:t> – картотека</a:t>
            </a:r>
          </a:p>
          <a:p>
            <a:pPr>
              <a:spcBef>
                <a:spcPct val="50000"/>
              </a:spcBef>
            </a:pPr>
            <a:r>
              <a:rPr lang="ru-RU" sz="2000" b="1" dirty="0">
                <a:solidFill>
                  <a:srgbClr val="0000FF"/>
                </a:solidFill>
                <a:latin typeface="Arial" charset="0"/>
              </a:rPr>
              <a:t>Примеры:</a:t>
            </a:r>
          </a:p>
          <a:p>
            <a:pPr marL="358775" lvl="1" indent="-179388">
              <a:buFontTx/>
              <a:buChar char="•"/>
            </a:pPr>
            <a:r>
              <a:rPr lang="ru-RU" sz="2000" dirty="0">
                <a:latin typeface="Arial" charset="0"/>
              </a:rPr>
              <a:t>записная книжка</a:t>
            </a:r>
          </a:p>
          <a:p>
            <a:pPr marL="358775" lvl="1" indent="-179388">
              <a:buFontTx/>
              <a:buChar char="•"/>
            </a:pPr>
            <a:r>
              <a:rPr lang="ru-RU" sz="2000" dirty="0">
                <a:latin typeface="Arial" charset="0"/>
              </a:rPr>
              <a:t>каталог в библиотеке</a:t>
            </a:r>
          </a:p>
        </p:txBody>
      </p:sp>
      <p:grpSp>
        <p:nvGrpSpPr>
          <p:cNvPr id="8" name="Group 261"/>
          <p:cNvGrpSpPr>
            <a:grpSpLocks/>
          </p:cNvGrpSpPr>
          <p:nvPr/>
        </p:nvGrpSpPr>
        <p:grpSpPr bwMode="auto">
          <a:xfrm>
            <a:off x="4214813" y="960438"/>
            <a:ext cx="4024312" cy="1495425"/>
            <a:chOff x="2655" y="605"/>
            <a:chExt cx="2535" cy="942"/>
          </a:xfrm>
        </p:grpSpPr>
        <p:sp>
          <p:nvSpPr>
            <p:cNvPr id="9" name="AutoShape 182"/>
            <p:cNvSpPr>
              <a:spLocks noChangeArrowheads="1"/>
            </p:cNvSpPr>
            <p:nvPr/>
          </p:nvSpPr>
          <p:spPr bwMode="auto">
            <a:xfrm>
              <a:off x="2655" y="605"/>
              <a:ext cx="2535" cy="783"/>
            </a:xfrm>
            <a:prstGeom prst="flowChartMultidocumen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 type="none" w="lg" len="lg"/>
            </a:ln>
          </p:spPr>
          <p:txBody>
            <a:bodyPr wrap="none" anchor="ctr"/>
            <a:lstStyle/>
            <a:p>
              <a:endParaRPr lang="ru-RU" b="1">
                <a:latin typeface="Arial" charset="0"/>
              </a:endParaRPr>
            </a:p>
          </p:txBody>
        </p:sp>
        <p:sp>
          <p:nvSpPr>
            <p:cNvPr id="10" name="Rectangle 184"/>
            <p:cNvSpPr>
              <a:spLocks noChangeArrowheads="1"/>
            </p:cNvSpPr>
            <p:nvPr/>
          </p:nvSpPr>
          <p:spPr bwMode="auto">
            <a:xfrm>
              <a:off x="2734" y="791"/>
              <a:ext cx="2042" cy="75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 wrap="none">
              <a:spAutoFit/>
            </a:bodyPr>
            <a:lstStyle/>
            <a:p>
              <a:pPr lvl="0"/>
              <a:r>
                <a:rPr lang="ru-RU" b="1" dirty="0">
                  <a:latin typeface="Arial" charset="0"/>
                </a:rPr>
                <a:t>Петров </a:t>
              </a:r>
              <a:r>
                <a:rPr lang="ru-RU" b="1" dirty="0" smtClean="0">
                  <a:latin typeface="Arial" charset="0"/>
                </a:rPr>
                <a:t>Иван</a:t>
              </a:r>
              <a:r>
                <a:rPr lang="ru-RU" dirty="0">
                  <a:latin typeface="Arial" charset="0"/>
                </a:rPr>
                <a:t/>
              </a:r>
              <a:br>
                <a:rPr lang="ru-RU" dirty="0">
                  <a:latin typeface="Arial" charset="0"/>
                </a:rPr>
              </a:br>
              <a:r>
                <a:rPr lang="ru-RU" dirty="0" err="1">
                  <a:latin typeface="Comic Sans MS" pitchFamily="66" charset="0"/>
                  <a:cs typeface="Arial" charset="0"/>
                </a:rPr>
                <a:t>Молостовых</a:t>
              </a:r>
              <a:r>
                <a:rPr lang="ru-RU" dirty="0">
                  <a:latin typeface="Comic Sans MS" pitchFamily="66" charset="0"/>
                  <a:cs typeface="Arial" charset="0"/>
                </a:rPr>
                <a:t> ул., д. 6, кв. 11</a:t>
              </a:r>
            </a:p>
            <a:p>
              <a:pPr lvl="0"/>
              <a:r>
                <a:rPr lang="ru-RU" dirty="0">
                  <a:latin typeface="Comic Sans MS" pitchFamily="66" charset="0"/>
                  <a:cs typeface="Arial" charset="0"/>
                </a:rPr>
                <a:t>300-75-75</a:t>
              </a:r>
            </a:p>
            <a:p>
              <a:endParaRPr lang="ru-RU" dirty="0">
                <a:latin typeface="Arial" charset="0"/>
              </a:endParaRPr>
            </a:p>
          </p:txBody>
        </p:sp>
      </p:grpSp>
      <p:grpSp>
        <p:nvGrpSpPr>
          <p:cNvPr id="11" name="Group 263"/>
          <p:cNvGrpSpPr>
            <a:grpSpLocks/>
          </p:cNvGrpSpPr>
          <p:nvPr/>
        </p:nvGrpSpPr>
        <p:grpSpPr bwMode="auto">
          <a:xfrm>
            <a:off x="301625" y="2903538"/>
            <a:ext cx="1519238" cy="1187450"/>
            <a:chOff x="190" y="1829"/>
            <a:chExt cx="957" cy="748"/>
          </a:xfrm>
        </p:grpSpPr>
        <p:sp>
          <p:nvSpPr>
            <p:cNvPr id="12" name="AutoShape 186"/>
            <p:cNvSpPr>
              <a:spLocks noChangeArrowheads="1"/>
            </p:cNvSpPr>
            <p:nvPr/>
          </p:nvSpPr>
          <p:spPr bwMode="auto">
            <a:xfrm>
              <a:off x="190" y="1829"/>
              <a:ext cx="843" cy="28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tx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tx2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>
              <a:noFill/>
              <a:round/>
              <a:headEnd/>
              <a:tailEnd type="none" w="lg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0000FF"/>
                  </a:solidFill>
                  <a:latin typeface="Arial" charset="0"/>
                  <a:cs typeface="+mn-cs"/>
                </a:rPr>
                <a:t>записи</a:t>
              </a:r>
            </a:p>
          </p:txBody>
        </p:sp>
        <p:sp>
          <p:nvSpPr>
            <p:cNvPr id="13" name="Line 191"/>
            <p:cNvSpPr>
              <a:spLocks noChangeShapeType="1"/>
            </p:cNvSpPr>
            <p:nvPr/>
          </p:nvSpPr>
          <p:spPr bwMode="auto">
            <a:xfrm>
              <a:off x="600" y="2120"/>
              <a:ext cx="547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Line 192"/>
            <p:cNvSpPr>
              <a:spLocks noChangeShapeType="1"/>
            </p:cNvSpPr>
            <p:nvPr/>
          </p:nvSpPr>
          <p:spPr bwMode="auto">
            <a:xfrm>
              <a:off x="612" y="2120"/>
              <a:ext cx="535" cy="4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" name="Group 193"/>
          <p:cNvGrpSpPr>
            <a:grpSpLocks noChangeAspect="1"/>
          </p:cNvGrpSpPr>
          <p:nvPr/>
        </p:nvGrpSpPr>
        <p:grpSpPr bwMode="auto">
          <a:xfrm>
            <a:off x="357159" y="4786323"/>
            <a:ext cx="285752" cy="285752"/>
            <a:chOff x="2816" y="2458"/>
            <a:chExt cx="1728" cy="1728"/>
          </a:xfrm>
        </p:grpSpPr>
        <p:sp>
          <p:nvSpPr>
            <p:cNvPr id="16" name="Oval 194"/>
            <p:cNvSpPr>
              <a:spLocks noChangeAspect="1" noChangeArrowheads="1"/>
            </p:cNvSpPr>
            <p:nvPr/>
          </p:nvSpPr>
          <p:spPr bwMode="auto">
            <a:xfrm>
              <a:off x="2816" y="2458"/>
              <a:ext cx="1728" cy="172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b="1">
                <a:latin typeface="Arial" charset="0"/>
              </a:endParaRPr>
            </a:p>
          </p:txBody>
        </p:sp>
        <p:grpSp>
          <p:nvGrpSpPr>
            <p:cNvPr id="17" name="Group 195"/>
            <p:cNvGrpSpPr>
              <a:grpSpLocks noChangeAspect="1"/>
            </p:cNvGrpSpPr>
            <p:nvPr/>
          </p:nvGrpSpPr>
          <p:grpSpPr bwMode="auto">
            <a:xfrm>
              <a:off x="3051" y="2667"/>
              <a:ext cx="1299" cy="1299"/>
              <a:chOff x="3051" y="2667"/>
              <a:chExt cx="1299" cy="1299"/>
            </a:xfrm>
          </p:grpSpPr>
          <p:sp>
            <p:nvSpPr>
              <p:cNvPr id="19" name="Rectangle 196"/>
              <p:cNvSpPr>
                <a:spLocks noChangeAspect="1" noChangeArrowheads="1"/>
              </p:cNvSpPr>
              <p:nvPr/>
            </p:nvSpPr>
            <p:spPr bwMode="auto">
              <a:xfrm>
                <a:off x="3051" y="3105"/>
                <a:ext cx="1299" cy="42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 b="1">
                  <a:latin typeface="Arial" charset="0"/>
                </a:endParaRPr>
              </a:p>
            </p:txBody>
          </p:sp>
          <p:sp>
            <p:nvSpPr>
              <p:cNvPr id="20" name="Rectangle 197"/>
              <p:cNvSpPr>
                <a:spLocks noChangeAspect="1" noChangeArrowheads="1"/>
              </p:cNvSpPr>
              <p:nvPr/>
            </p:nvSpPr>
            <p:spPr bwMode="auto">
              <a:xfrm rot="-5400000">
                <a:off x="3057" y="3105"/>
                <a:ext cx="1299" cy="42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endParaRPr lang="ru-RU" b="1">
                  <a:latin typeface="Arial" charset="0"/>
                </a:endParaRPr>
              </a:p>
            </p:txBody>
          </p:sp>
        </p:grpSp>
        <p:sp>
          <p:nvSpPr>
            <p:cNvPr id="18" name="Freeform 198"/>
            <p:cNvSpPr>
              <a:spLocks noChangeAspect="1"/>
            </p:cNvSpPr>
            <p:nvPr/>
          </p:nvSpPr>
          <p:spPr bwMode="auto">
            <a:xfrm>
              <a:off x="3048" y="2664"/>
              <a:ext cx="1302" cy="1299"/>
            </a:xfrm>
            <a:custGeom>
              <a:avLst/>
              <a:gdLst>
                <a:gd name="T0" fmla="*/ 3 w 1302"/>
                <a:gd name="T1" fmla="*/ 438 h 1299"/>
                <a:gd name="T2" fmla="*/ 444 w 1302"/>
                <a:gd name="T3" fmla="*/ 438 h 1299"/>
                <a:gd name="T4" fmla="*/ 444 w 1302"/>
                <a:gd name="T5" fmla="*/ 0 h 1299"/>
                <a:gd name="T6" fmla="*/ 870 w 1302"/>
                <a:gd name="T7" fmla="*/ 0 h 1299"/>
                <a:gd name="T8" fmla="*/ 870 w 1302"/>
                <a:gd name="T9" fmla="*/ 441 h 1299"/>
                <a:gd name="T10" fmla="*/ 1302 w 1302"/>
                <a:gd name="T11" fmla="*/ 441 h 1299"/>
                <a:gd name="T12" fmla="*/ 1302 w 1302"/>
                <a:gd name="T13" fmla="*/ 864 h 1299"/>
                <a:gd name="T14" fmla="*/ 870 w 1302"/>
                <a:gd name="T15" fmla="*/ 864 h 1299"/>
                <a:gd name="T16" fmla="*/ 870 w 1302"/>
                <a:gd name="T17" fmla="*/ 1299 h 1299"/>
                <a:gd name="T18" fmla="*/ 447 w 1302"/>
                <a:gd name="T19" fmla="*/ 1299 h 1299"/>
                <a:gd name="T20" fmla="*/ 447 w 1302"/>
                <a:gd name="T21" fmla="*/ 867 h 1299"/>
                <a:gd name="T22" fmla="*/ 0 w 1302"/>
                <a:gd name="T23" fmla="*/ 867 h 1299"/>
                <a:gd name="T24" fmla="*/ 3 w 1302"/>
                <a:gd name="T25" fmla="*/ 438 h 12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02"/>
                <a:gd name="T40" fmla="*/ 0 h 1299"/>
                <a:gd name="T41" fmla="*/ 1302 w 1302"/>
                <a:gd name="T42" fmla="*/ 1299 h 12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02" h="1299">
                  <a:moveTo>
                    <a:pt x="3" y="438"/>
                  </a:moveTo>
                  <a:lnTo>
                    <a:pt x="444" y="438"/>
                  </a:lnTo>
                  <a:lnTo>
                    <a:pt x="444" y="0"/>
                  </a:lnTo>
                  <a:lnTo>
                    <a:pt x="870" y="0"/>
                  </a:lnTo>
                  <a:lnTo>
                    <a:pt x="870" y="441"/>
                  </a:lnTo>
                  <a:lnTo>
                    <a:pt x="1302" y="441"/>
                  </a:lnTo>
                  <a:lnTo>
                    <a:pt x="1302" y="864"/>
                  </a:lnTo>
                  <a:lnTo>
                    <a:pt x="870" y="864"/>
                  </a:lnTo>
                  <a:lnTo>
                    <a:pt x="870" y="1299"/>
                  </a:lnTo>
                  <a:lnTo>
                    <a:pt x="447" y="1299"/>
                  </a:lnTo>
                  <a:lnTo>
                    <a:pt x="447" y="867"/>
                  </a:lnTo>
                  <a:lnTo>
                    <a:pt x="0" y="867"/>
                  </a:lnTo>
                  <a:lnTo>
                    <a:pt x="3" y="43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1">
                <a:latin typeface="Arial" charset="0"/>
              </a:endParaRPr>
            </a:p>
          </p:txBody>
        </p:sp>
      </p:grpSp>
      <p:grpSp>
        <p:nvGrpSpPr>
          <p:cNvPr id="21" name="Group 199"/>
          <p:cNvGrpSpPr>
            <a:grpSpLocks noChangeAspect="1"/>
          </p:cNvGrpSpPr>
          <p:nvPr/>
        </p:nvGrpSpPr>
        <p:grpSpPr bwMode="auto">
          <a:xfrm>
            <a:off x="357157" y="5214950"/>
            <a:ext cx="285753" cy="285752"/>
            <a:chOff x="552" y="2523"/>
            <a:chExt cx="1728" cy="1728"/>
          </a:xfrm>
        </p:grpSpPr>
        <p:sp>
          <p:nvSpPr>
            <p:cNvPr id="22" name="Oval 200"/>
            <p:cNvSpPr>
              <a:spLocks noChangeAspect="1" noChangeArrowheads="1"/>
            </p:cNvSpPr>
            <p:nvPr/>
          </p:nvSpPr>
          <p:spPr bwMode="auto">
            <a:xfrm>
              <a:off x="552" y="2523"/>
              <a:ext cx="1728" cy="172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b="1">
                <a:latin typeface="Arial" charset="0"/>
              </a:endParaRPr>
            </a:p>
          </p:txBody>
        </p:sp>
        <p:sp>
          <p:nvSpPr>
            <p:cNvPr id="23" name="Rectangle 201"/>
            <p:cNvSpPr>
              <a:spLocks noChangeAspect="1" noChangeArrowheads="1"/>
            </p:cNvSpPr>
            <p:nvPr/>
          </p:nvSpPr>
          <p:spPr bwMode="auto">
            <a:xfrm>
              <a:off x="774" y="3183"/>
              <a:ext cx="1299" cy="4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b="1">
                <a:latin typeface="Arial" charset="0"/>
              </a:endParaRPr>
            </a:p>
          </p:txBody>
        </p:sp>
      </p:grpSp>
      <p:sp>
        <p:nvSpPr>
          <p:cNvPr id="24" name="Rectangle 202"/>
          <p:cNvSpPr>
            <a:spLocks noChangeArrowheads="1"/>
          </p:cNvSpPr>
          <p:nvPr/>
        </p:nvSpPr>
        <p:spPr bwMode="auto">
          <a:xfrm>
            <a:off x="714348" y="4714884"/>
            <a:ext cx="7261225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ru-RU" dirty="0">
                <a:latin typeface="Arial" charset="0"/>
              </a:rPr>
              <a:t>самая простая структура</a:t>
            </a:r>
          </a:p>
        </p:txBody>
      </p:sp>
      <p:sp>
        <p:nvSpPr>
          <p:cNvPr id="25" name="Rectangle 203"/>
          <p:cNvSpPr>
            <a:spLocks noChangeArrowheads="1"/>
          </p:cNvSpPr>
          <p:nvPr/>
        </p:nvSpPr>
        <p:spPr bwMode="auto">
          <a:xfrm>
            <a:off x="714348" y="5143512"/>
            <a:ext cx="7185025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ru-RU" dirty="0">
                <a:latin typeface="Arial" charset="0"/>
              </a:rPr>
              <a:t>во многих случаях – дублирование данных:</a:t>
            </a:r>
          </a:p>
        </p:txBody>
      </p:sp>
      <p:grpSp>
        <p:nvGrpSpPr>
          <p:cNvPr id="26" name="Group 262"/>
          <p:cNvGrpSpPr>
            <a:grpSpLocks/>
          </p:cNvGrpSpPr>
          <p:nvPr/>
        </p:nvGrpSpPr>
        <p:grpSpPr bwMode="auto">
          <a:xfrm>
            <a:off x="2743200" y="2362200"/>
            <a:ext cx="5240337" cy="773113"/>
            <a:chOff x="1717" y="1502"/>
            <a:chExt cx="3301" cy="487"/>
          </a:xfrm>
        </p:grpSpPr>
        <p:sp>
          <p:nvSpPr>
            <p:cNvPr id="27" name="Line 187"/>
            <p:cNvSpPr>
              <a:spLocks noChangeShapeType="1"/>
            </p:cNvSpPr>
            <p:nvPr/>
          </p:nvSpPr>
          <p:spPr bwMode="auto">
            <a:xfrm flipH="1">
              <a:off x="1717" y="1681"/>
              <a:ext cx="1686" cy="3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8" name="Line 188"/>
            <p:cNvSpPr>
              <a:spLocks noChangeShapeType="1"/>
            </p:cNvSpPr>
            <p:nvPr/>
          </p:nvSpPr>
          <p:spPr bwMode="auto">
            <a:xfrm>
              <a:off x="3552" y="1698"/>
              <a:ext cx="0" cy="2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" name="Line 189"/>
            <p:cNvSpPr>
              <a:spLocks noChangeShapeType="1"/>
            </p:cNvSpPr>
            <p:nvPr/>
          </p:nvSpPr>
          <p:spPr bwMode="auto">
            <a:xfrm flipH="1">
              <a:off x="2310" y="1758"/>
              <a:ext cx="1128" cy="23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" name="Line 190"/>
            <p:cNvSpPr>
              <a:spLocks noChangeShapeType="1"/>
            </p:cNvSpPr>
            <p:nvPr/>
          </p:nvSpPr>
          <p:spPr bwMode="auto">
            <a:xfrm>
              <a:off x="3694" y="1722"/>
              <a:ext cx="1324" cy="26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" name="AutoShape 185"/>
            <p:cNvSpPr>
              <a:spLocks noChangeArrowheads="1"/>
            </p:cNvSpPr>
            <p:nvPr/>
          </p:nvSpPr>
          <p:spPr bwMode="auto">
            <a:xfrm>
              <a:off x="2839" y="1502"/>
              <a:ext cx="1223" cy="285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chemeClr val="tx2">
                    <a:lumMod val="40000"/>
                    <a:lumOff val="60000"/>
                    <a:tint val="66000"/>
                    <a:satMod val="160000"/>
                  </a:schemeClr>
                </a:gs>
                <a:gs pos="50000">
                  <a:schemeClr val="tx2">
                    <a:lumMod val="40000"/>
                    <a:lumOff val="60000"/>
                    <a:tint val="44500"/>
                    <a:satMod val="160000"/>
                  </a:schemeClr>
                </a:gs>
                <a:gs pos="100000">
                  <a:schemeClr val="tx2">
                    <a:lumMod val="40000"/>
                    <a:lumOff val="60000"/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12700">
              <a:noFill/>
              <a:round/>
              <a:headEnd/>
              <a:tailEnd type="none" w="lg" len="lg"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rgbClr val="0000FF"/>
                  </a:solidFill>
                  <a:latin typeface="Arial" charset="0"/>
                  <a:cs typeface="+mn-cs"/>
                </a:rPr>
                <a:t>поля</a:t>
              </a:r>
            </a:p>
          </p:txBody>
        </p:sp>
      </p:grpSp>
      <p:graphicFrame>
        <p:nvGraphicFramePr>
          <p:cNvPr id="32" name="Group 264"/>
          <p:cNvGraphicFramePr>
            <a:graphicFrameLocks noGrp="1"/>
          </p:cNvGraphicFramePr>
          <p:nvPr/>
        </p:nvGraphicFramePr>
        <p:xfrm>
          <a:off x="2214546" y="5568652"/>
          <a:ext cx="6604000" cy="717868"/>
        </p:xfrm>
        <a:graphic>
          <a:graphicData uri="http://schemas.openxmlformats.org/drawingml/2006/table">
            <a:tbl>
              <a:tblPr/>
              <a:tblGrid>
                <a:gridCol w="1520825"/>
                <a:gridCol w="3867150"/>
                <a:gridCol w="1216025"/>
              </a:tblGrid>
              <a:tr h="2638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А.С. Пушкин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Сказка о царе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Салтане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20 стр.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А.С. Пушкин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1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Сказка о золотом петушке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12 стр.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10" name="AutoShape 18"/>
          <p:cNvSpPr>
            <a:spLocks noChangeArrowheads="1"/>
          </p:cNvSpPr>
          <p:nvPr/>
        </p:nvSpPr>
        <p:spPr bwMode="auto">
          <a:xfrm>
            <a:off x="214282" y="5643578"/>
            <a:ext cx="8786874" cy="785818"/>
          </a:xfrm>
          <a:prstGeom prst="foldedCorner">
            <a:avLst>
              <a:gd name="adj" fmla="val 25782"/>
            </a:avLst>
          </a:prstGeom>
          <a:blipFill>
            <a:blip r:embed="rId3"/>
            <a:tile tx="0" ty="0" sx="100000" sy="100000" flip="none" algn="tl"/>
          </a:blipFill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200" b="1" dirty="0">
              <a:latin typeface="Times New Roman" pitchFamily="18" charset="0"/>
            </a:endParaRPr>
          </a:p>
        </p:txBody>
      </p:sp>
      <p:pic>
        <p:nvPicPr>
          <p:cNvPr id="12297" name="Picture 19"/>
          <p:cNvPicPr>
            <a:picLocks noChangeAspect="1" noChangeArrowheads="1"/>
          </p:cNvPicPr>
          <p:nvPr/>
        </p:nvPicPr>
        <p:blipFill>
          <a:blip r:embed="rId4" cstate="print"/>
          <a:srcRect r="36783"/>
          <a:stretch>
            <a:fillRect/>
          </a:stretch>
        </p:blipFill>
        <p:spPr bwMode="auto">
          <a:xfrm>
            <a:off x="285720" y="1428736"/>
            <a:ext cx="8572560" cy="4172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1" name="AutoShape 9"/>
          <p:cNvSpPr>
            <a:spLocks/>
          </p:cNvSpPr>
          <p:nvPr/>
        </p:nvSpPr>
        <p:spPr bwMode="auto">
          <a:xfrm>
            <a:off x="4357686" y="500042"/>
            <a:ext cx="1447800" cy="428628"/>
          </a:xfrm>
          <a:prstGeom prst="borderCallout1">
            <a:avLst>
              <a:gd name="adj1" fmla="val 23079"/>
              <a:gd name="adj2" fmla="val -5264"/>
              <a:gd name="adj3" fmla="val 618641"/>
              <a:gd name="adj4" fmla="val -79263"/>
            </a:avLst>
          </a:prstGeom>
          <a:blipFill>
            <a:blip r:embed="rId5"/>
            <a:tile tx="0" ty="0" sx="100000" sy="100000" flip="none" algn="tl"/>
          </a:blip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  <a:miter lim="800000"/>
            <a:headEnd type="diamond" w="med" len="med"/>
            <a:tailEnd type="diamond" w="med" len="med"/>
          </a:ln>
        </p:spPr>
        <p:txBody>
          <a:bodyPr/>
          <a:lstStyle/>
          <a:p>
            <a:pPr algn="ctr"/>
            <a:r>
              <a:rPr lang="ru-RU" sz="2000" b="1" dirty="0">
                <a:latin typeface="Bookman Old Style" pitchFamily="18" charset="0"/>
              </a:rPr>
              <a:t>поле</a:t>
            </a:r>
          </a:p>
        </p:txBody>
      </p:sp>
      <p:sp>
        <p:nvSpPr>
          <p:cNvPr id="59403" name="AutoShape 11"/>
          <p:cNvSpPr>
            <a:spLocks/>
          </p:cNvSpPr>
          <p:nvPr/>
        </p:nvSpPr>
        <p:spPr bwMode="auto">
          <a:xfrm>
            <a:off x="6786578" y="571480"/>
            <a:ext cx="1571636" cy="428628"/>
          </a:xfrm>
          <a:prstGeom prst="borderCallout1">
            <a:avLst>
              <a:gd name="adj1" fmla="val 23079"/>
              <a:gd name="adj2" fmla="val -3847"/>
              <a:gd name="adj3" fmla="val 772568"/>
              <a:gd name="adj4" fmla="val -121968"/>
            </a:avLst>
          </a:prstGeom>
          <a:blipFill>
            <a:blip r:embed="rId5"/>
            <a:tile tx="0" ty="0" sx="100000" sy="100000" flip="none" algn="tl"/>
          </a:blipFill>
          <a:ln w="12700">
            <a:solidFill>
              <a:schemeClr val="tx1">
                <a:lumMod val="65000"/>
                <a:lumOff val="35000"/>
              </a:schemeClr>
            </a:solidFill>
            <a:prstDash val="sysDash"/>
            <a:miter lim="800000"/>
            <a:headEnd type="diamond" w="med" len="med"/>
            <a:tailEnd type="diamond" w="med" len="med"/>
          </a:ln>
        </p:spPr>
        <p:txBody>
          <a:bodyPr/>
          <a:lstStyle/>
          <a:p>
            <a:pPr algn="ctr"/>
            <a:r>
              <a:rPr lang="ru-RU" sz="2000" b="1" dirty="0">
                <a:latin typeface="Bookman Old Style" pitchFamily="18" charset="0"/>
              </a:rPr>
              <a:t>запись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282" y="5658825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atin typeface="Times New Roman" pitchFamily="18" charset="0"/>
              </a:rPr>
              <a:t>Главный ключ</a:t>
            </a:r>
            <a:r>
              <a:rPr lang="ru-RU" sz="2000" b="1" dirty="0" smtClean="0">
                <a:latin typeface="Times New Roman" pitchFamily="18" charset="0"/>
              </a:rPr>
              <a:t> – это поле или совокупность полей, которое однозначно определяет запись в таблице</a:t>
            </a:r>
          </a:p>
          <a:p>
            <a:endParaRPr lang="ru-RU" dirty="0"/>
          </a:p>
        </p:txBody>
      </p:sp>
      <p:sp>
        <p:nvSpPr>
          <p:cNvPr id="59399" name="AutoShape 7"/>
          <p:cNvSpPr>
            <a:spLocks/>
          </p:cNvSpPr>
          <p:nvPr/>
        </p:nvSpPr>
        <p:spPr bwMode="auto">
          <a:xfrm>
            <a:off x="1000100" y="428604"/>
            <a:ext cx="2214578" cy="500066"/>
          </a:xfrm>
          <a:prstGeom prst="borderCallout1">
            <a:avLst>
              <a:gd name="adj1" fmla="val 65938"/>
              <a:gd name="adj2" fmla="val -795"/>
              <a:gd name="adj3" fmla="val 202571"/>
              <a:gd name="adj4" fmla="val -11861"/>
            </a:avLst>
          </a:prstGeom>
          <a:blipFill>
            <a:blip r:embed="rId5"/>
            <a:tile tx="0" ty="0" sx="100000" sy="100000" flip="none" algn="tl"/>
          </a:blip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  <a:miter lim="800000"/>
            <a:headEnd type="diamond" w="med" len="med"/>
            <a:tailEnd type="diamond" w="med" len="med"/>
          </a:ln>
        </p:spPr>
        <p:txBody>
          <a:bodyPr/>
          <a:lstStyle/>
          <a:p>
            <a:pPr algn="ctr"/>
            <a:r>
              <a:rPr lang="ru-RU" sz="2000" b="1" dirty="0">
                <a:latin typeface="Bookman Old Style" pitchFamily="18" charset="0"/>
              </a:rPr>
              <a:t>Имя таблицы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800" b="1" dirty="0">
                <a:solidFill>
                  <a:srgbClr val="0000FF"/>
                </a:solidFill>
                <a:latin typeface="Bookman Old Style" pitchFamily="18" charset="0"/>
              </a:rPr>
              <a:t>Ключевое поле (ключ таблицы</a:t>
            </a:r>
            <a:r>
              <a:rPr lang="ru-RU" sz="2800" b="1" dirty="0">
                <a:solidFill>
                  <a:srgbClr val="0000CC"/>
                </a:solidFill>
                <a:latin typeface="Bookman Old Style" pitchFamily="18" charset="0"/>
              </a:rPr>
              <a:t>)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8463" y="895350"/>
            <a:ext cx="8308975" cy="171608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/>
          <a:lstStyle/>
          <a:p>
            <a:pPr marL="263525" indent="-263525">
              <a:spcBef>
                <a:spcPct val="20000"/>
              </a:spcBef>
            </a:pPr>
            <a:r>
              <a:rPr lang="ru-RU" sz="2400" b="1" dirty="0">
                <a:solidFill>
                  <a:srgbClr val="0000FF"/>
                </a:solidFill>
                <a:latin typeface="Cambria" pitchFamily="18" charset="0"/>
              </a:rPr>
              <a:t>Ключевое поле (клю</a:t>
            </a:r>
            <a:r>
              <a:rPr lang="ru-RU" sz="2400" b="1" dirty="0">
                <a:solidFill>
                  <a:srgbClr val="0000CC"/>
                </a:solidFill>
                <a:latin typeface="Cambria" pitchFamily="18" charset="0"/>
              </a:rPr>
              <a:t>ч)</a:t>
            </a:r>
            <a:r>
              <a:rPr lang="ru-RU" sz="2400" dirty="0">
                <a:solidFill>
                  <a:srgbClr val="0000CC"/>
                </a:solidFill>
                <a:latin typeface="Cambria" pitchFamily="18" charset="0"/>
              </a:rPr>
              <a:t> </a:t>
            </a:r>
            <a:r>
              <a:rPr lang="ru-RU" sz="2400" dirty="0">
                <a:latin typeface="Cambria" pitchFamily="18" charset="0"/>
              </a:rPr>
              <a:t>– это поле (или комбинация полей), которое однозначно определяет запись.</a:t>
            </a:r>
            <a:endParaRPr lang="en-US" sz="2400" dirty="0">
              <a:latin typeface="Cambria" pitchFamily="18" charset="0"/>
            </a:endParaRPr>
          </a:p>
          <a:p>
            <a:pPr marL="263525" indent="-263525">
              <a:spcBef>
                <a:spcPct val="20000"/>
              </a:spcBef>
            </a:pPr>
            <a:r>
              <a:rPr lang="en-US" sz="2400" dirty="0">
                <a:latin typeface="Cambria" pitchFamily="18" charset="0"/>
              </a:rPr>
              <a:t>   </a:t>
            </a:r>
            <a:r>
              <a:rPr lang="ru-RU" sz="2400" dirty="0">
                <a:latin typeface="Cambria" pitchFamily="18" charset="0"/>
              </a:rPr>
              <a:t>В таблице не может быть двух записей с одинаковым значением ключа.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28662" y="2714620"/>
            <a:ext cx="7572428" cy="33972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 type="none" w="lg" len="lg"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 i="1" dirty="0">
                <a:solidFill>
                  <a:srgbClr val="0000FF"/>
                </a:solidFill>
                <a:latin typeface="Bookman Old Style" pitchFamily="18" charset="0"/>
              </a:rPr>
              <a:t>Могут ли эти данные быть ключом?</a:t>
            </a:r>
            <a:endParaRPr lang="en-US" sz="2400" i="1" dirty="0">
              <a:solidFill>
                <a:srgbClr val="0000FF"/>
              </a:solidFill>
              <a:latin typeface="Bookman Old Style" pitchFamily="18" charset="0"/>
            </a:endParaRPr>
          </a:p>
          <a:p>
            <a:pPr marL="452438" lvl="1" indent="-27305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ru-RU" sz="2000" i="1" dirty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фамилия</a:t>
            </a:r>
            <a:endParaRPr lang="ru-RU" sz="2000" i="1" dirty="0">
              <a:latin typeface="Bookman Old Style" pitchFamily="18" charset="0"/>
            </a:endParaRPr>
          </a:p>
          <a:p>
            <a:pPr marL="452438" lvl="1" indent="-27305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ru-RU" sz="2000" i="1" dirty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имя</a:t>
            </a:r>
          </a:p>
          <a:p>
            <a:pPr marL="452438" lvl="1" indent="-27305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ru-RU" sz="2000" i="1" dirty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номер паспорта</a:t>
            </a:r>
          </a:p>
          <a:p>
            <a:pPr marL="452438" lvl="1" indent="-27305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ru-RU" sz="2000" i="1" dirty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номер дома</a:t>
            </a:r>
          </a:p>
          <a:p>
            <a:pPr marL="452438" lvl="1" indent="-27305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ru-RU" sz="2000" i="1" dirty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регистрационный номер автомобиля</a:t>
            </a:r>
          </a:p>
          <a:p>
            <a:pPr marL="452438" lvl="1" indent="-27305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ru-RU" sz="2000" i="1" dirty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город проживания</a:t>
            </a:r>
          </a:p>
          <a:p>
            <a:pPr marL="452438" lvl="1" indent="-27305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ru-RU" sz="2000" i="1" dirty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дата выполнения 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работы</a:t>
            </a:r>
          </a:p>
          <a:p>
            <a:pPr marL="452438" lvl="1" indent="-273050"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порядковый номер</a:t>
            </a:r>
          </a:p>
          <a:p>
            <a:pPr marL="452438" lvl="1" indent="-273050">
              <a:spcBef>
                <a:spcPct val="20000"/>
              </a:spcBef>
              <a:buClr>
                <a:schemeClr val="accent2"/>
              </a:buClr>
            </a:pPr>
            <a:endParaRPr lang="ru-RU" sz="2000" dirty="0">
              <a:latin typeface="Arial" charset="0"/>
            </a:endParaRP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28596" y="2786058"/>
            <a:ext cx="385762" cy="385763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 type="none" w="med" len="lg"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charset="0"/>
              </a:rPr>
              <a:t>?</a:t>
            </a:r>
            <a:endParaRPr lang="ru-RU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5"/>
          <p:cNvPicPr>
            <a:picLocks noChangeAspect="1" noChangeArrowheads="1"/>
          </p:cNvPicPr>
          <p:nvPr/>
        </p:nvPicPr>
        <p:blipFill>
          <a:blip r:embed="rId2" cstate="print"/>
          <a:srcRect r="53972"/>
          <a:stretch>
            <a:fillRect/>
          </a:stretch>
        </p:blipFill>
        <p:spPr bwMode="auto">
          <a:xfrm>
            <a:off x="0" y="836613"/>
            <a:ext cx="9144000" cy="557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5"/>
          <p:cNvPicPr>
            <a:picLocks noChangeAspect="1" noChangeArrowheads="1"/>
          </p:cNvPicPr>
          <p:nvPr/>
        </p:nvPicPr>
        <p:blipFill>
          <a:blip r:embed="rId2" cstate="print"/>
          <a:srcRect l="46213" b="2409"/>
          <a:stretch>
            <a:fillRect/>
          </a:stretch>
        </p:blipFill>
        <p:spPr bwMode="auto">
          <a:xfrm>
            <a:off x="0" y="836613"/>
            <a:ext cx="91440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14282" y="2928934"/>
            <a:ext cx="8929718" cy="2590800"/>
          </a:xfrm>
        </p:spPr>
        <p:txBody>
          <a:bodyPr>
            <a:normAutofit/>
          </a:bodyPr>
          <a:lstStyle/>
          <a:p>
            <a:pPr marL="0" indent="-342900">
              <a:buClr>
                <a:schemeClr val="tx2"/>
              </a:buClr>
              <a:buSzPct val="90000"/>
              <a:buFont typeface="Wingdings" pitchFamily="2" charset="2"/>
              <a:buChar char="§"/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СУБД – система управления базами данных </a:t>
            </a:r>
            <a:r>
              <a:rPr lang="ru-RU" sz="2400" b="1" dirty="0" smtClean="0">
                <a:latin typeface="Bookman Old Style" pitchFamily="18" charset="0"/>
                <a:ea typeface="Verdana" pitchFamily="34" charset="0"/>
                <a:cs typeface="Verdana" pitchFamily="34" charset="0"/>
              </a:rPr>
              <a:t>(СУБД)  - комплекс программ, предназначенный для организации работы с компьютерными базами данных. </a:t>
            </a:r>
          </a:p>
          <a:p>
            <a:pPr marL="342900" indent="-342900">
              <a:buClr>
                <a:schemeClr val="tx2"/>
              </a:buClr>
              <a:buSzPct val="90000"/>
              <a:buFont typeface="Wingdings" pitchFamily="2" charset="2"/>
              <a:buChar char="n"/>
              <a:defRPr/>
            </a:pPr>
            <a:endParaRPr lang="ru-RU" sz="2800" kern="0" dirty="0" smtClean="0"/>
          </a:p>
          <a:p>
            <a:pPr>
              <a:buClr>
                <a:srgbClr val="0000CC"/>
              </a:buClr>
              <a:buNone/>
            </a:pPr>
            <a:r>
              <a:rPr lang="ru-RU" sz="2400" b="1" dirty="0" smtClean="0">
                <a:solidFill>
                  <a:srgbClr val="0000CC"/>
                </a:solidFill>
              </a:rPr>
              <a:t> </a:t>
            </a:r>
            <a:endParaRPr lang="ru-RU" sz="2200" b="1" dirty="0" smtClean="0">
              <a:latin typeface="Bookman Old Style" pitchFamily="18" charset="0"/>
            </a:endParaRPr>
          </a:p>
        </p:txBody>
      </p:sp>
      <p:sp>
        <p:nvSpPr>
          <p:cNvPr id="5124" name="TextBox 8"/>
          <p:cNvSpPr txBox="1">
            <a:spLocks noChangeArrowheads="1"/>
          </p:cNvSpPr>
          <p:nvPr/>
        </p:nvSpPr>
        <p:spPr bwMode="auto">
          <a:xfrm>
            <a:off x="142844" y="1428736"/>
            <a:ext cx="90011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b="1" dirty="0" smtClean="0">
                <a:latin typeface="Bookman Old Style" pitchFamily="18" charset="0"/>
                <a:ea typeface="Verdana" pitchFamily="34" charset="0"/>
                <a:cs typeface="Verdana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База </a:t>
            </a:r>
            <a:r>
              <a:rPr lang="ru-RU" sz="2400" b="1" dirty="0">
                <a:solidFill>
                  <a:srgbClr val="002060"/>
                </a:solidFill>
                <a:latin typeface="Bookman Old Style" pitchFamily="18" charset="0"/>
                <a:ea typeface="Verdana" pitchFamily="34" charset="0"/>
                <a:cs typeface="Verdana" pitchFamily="34" charset="0"/>
              </a:rPr>
              <a:t>данных (БД) </a:t>
            </a:r>
            <a:r>
              <a:rPr lang="ru-RU" sz="24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– совокупность </a:t>
            </a:r>
            <a:r>
              <a:rPr lang="ru-RU" sz="2400" b="1" dirty="0" smtClean="0">
                <a:latin typeface="Bookman Old Style" pitchFamily="18" charset="0"/>
                <a:ea typeface="Verdana" pitchFamily="34" charset="0"/>
                <a:cs typeface="Verdana" pitchFamily="34" charset="0"/>
              </a:rPr>
              <a:t>специальным </a:t>
            </a:r>
            <a:r>
              <a:rPr lang="ru-RU" sz="2400" b="1" dirty="0">
                <a:latin typeface="Bookman Old Style" pitchFamily="18" charset="0"/>
                <a:ea typeface="Verdana" pitchFamily="34" charset="0"/>
                <a:cs typeface="Verdana" pitchFamily="34" charset="0"/>
              </a:rPr>
              <a:t>образом </a:t>
            </a:r>
            <a:r>
              <a:rPr lang="ru-RU" sz="2400" b="1" dirty="0" smtClean="0">
                <a:latin typeface="Bookman Old Style" pitchFamily="18" charset="0"/>
                <a:ea typeface="Verdana" pitchFamily="34" charset="0"/>
                <a:cs typeface="Verdana" pitchFamily="34" charset="0"/>
              </a:rPr>
              <a:t>организованных данных, хранимых в памяти компьютера</a:t>
            </a:r>
            <a:endParaRPr lang="ru-RU" sz="2400" b="1" dirty="0">
              <a:latin typeface="Bookman Old Style" pitchFamily="18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 Box 32"/>
          <p:cNvSpPr txBox="1">
            <a:spLocks noChangeArrowheads="1"/>
          </p:cNvSpPr>
          <p:nvPr/>
        </p:nvSpPr>
        <p:spPr bwMode="auto">
          <a:xfrm>
            <a:off x="714348" y="4643446"/>
            <a:ext cx="7643866" cy="457200"/>
          </a:xfrm>
          <a:prstGeom prst="rect">
            <a:avLst/>
          </a:prstGeom>
          <a:solidFill>
            <a:srgbClr val="D1D1FF"/>
          </a:solidFill>
          <a:ln w="25400">
            <a:noFill/>
            <a:miter lim="800000"/>
            <a:headEnd/>
            <a:tailEnd/>
          </a:ln>
          <a:effectLst>
            <a:outerShdw dist="85194" dir="1593903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latin typeface="Arial" charset="0"/>
                <a:cs typeface="+mn-cs"/>
              </a:rPr>
              <a:t>БД </a:t>
            </a:r>
            <a:r>
              <a:rPr lang="ru-RU" sz="24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latin typeface="Arial" charset="0"/>
                <a:cs typeface="+mn-cs"/>
              </a:rPr>
              <a:t>+ </a:t>
            </a:r>
            <a:r>
              <a:rPr lang="ru-RU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00CC"/>
                </a:solidFill>
                <a:latin typeface="Arial" charset="0"/>
              </a:rPr>
              <a:t>СУБД = информационная система </a:t>
            </a:r>
            <a:endParaRPr lang="ru-RU" sz="24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00CC"/>
              </a:solidFill>
              <a:latin typeface="Arial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85728"/>
            <a:ext cx="7572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БД и СУБД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85926"/>
            <a:ext cx="8786842" cy="4381500"/>
          </a:xfrm>
        </p:spPr>
        <p:txBody>
          <a:bodyPr>
            <a:normAutofit/>
          </a:bodyPr>
          <a:lstStyle/>
          <a:p>
            <a:pPr marL="625475" indent="-260350"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ru-RU" sz="4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2800" b="1" dirty="0" smtClean="0">
                <a:latin typeface="Bookman Old Style" pitchFamily="18" charset="0"/>
              </a:rPr>
              <a:t>Структура  БД  изменяется  при  добавлении  или  удалении  полей.</a:t>
            </a:r>
          </a:p>
          <a:p>
            <a:pPr marL="625475" indent="-260350" eaLnBrk="1" hangingPunct="1">
              <a:buClr>
                <a:srgbClr val="000000"/>
              </a:buClr>
              <a:buNone/>
            </a:pPr>
            <a:endParaRPr lang="ru-RU" sz="2800" b="1" dirty="0" smtClean="0">
              <a:latin typeface="Bookman Old Style" pitchFamily="18" charset="0"/>
            </a:endParaRPr>
          </a:p>
          <a:p>
            <a:pPr marL="625475" indent="-260350" eaLnBrk="1" hangingPunct="1">
              <a:buClr>
                <a:srgbClr val="000000"/>
              </a:buClr>
              <a:buFont typeface="Wingdings" pitchFamily="2" charset="2"/>
              <a:buChar char="ü"/>
            </a:pPr>
            <a:r>
              <a:rPr lang="ru-RU" sz="2800" b="1" dirty="0" smtClean="0">
                <a:latin typeface="Bookman Old Style" pitchFamily="18" charset="0"/>
              </a:rPr>
              <a:t>  Для  каждого  поля  определяется  тип  и  формат  данных</a:t>
            </a:r>
            <a:r>
              <a:rPr lang="ru-RU" sz="2800" b="1" dirty="0" smtClean="0">
                <a:solidFill>
                  <a:srgbClr val="0000CC"/>
                </a:solidFill>
                <a:latin typeface="Bookman Old Style" pitchFamily="18" charset="0"/>
              </a:rPr>
              <a:t>.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1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0" y="1124744"/>
            <a:ext cx="9144000" cy="373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 rot="16200000" flipH="1">
            <a:off x="589332" y="3768330"/>
            <a:ext cx="2867044" cy="45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6357950" y="5072074"/>
            <a:ext cx="1785950" cy="571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денежный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5143512"/>
            <a:ext cx="2000264" cy="57150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объект </a:t>
            </a:r>
            <a:r>
              <a:rPr lang="en-US" dirty="0" smtClean="0"/>
              <a:t>OLE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23938" y="5224474"/>
            <a:ext cx="1785950" cy="5715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счётчик</a:t>
            </a:r>
            <a:endParaRPr lang="ru-RU" sz="24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16200000" flipH="1">
            <a:off x="5500694" y="3643314"/>
            <a:ext cx="278608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5400000">
            <a:off x="2964645" y="3679033"/>
            <a:ext cx="278608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77" name="Rectangle 117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7696200" cy="4572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00CC"/>
                </a:solidFill>
                <a:latin typeface="Bookman Old Style" pitchFamily="18" charset="0"/>
              </a:rPr>
              <a:t>Основные 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</a:rPr>
              <a:t>т</a:t>
            </a:r>
            <a:r>
              <a:rPr lang="ru-RU" sz="2800" b="1" dirty="0" smtClean="0">
                <a:solidFill>
                  <a:srgbClr val="0000CC"/>
                </a:solidFill>
                <a:latin typeface="Bookman Old Style" pitchFamily="18" charset="0"/>
              </a:rPr>
              <a:t>ипы данных:</a:t>
            </a:r>
            <a:endParaRPr lang="ru-RU" sz="2800" b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graphicFrame>
        <p:nvGraphicFramePr>
          <p:cNvPr id="66702" name="Group 142"/>
          <p:cNvGraphicFramePr>
            <a:graphicFrameLocks noGrp="1"/>
          </p:cNvGraphicFramePr>
          <p:nvPr>
            <p:ph type="tbl" idx="1"/>
          </p:nvPr>
        </p:nvGraphicFramePr>
        <p:xfrm>
          <a:off x="214282" y="1500174"/>
          <a:ext cx="8624918" cy="472224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571636"/>
                <a:gridCol w="7053282"/>
              </a:tblGrid>
              <a:tr h="3997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текстовый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одна  строка  текста   (до 255 символов)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</a:tr>
              <a:tr h="68041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поле MEMO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предназначено для ввода текстовой информации, по объему превышающей 255 символов (может содержать до 65 535 символов), </a:t>
                      </a:r>
                      <a:r>
                        <a:rPr kumimoji="0" lang="ru-RU" sz="16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х</a:t>
                      </a: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отличается от типа </a:t>
                      </a:r>
                      <a:r>
                        <a:rPr kumimoji="0" lang="ru-RU" sz="1600" b="1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Текстовый</a:t>
                      </a: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(</a:t>
                      </a:r>
                      <a:r>
                        <a:rPr kumimoji="0" lang="ru-RU" sz="16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Text</a:t>
                      </a: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тем, что в таблице хранятся не сами данные, а ссылки на блоки данных, хранящиеся отдельно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</a:tr>
              <a:tr h="39971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числовой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число любого типа (можно использовать в вычислениях)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</a:tr>
              <a:tr h="45754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денежный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поле, выраженное в денежных единицах (рубли, доллары…)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дата/время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поле, содержащее дату или время (число, месяц, год)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</a:tr>
              <a:tr h="47823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счётчик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поле, которое вводится  автоматически с вводом каждой записи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</a:tr>
              <a:tr h="62841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логический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содержит одно из значений 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True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(истина) или 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False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(ложно)  и применяется в логических операциях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</a:tr>
              <a:tr h="89773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поле объекта OLE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содержит рисунки, звуковые файлы, таблицы 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Excel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 документ </a:t>
                      </a:r>
                      <a:r>
                        <a:rPr kumimoji="0" lang="ru-RU" sz="18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Word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и т. д.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/>
                </a:tc>
              </a:tr>
            </a:tbl>
          </a:graphicData>
        </a:graphic>
      </p:graphicFrame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85728"/>
            <a:ext cx="8532168" cy="72206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200" b="1" dirty="0" smtClean="0">
                <a:solidFill>
                  <a:srgbClr val="0000CC"/>
                </a:solidFill>
                <a:latin typeface="Bookman Old Style" pitchFamily="18" charset="0"/>
              </a:rPr>
              <a:t>ОСНОВНЫЕ РЕЖИМЫ РАБОТЫ С БД: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03648" y="1412776"/>
            <a:ext cx="7162800" cy="2324100"/>
          </a:xfrm>
        </p:spPr>
        <p:txBody>
          <a:bodyPr>
            <a:normAutofit/>
          </a:bodyPr>
          <a:lstStyle/>
          <a:p>
            <a:pPr marL="533400" indent="-533400" eaLnBrk="1" hangingPunct="1"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00"/>
                </a:solidFill>
                <a:latin typeface="Bookman Old Style" pitchFamily="18" charset="0"/>
              </a:rPr>
              <a:t>Создание БД;</a:t>
            </a:r>
          </a:p>
          <a:p>
            <a:pPr marL="533400" indent="-533400" eaLnBrk="1" hangingPunct="1"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00"/>
                </a:solidFill>
                <a:latin typeface="Bookman Old Style" pitchFamily="18" charset="0"/>
              </a:rPr>
              <a:t>Редактирование БД;</a:t>
            </a:r>
          </a:p>
          <a:p>
            <a:pPr marL="533400" indent="-533400" eaLnBrk="1" hangingPunct="1"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00"/>
                </a:solidFill>
                <a:latin typeface="Bookman Old Style" pitchFamily="18" charset="0"/>
              </a:rPr>
              <a:t>Поиск информации в БД</a:t>
            </a:r>
          </a:p>
          <a:p>
            <a:pPr marL="533400" indent="-533400" eaLnBrk="1" hangingPunct="1">
              <a:buClr>
                <a:srgbClr val="0000FF"/>
              </a:buClr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0000"/>
                </a:solidFill>
                <a:latin typeface="Bookman Old Style" pitchFamily="18" charset="0"/>
              </a:rPr>
              <a:t>Сортировка данных.</a:t>
            </a:r>
          </a:p>
        </p:txBody>
      </p:sp>
      <p:pic>
        <p:nvPicPr>
          <p:cNvPr id="3074" name="Picture 2" descr="C:\Users\Света\Desktop\1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3227740"/>
            <a:ext cx="3429024" cy="17860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Света\Desktop\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8405" y="3143248"/>
            <a:ext cx="4091467" cy="18699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Света\Desktop\1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4714884"/>
            <a:ext cx="4885830" cy="181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839200" cy="9525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solidFill>
                  <a:srgbClr val="0000FF"/>
                </a:solidFill>
                <a:latin typeface="Bookman Old Style" pitchFamily="18" charset="0"/>
              </a:rPr>
              <a:t>ОСНОВНЫЕ  </a:t>
            </a:r>
            <a:r>
              <a:rPr lang="ru-RU" sz="2800" b="1" smtClean="0">
                <a:solidFill>
                  <a:srgbClr val="0000FF"/>
                </a:solidFill>
                <a:latin typeface="Bookman Old Style" pitchFamily="18" charset="0"/>
              </a:rPr>
              <a:t>ОБЪЕКТЫ  БД:</a:t>
            </a:r>
            <a:endParaRPr lang="ru-RU" sz="2800" b="1" dirty="0" smtClean="0">
              <a:solidFill>
                <a:srgbClr val="0000FF"/>
              </a:solidFill>
              <a:latin typeface="Bookman Old Style" pitchFamily="18" charset="0"/>
            </a:endParaRPr>
          </a:p>
        </p:txBody>
      </p:sp>
      <p:sp>
        <p:nvSpPr>
          <p:cNvPr id="4" name="Rectangle 8"/>
          <p:cNvSpPr txBox="1">
            <a:spLocks noChangeArrowheads="1"/>
          </p:cNvSpPr>
          <p:nvPr/>
        </p:nvSpPr>
        <p:spPr>
          <a:xfrm>
            <a:off x="5436096" y="1340768"/>
            <a:ext cx="3726065" cy="4802876"/>
          </a:xfrm>
          <a:prstGeom prst="rect">
            <a:avLst/>
          </a:prstGeom>
        </p:spPr>
        <p:txBody>
          <a:bodyPr/>
          <a:lstStyle/>
          <a:p>
            <a:pPr marL="274638" indent="-274638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kumimoji="0" lang="ru-RU" sz="2000" b="1" kern="0" dirty="0">
                <a:solidFill>
                  <a:srgbClr val="C00000"/>
                </a:solidFill>
                <a:cs typeface="Arial" pitchFamily="34" charset="0"/>
              </a:rPr>
              <a:t>Таблица</a:t>
            </a:r>
            <a:r>
              <a:rPr kumimoji="0" lang="ru-RU" sz="2000" kern="0" dirty="0">
                <a:cs typeface="Arial" pitchFamily="34" charset="0"/>
              </a:rPr>
              <a:t> – объект, </a:t>
            </a:r>
            <a:r>
              <a:rPr kumimoji="0" lang="ru-RU" sz="2000" kern="0" dirty="0" smtClean="0">
                <a:cs typeface="Arial" pitchFamily="34" charset="0"/>
              </a:rPr>
              <a:t>предназначенный </a:t>
            </a:r>
            <a:r>
              <a:rPr kumimoji="0" lang="ru-RU" sz="2000" kern="0" dirty="0">
                <a:cs typeface="Arial" pitchFamily="34" charset="0"/>
              </a:rPr>
              <a:t>для хранения </a:t>
            </a:r>
            <a:r>
              <a:rPr kumimoji="0" lang="ru-RU" sz="2000" kern="0" dirty="0" smtClean="0">
                <a:cs typeface="Arial" pitchFamily="34" charset="0"/>
              </a:rPr>
              <a:t> данных  </a:t>
            </a:r>
            <a:r>
              <a:rPr kumimoji="0" lang="ru-RU" sz="2000" kern="0" dirty="0">
                <a:cs typeface="Arial" pitchFamily="34" charset="0"/>
              </a:rPr>
              <a:t>в  виде записей и полей.</a:t>
            </a:r>
          </a:p>
          <a:p>
            <a:pPr marL="274638" indent="-274638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kumimoji="0" lang="ru-RU" sz="2000" b="1" kern="0" dirty="0">
                <a:solidFill>
                  <a:srgbClr val="C00000"/>
                </a:solidFill>
                <a:cs typeface="Arial" pitchFamily="34" charset="0"/>
              </a:rPr>
              <a:t>Форма</a:t>
            </a:r>
            <a:r>
              <a:rPr kumimoji="0" lang="ru-RU" sz="2000" kern="0" dirty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kumimoji="0" lang="ru-RU" sz="2000" kern="0" dirty="0">
                <a:cs typeface="Arial" pitchFamily="34" charset="0"/>
              </a:rPr>
              <a:t>– объект, предназначенный для облегчения ввода данных.</a:t>
            </a:r>
          </a:p>
          <a:p>
            <a:pPr marL="274638" indent="-274638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kumimoji="0" lang="ru-RU" sz="2000" b="1" kern="0" dirty="0">
                <a:solidFill>
                  <a:srgbClr val="C00000"/>
                </a:solidFill>
                <a:cs typeface="Arial" pitchFamily="34" charset="0"/>
              </a:rPr>
              <a:t>Запрос</a:t>
            </a:r>
            <a:r>
              <a:rPr kumimoji="0" lang="ru-RU" sz="2000" kern="0" dirty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kumimoji="0" lang="ru-RU" sz="2000" kern="0" dirty="0">
                <a:cs typeface="Arial" pitchFamily="34" charset="0"/>
              </a:rPr>
              <a:t>– объект позволяющий получить нужные данные из одной или нескольких таблиц.</a:t>
            </a:r>
          </a:p>
          <a:p>
            <a:pPr marL="274638" indent="-274638">
              <a:spcBef>
                <a:spcPct val="20000"/>
              </a:spcBef>
              <a:buClr>
                <a:srgbClr val="0000FF"/>
              </a:buClr>
              <a:buFont typeface="Wingdings" pitchFamily="2" charset="2"/>
              <a:buChar char="Ø"/>
              <a:defRPr/>
            </a:pPr>
            <a:r>
              <a:rPr kumimoji="0" lang="ru-RU" sz="2000" b="1" kern="0" dirty="0">
                <a:solidFill>
                  <a:srgbClr val="C00000"/>
                </a:solidFill>
                <a:cs typeface="Arial" pitchFamily="34" charset="0"/>
              </a:rPr>
              <a:t>Отчёт</a:t>
            </a:r>
            <a:r>
              <a:rPr kumimoji="0" lang="ru-RU" sz="2000" i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 </a:t>
            </a:r>
            <a:r>
              <a:rPr kumimoji="0" lang="ru-RU" sz="2000" kern="0" dirty="0">
                <a:cs typeface="Arial" pitchFamily="34" charset="0"/>
              </a:rPr>
              <a:t>– объект, </a:t>
            </a:r>
            <a:r>
              <a:rPr lang="ru-RU" sz="2000" i="1" dirty="0" smtClean="0">
                <a:cs typeface="Times New Roman" pitchFamily="18" charset="0"/>
              </a:rPr>
              <a:t>– </a:t>
            </a:r>
            <a:r>
              <a:rPr lang="ru-RU" sz="2000" dirty="0" smtClean="0">
                <a:cs typeface="Times New Roman" pitchFamily="18" charset="0"/>
              </a:rPr>
              <a:t>шаблоны</a:t>
            </a:r>
            <a:r>
              <a:rPr lang="ru-RU" sz="2000" i="1" dirty="0" smtClean="0"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документов для вывода на печать </a:t>
            </a:r>
            <a:endParaRPr kumimoji="0" lang="ru-RU" sz="2000" i="1" kern="0" dirty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pic>
        <p:nvPicPr>
          <p:cNvPr id="1032" name="Picture 8" descr="C:\Users\Света\Desktop\1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571612"/>
            <a:ext cx="5143504" cy="24288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457400"/>
            <a:ext cx="8013576" cy="540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en-US" b="1" dirty="0" smtClean="0"/>
              <a:t>. </a:t>
            </a:r>
            <a:r>
              <a:rPr lang="ru-RU" b="1" dirty="0" smtClean="0"/>
              <a:t>База данных - это</a:t>
            </a:r>
            <a:r>
              <a:rPr lang="ru-RU" dirty="0" smtClean="0"/>
              <a:t>:</a:t>
            </a:r>
          </a:p>
          <a:p>
            <a:pPr marL="869950" lvl="0" indent="-514350" defTabSz="355600">
              <a:buFont typeface="+mj-lt"/>
              <a:buAutoNum type="arabicPeriod"/>
            </a:pPr>
            <a:r>
              <a:rPr lang="ru-RU" dirty="0" smtClean="0"/>
              <a:t>совокупность данных, организованных по определенным правилам; </a:t>
            </a:r>
          </a:p>
          <a:p>
            <a:pPr marL="869950" lvl="0" indent="-514350" defTabSz="355600">
              <a:buFont typeface="+mj-lt"/>
              <a:buAutoNum type="arabicPeriod"/>
            </a:pPr>
            <a:r>
              <a:rPr lang="ru-RU" dirty="0" smtClean="0"/>
              <a:t>совокупность программ для хранения и обработки больших массивов информации; </a:t>
            </a:r>
          </a:p>
          <a:p>
            <a:pPr marL="869950" lvl="0" indent="-514350" defTabSz="355600">
              <a:buFont typeface="+mj-lt"/>
              <a:buAutoNum type="arabicPeriod"/>
            </a:pPr>
            <a:r>
              <a:rPr lang="ru-RU" dirty="0" smtClean="0"/>
              <a:t>интерфейс, поддерживающий наполнение и манипулирование данными; </a:t>
            </a:r>
          </a:p>
          <a:p>
            <a:pPr marL="869950" lvl="0" indent="-514350" defTabSz="355600">
              <a:buFont typeface="+mj-lt"/>
              <a:buAutoNum type="arabicPeriod"/>
            </a:pPr>
            <a:r>
              <a:rPr lang="ru-RU" dirty="0" smtClean="0"/>
              <a:t>определенная совокупность информации. </a:t>
            </a:r>
          </a:p>
          <a:p>
            <a:pPr>
              <a:buNone/>
            </a:pPr>
            <a:r>
              <a:rPr lang="ru-RU" dirty="0" smtClean="0"/>
              <a:t>2. </a:t>
            </a:r>
            <a:r>
              <a:rPr lang="ru-RU" b="1" dirty="0" smtClean="0"/>
              <a:t>Что из перечисленного не является объектом БД</a:t>
            </a:r>
            <a:r>
              <a:rPr lang="ru-RU" dirty="0" smtClean="0"/>
              <a:t>:</a:t>
            </a:r>
          </a:p>
          <a:p>
            <a:pPr marL="869950" lvl="0" indent="-514350">
              <a:buFont typeface="+mj-lt"/>
              <a:buAutoNum type="arabicPeriod"/>
            </a:pPr>
            <a:r>
              <a:rPr lang="ru-RU" dirty="0" smtClean="0"/>
              <a:t>модули; </a:t>
            </a:r>
          </a:p>
          <a:p>
            <a:pPr marL="869950" lvl="0" indent="-514350">
              <a:buFont typeface="+mj-lt"/>
              <a:buAutoNum type="arabicPeriod"/>
            </a:pPr>
            <a:r>
              <a:rPr lang="ru-RU" dirty="0" smtClean="0"/>
              <a:t>таблицы; </a:t>
            </a:r>
          </a:p>
          <a:p>
            <a:pPr marL="869950" lvl="0" indent="-514350">
              <a:buFont typeface="+mj-lt"/>
              <a:buAutoNum type="arabicPeriod"/>
            </a:pPr>
            <a:r>
              <a:rPr lang="ru-RU" dirty="0" smtClean="0"/>
              <a:t>макросы; </a:t>
            </a:r>
          </a:p>
          <a:p>
            <a:pPr marL="869950" lvl="0" indent="-514350">
              <a:buFont typeface="+mj-lt"/>
              <a:buAutoNum type="arabicPeriod"/>
            </a:pPr>
            <a:r>
              <a:rPr lang="ru-RU" dirty="0" smtClean="0"/>
              <a:t>ключи; </a:t>
            </a:r>
          </a:p>
          <a:p>
            <a:pPr marL="869950" lvl="0" indent="-514350">
              <a:buFont typeface="+mj-lt"/>
              <a:buAutoNum type="arabicPeriod"/>
            </a:pPr>
            <a:r>
              <a:rPr lang="ru-RU" dirty="0" smtClean="0"/>
              <a:t>формы; </a:t>
            </a:r>
          </a:p>
          <a:p>
            <a:pPr marL="869950" lvl="0" indent="-514350">
              <a:buFont typeface="+mj-lt"/>
              <a:buAutoNum type="arabicPeriod"/>
            </a:pPr>
            <a:r>
              <a:rPr lang="ru-RU" dirty="0" smtClean="0"/>
              <a:t>отчеты; </a:t>
            </a:r>
          </a:p>
          <a:p>
            <a:pPr marL="869950" lvl="0" indent="-514350">
              <a:buFont typeface="+mj-lt"/>
              <a:buAutoNum type="arabicPeriod"/>
            </a:pPr>
            <a:r>
              <a:rPr lang="ru-RU" dirty="0" smtClean="0"/>
              <a:t>запросы? </a:t>
            </a:r>
          </a:p>
          <a:p>
            <a:endParaRPr lang="ru-RU" dirty="0"/>
          </a:p>
        </p:txBody>
      </p:sp>
      <p:sp>
        <p:nvSpPr>
          <p:cNvPr id="4" name="Oval 11"/>
          <p:cNvSpPr>
            <a:spLocks noChangeArrowheads="1"/>
          </p:cNvSpPr>
          <p:nvPr/>
        </p:nvSpPr>
        <p:spPr bwMode="auto">
          <a:xfrm>
            <a:off x="8244408" y="260648"/>
            <a:ext cx="504056" cy="576064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 type="none" w="med" len="lg"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charset="0"/>
              </a:rPr>
              <a:t>?</a:t>
            </a:r>
            <a:endParaRPr lang="ru-RU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214290"/>
            <a:ext cx="75997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CC"/>
                </a:solidFill>
                <a:latin typeface="Bookman Old Style" pitchFamily="18" charset="0"/>
              </a:rPr>
              <a:t>Ответьте на вопросы:</a:t>
            </a:r>
            <a:endParaRPr lang="ru-RU" sz="2800" b="1" dirty="0">
              <a:solidFill>
                <a:srgbClr val="0000CC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3929066"/>
          <a:ext cx="8147248" cy="2438400"/>
        </p:xfrm>
        <a:graphic>
          <a:graphicData uri="http://schemas.openxmlformats.org/drawingml/2006/table">
            <a:tbl>
              <a:tblPr/>
              <a:tblGrid>
                <a:gridCol w="914400"/>
                <a:gridCol w="1219200"/>
                <a:gridCol w="1143000"/>
                <a:gridCol w="1774304"/>
                <a:gridCol w="1296144"/>
                <a:gridCol w="864096"/>
                <a:gridCol w="936104"/>
              </a:tblGrid>
              <a:tr h="812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Фамилия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Отчество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рождения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Школа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Петров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Руслан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Вячеславович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922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Катаев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Сергей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Иванович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Беляев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Иван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Петрович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429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Носов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Антон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Павлович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1994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799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580" name="Rectangle 1"/>
          <p:cNvSpPr>
            <a:spLocks noChangeArrowheads="1"/>
          </p:cNvSpPr>
          <p:nvPr/>
        </p:nvSpPr>
        <p:spPr bwMode="auto">
          <a:xfrm>
            <a:off x="1" y="0"/>
            <a:ext cx="914399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28600" eaLnBrk="0" hangingPunct="0"/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3</a:t>
            </a:r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. </a:t>
            </a:r>
            <a:r>
              <a:rPr lang="ru-RU" sz="2000" b="1" dirty="0">
                <a:latin typeface="Bookman Old Style" pitchFamily="18" charset="0"/>
                <a:cs typeface="Times New Roman" pitchFamily="18" charset="0"/>
              </a:rPr>
              <a:t>Записью в реляционных базах данных называют:</a:t>
            </a:r>
            <a:endParaRPr lang="ru-RU" sz="2000" b="1" dirty="0">
              <a:latin typeface="Bookman Old Style" pitchFamily="18" charset="0"/>
            </a:endParaRPr>
          </a:p>
          <a:p>
            <a:pPr indent="228600" eaLnBrk="0" hangingPunct="0"/>
            <a:r>
              <a:rPr lang="ru-RU" sz="2400" dirty="0">
                <a:latin typeface="Calibri" pitchFamily="34" charset="0"/>
                <a:cs typeface="Times New Roman" pitchFamily="18" charset="0"/>
              </a:rPr>
              <a:t>	а)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ячейку</a:t>
            </a:r>
            <a:r>
              <a:rPr lang="en-US" sz="2400" dirty="0">
                <a:latin typeface="Calibri" pitchFamily="34" charset="0"/>
                <a:cs typeface="Times New Roman" pitchFamily="18" charset="0"/>
              </a:rPr>
              <a:t>   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б)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столбец таблицы</a:t>
            </a:r>
            <a:r>
              <a:rPr lang="en-US" sz="2000" dirty="0">
                <a:latin typeface="Calibri" pitchFamily="34" charset="0"/>
                <a:cs typeface="Times New Roman" pitchFamily="18" charset="0"/>
              </a:rPr>
              <a:t>   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в)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имя поля</a:t>
            </a:r>
            <a:r>
              <a:rPr lang="en-US" sz="2400" dirty="0">
                <a:latin typeface="Calibri" pitchFamily="34" charset="0"/>
                <a:cs typeface="Times New Roman" pitchFamily="18" charset="0"/>
              </a:rPr>
              <a:t>   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г)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строку таблицы</a:t>
            </a:r>
            <a:endParaRPr lang="en-US" sz="2000" dirty="0"/>
          </a:p>
          <a:p>
            <a:pPr indent="228600" eaLnBrk="0" hangingPunct="0"/>
            <a:r>
              <a:rPr lang="ru-RU" sz="2400" dirty="0" smtClean="0">
                <a:cs typeface="Times New Roman" pitchFamily="18" charset="0"/>
              </a:rPr>
              <a:t>4</a:t>
            </a:r>
            <a:r>
              <a:rPr lang="en-US" sz="2000" dirty="0" smtClean="0">
                <a:latin typeface="Bookman Old Style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latin typeface="Bookman Old Style" pitchFamily="18" charset="0"/>
                <a:cs typeface="Times New Roman" pitchFamily="18" charset="0"/>
              </a:rPr>
              <a:t>Поле, значение которого не повторяется в различных записях</a:t>
            </a:r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,  </a:t>
            </a:r>
            <a:r>
              <a:rPr lang="ru-RU" sz="2000" b="1" dirty="0">
                <a:latin typeface="Bookman Old Style" pitchFamily="18" charset="0"/>
                <a:cs typeface="Times New Roman" pitchFamily="18" charset="0"/>
              </a:rPr>
              <a:t>называется</a:t>
            </a:r>
            <a:endParaRPr lang="ru-RU" sz="2000" b="1" dirty="0">
              <a:latin typeface="Bookman Old Style" pitchFamily="18" charset="0"/>
            </a:endParaRPr>
          </a:p>
          <a:p>
            <a:pPr indent="228600" eaLnBrk="0" hangingPunct="0"/>
            <a:r>
              <a:rPr lang="ru-RU" sz="2400" dirty="0">
                <a:latin typeface="Calibri" pitchFamily="34" charset="0"/>
                <a:cs typeface="Times New Roman" pitchFamily="18" charset="0"/>
              </a:rPr>
              <a:t>а)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составным ключом</a:t>
            </a:r>
            <a:r>
              <a:rPr lang="en-US" sz="2000" dirty="0"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б)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типом поля</a:t>
            </a:r>
            <a:r>
              <a:rPr lang="en-US" sz="2000" dirty="0">
                <a:latin typeface="Calibri" pitchFamily="34" charset="0"/>
                <a:cs typeface="Times New Roman" pitchFamily="18" charset="0"/>
              </a:rPr>
              <a:t>    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в)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главным ключом</a:t>
            </a:r>
            <a:r>
              <a:rPr lang="en-US" sz="2000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    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г) </a:t>
            </a:r>
            <a:r>
              <a:rPr lang="ru-RU" sz="2000" dirty="0">
                <a:latin typeface="Calibri" pitchFamily="34" charset="0"/>
                <a:cs typeface="Times New Roman" pitchFamily="18" charset="0"/>
              </a:rPr>
              <a:t>именем поля</a:t>
            </a:r>
            <a:endParaRPr lang="ru-RU" sz="2000" dirty="0"/>
          </a:p>
          <a:p>
            <a:pPr indent="228600" eaLnBrk="0" hangingPunct="0"/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5</a:t>
            </a:r>
            <a:r>
              <a:rPr lang="en-US" sz="2000" dirty="0" smtClean="0">
                <a:latin typeface="Bookman Old Style" pitchFamily="18" charset="0"/>
                <a:cs typeface="Times New Roman" pitchFamily="18" charset="0"/>
              </a:rPr>
              <a:t>. </a:t>
            </a:r>
            <a:r>
              <a:rPr lang="ru-RU" sz="2000" b="1" dirty="0">
                <a:latin typeface="Bookman Old Style" pitchFamily="18" charset="0"/>
                <a:cs typeface="Times New Roman" pitchFamily="18" charset="0"/>
              </a:rPr>
              <a:t>Имеется база данных:</a:t>
            </a:r>
            <a:endParaRPr lang="ru-RU" sz="2000" b="1" dirty="0">
              <a:latin typeface="Bookman Old Style" pitchFamily="18" charset="0"/>
            </a:endParaRPr>
          </a:p>
          <a:p>
            <a:pPr indent="228600" eaLnBrk="0" hangingPunct="0"/>
            <a:r>
              <a:rPr lang="en-US" sz="2000" dirty="0">
                <a:latin typeface="Bookman Old Style" pitchFamily="18" charset="0"/>
                <a:cs typeface="Times New Roman" pitchFamily="18" charset="0"/>
              </a:rPr>
              <a:t>     </a:t>
            </a:r>
            <a:r>
              <a:rPr lang="en-US" sz="2000" dirty="0" smtClean="0">
                <a:latin typeface="Bookman Old Style" pitchFamily="18" charset="0"/>
                <a:cs typeface="Times New Roman" pitchFamily="18" charset="0"/>
              </a:rPr>
              <a:t>I. </a:t>
            </a:r>
            <a:r>
              <a:rPr lang="ru-RU" sz="2000" dirty="0" smtClean="0">
                <a:latin typeface="Bookman Old Style" pitchFamily="18" charset="0"/>
                <a:cs typeface="Times New Roman" pitchFamily="18" charset="0"/>
              </a:rPr>
              <a:t>Количество </a:t>
            </a:r>
            <a:r>
              <a:rPr lang="ru-RU" sz="2000" dirty="0">
                <a:latin typeface="Bookman Old Style" pitchFamily="18" charset="0"/>
                <a:cs typeface="Times New Roman" pitchFamily="18" charset="0"/>
              </a:rPr>
              <a:t>полей в ней ровно:</a:t>
            </a:r>
            <a:endParaRPr lang="ru-RU" sz="2000" dirty="0">
              <a:latin typeface="Bookman Old Style" pitchFamily="18" charset="0"/>
            </a:endParaRPr>
          </a:p>
          <a:p>
            <a:pPr indent="228600" eaLnBrk="0" hangingPunct="0"/>
            <a:r>
              <a:rPr lang="ru-RU" sz="2400" dirty="0">
                <a:latin typeface="Calibri" pitchFamily="34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  	а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) 2	б) 4	в) 6	г) 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7</a:t>
            </a:r>
            <a:endParaRPr lang="ru-RU" sz="2400" dirty="0"/>
          </a:p>
          <a:p>
            <a:pPr indent="228600" eaLnBrk="0" hangingPunct="0"/>
            <a:r>
              <a:rPr lang="en-US" sz="2400" dirty="0" smtClean="0">
                <a:latin typeface="Calibri" pitchFamily="34" charset="0"/>
                <a:cs typeface="Times New Roman" pitchFamily="18" charset="0"/>
              </a:rPr>
              <a:t>II. </a:t>
            </a:r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Количество </a:t>
            </a:r>
            <a:r>
              <a:rPr lang="ru-RU" sz="2000" b="1" dirty="0">
                <a:latin typeface="Bookman Old Style" pitchFamily="18" charset="0"/>
                <a:cs typeface="Times New Roman" pitchFamily="18" charset="0"/>
              </a:rPr>
              <a:t>числовых полей в представленной </a:t>
            </a:r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БД    </a:t>
            </a:r>
            <a:r>
              <a:rPr lang="en-US" sz="2000" b="1" dirty="0" smtClean="0">
                <a:latin typeface="Bookman Old Style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atin typeface="Bookman Old Style" pitchFamily="18" charset="0"/>
                <a:cs typeface="Times New Roman" pitchFamily="18" charset="0"/>
              </a:rPr>
              <a:t> равно</a:t>
            </a:r>
            <a:r>
              <a:rPr lang="ru-RU" sz="2000" b="1" dirty="0">
                <a:latin typeface="Bookman Old Style" pitchFamily="18" charset="0"/>
                <a:cs typeface="Times New Roman" pitchFamily="18" charset="0"/>
              </a:rPr>
              <a:t>:</a:t>
            </a:r>
            <a:endParaRPr lang="ru-RU" sz="2000" b="1" dirty="0">
              <a:latin typeface="Bookman Old Style" pitchFamily="18" charset="0"/>
            </a:endParaRPr>
          </a:p>
          <a:p>
            <a:pPr indent="228600" eaLnBrk="0" hangingPunct="0"/>
            <a:r>
              <a:rPr lang="ru-RU" sz="2400" dirty="0">
                <a:latin typeface="Calibri" pitchFamily="34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Calibri" pitchFamily="34" charset="0"/>
                <a:cs typeface="Times New Roman" pitchFamily="18" charset="0"/>
              </a:rPr>
              <a:t>	а</a:t>
            </a:r>
            <a:r>
              <a:rPr lang="ru-RU" sz="2400">
                <a:latin typeface="Calibri" pitchFamily="34" charset="0"/>
                <a:cs typeface="Times New Roman" pitchFamily="18" charset="0"/>
              </a:rPr>
              <a:t>) </a:t>
            </a:r>
            <a:r>
              <a:rPr lang="ru-RU" sz="2400" smtClean="0">
                <a:latin typeface="Calibri" pitchFamily="34" charset="0"/>
                <a:cs typeface="Times New Roman" pitchFamily="18" charset="0"/>
              </a:rPr>
              <a:t>0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	б</a:t>
            </a:r>
            <a:r>
              <a:rPr lang="ru-RU" sz="2400">
                <a:latin typeface="Calibri" pitchFamily="34" charset="0"/>
                <a:cs typeface="Times New Roman" pitchFamily="18" charset="0"/>
              </a:rPr>
              <a:t>) </a:t>
            </a:r>
            <a:r>
              <a:rPr lang="ru-RU" sz="2400" smtClean="0">
                <a:latin typeface="Calibri" pitchFamily="34" charset="0"/>
                <a:cs typeface="Times New Roman" pitchFamily="18" charset="0"/>
              </a:rPr>
              <a:t>2</a:t>
            </a:r>
            <a:r>
              <a:rPr lang="ru-RU" sz="2400" dirty="0">
                <a:latin typeface="Calibri" pitchFamily="34" charset="0"/>
                <a:cs typeface="Times New Roman" pitchFamily="18" charset="0"/>
              </a:rPr>
              <a:t>	в</a:t>
            </a:r>
            <a:r>
              <a:rPr lang="ru-RU" sz="2400">
                <a:latin typeface="Calibri" pitchFamily="34" charset="0"/>
                <a:cs typeface="Times New Roman" pitchFamily="18" charset="0"/>
              </a:rPr>
              <a:t>) </a:t>
            </a:r>
            <a:r>
              <a:rPr lang="ru-RU" sz="2400" smtClean="0">
                <a:latin typeface="Calibri" pitchFamily="34" charset="0"/>
                <a:cs typeface="Times New Roman" pitchFamily="18" charset="0"/>
              </a:rPr>
              <a:t>3       г</a:t>
            </a:r>
            <a:r>
              <a:rPr lang="ru-RU" sz="2400">
                <a:latin typeface="Calibri" pitchFamily="34" charset="0"/>
                <a:cs typeface="Times New Roman" pitchFamily="18" charset="0"/>
              </a:rPr>
              <a:t>) </a:t>
            </a:r>
            <a:r>
              <a:rPr lang="ru-RU" sz="2400" smtClean="0">
                <a:latin typeface="Calibri" pitchFamily="34" charset="0"/>
                <a:cs typeface="Times New Roman" pitchFamily="18" charset="0"/>
              </a:rPr>
              <a:t>4</a:t>
            </a:r>
            <a:r>
              <a:rPr lang="ru-RU" sz="1000" dirty="0">
                <a:latin typeface="Calibri" pitchFamily="34" charset="0"/>
                <a:cs typeface="Times New Roman" pitchFamily="18" charset="0"/>
              </a:rPr>
              <a:t>	</a:t>
            </a:r>
            <a:endParaRPr lang="ru-RU" dirty="0"/>
          </a:p>
        </p:txBody>
      </p:sp>
      <p:sp>
        <p:nvSpPr>
          <p:cNvPr id="4" name="Oval 11"/>
          <p:cNvSpPr>
            <a:spLocks noChangeArrowheads="1"/>
          </p:cNvSpPr>
          <p:nvPr/>
        </p:nvSpPr>
        <p:spPr bwMode="auto">
          <a:xfrm>
            <a:off x="8388424" y="260648"/>
            <a:ext cx="398418" cy="453708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 type="none" w="med" len="lg"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charset="0"/>
              </a:rPr>
              <a:t>?</a:t>
            </a:r>
            <a:endParaRPr lang="ru-RU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571472" y="642918"/>
            <a:ext cx="7572428" cy="4143404"/>
          </a:xfrm>
          <a:prstGeom prst="rect">
            <a:avLst/>
          </a:prstGeom>
          <a:noFill/>
          <a:ln w="12700">
            <a:noFill/>
            <a:prstDash val="sysDot"/>
            <a:miter lim="800000"/>
            <a:headEnd/>
            <a:tailEnd type="none" w="lg" len="lg"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latin typeface="Bookman Old Style" pitchFamily="18" charset="0"/>
              </a:rPr>
              <a:t>6. Могут </a:t>
            </a:r>
            <a:r>
              <a:rPr lang="ru-RU" sz="2400" b="1" dirty="0">
                <a:latin typeface="Bookman Old Style" pitchFamily="18" charset="0"/>
              </a:rPr>
              <a:t>ли эти данные быть ключом</a:t>
            </a:r>
            <a:r>
              <a:rPr lang="ru-RU" sz="2400" b="1" dirty="0" smtClean="0">
                <a:latin typeface="Bookman Old Style" pitchFamily="18" charset="0"/>
              </a:rPr>
              <a:t>?</a:t>
            </a:r>
          </a:p>
          <a:p>
            <a:pPr>
              <a:spcBef>
                <a:spcPct val="20000"/>
              </a:spcBef>
            </a:pPr>
            <a:endParaRPr lang="en-US" sz="2400" b="1" dirty="0">
              <a:latin typeface="Bookman Old Style" pitchFamily="18" charset="0"/>
            </a:endParaRPr>
          </a:p>
          <a:p>
            <a:pPr marL="636588" lvl="1" indent="-457200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2000" i="1" dirty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фамилия</a:t>
            </a:r>
            <a:endParaRPr lang="ru-RU" sz="2000" i="1" dirty="0">
              <a:latin typeface="Bookman Old Style" pitchFamily="18" charset="0"/>
            </a:endParaRPr>
          </a:p>
          <a:p>
            <a:pPr marL="636588" lvl="1" indent="-457200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2000" i="1" dirty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имя</a:t>
            </a:r>
          </a:p>
          <a:p>
            <a:pPr marL="636588" lvl="1" indent="-457200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2000" i="1" dirty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номер паспорта</a:t>
            </a:r>
          </a:p>
          <a:p>
            <a:pPr marL="636588" lvl="1" indent="-457200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2000" i="1" dirty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номер дома</a:t>
            </a:r>
          </a:p>
          <a:p>
            <a:pPr marL="636588" lvl="1" indent="-457200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2000" i="1" dirty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регистрационный номер автомобиля</a:t>
            </a:r>
          </a:p>
          <a:p>
            <a:pPr marL="636588" lvl="1" indent="-457200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2000" i="1" dirty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город проживания</a:t>
            </a:r>
          </a:p>
          <a:p>
            <a:pPr marL="636588" lvl="1" indent="-457200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2000" i="1" dirty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дата выполнения </a:t>
            </a: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работы</a:t>
            </a:r>
          </a:p>
          <a:p>
            <a:pPr marL="636588" lvl="1" indent="-457200">
              <a:spcBef>
                <a:spcPct val="200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ru-RU" sz="2000" i="1" dirty="0" smtClean="0">
                <a:solidFill>
                  <a:schemeClr val="tx2">
                    <a:lumMod val="10000"/>
                  </a:schemeClr>
                </a:solidFill>
                <a:latin typeface="Bookman Old Style" pitchFamily="18" charset="0"/>
              </a:rPr>
              <a:t>порядковый номер</a:t>
            </a:r>
          </a:p>
          <a:p>
            <a:pPr marL="452438" lvl="1" indent="-273050">
              <a:spcBef>
                <a:spcPct val="20000"/>
              </a:spcBef>
              <a:buClr>
                <a:schemeClr val="accent2"/>
              </a:buClr>
            </a:pPr>
            <a:endParaRPr lang="ru-RU" sz="2000" dirty="0">
              <a:latin typeface="Arial" charset="0"/>
            </a:endParaRPr>
          </a:p>
        </p:txBody>
      </p:sp>
      <p:sp>
        <p:nvSpPr>
          <p:cNvPr id="3" name="Oval 11"/>
          <p:cNvSpPr>
            <a:spLocks noChangeArrowheads="1"/>
          </p:cNvSpPr>
          <p:nvPr/>
        </p:nvSpPr>
        <p:spPr bwMode="auto">
          <a:xfrm>
            <a:off x="8244408" y="260648"/>
            <a:ext cx="504056" cy="576064"/>
          </a:xfrm>
          <a:prstGeom prst="ellipse">
            <a:avLst/>
          </a:prstGeom>
          <a:solidFill>
            <a:srgbClr val="FF0000"/>
          </a:solidFill>
          <a:ln w="25400">
            <a:noFill/>
            <a:round/>
            <a:headEnd/>
            <a:tailEnd type="none" w="med" len="lg"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charset="0"/>
              </a:rPr>
              <a:t>?</a:t>
            </a:r>
            <a:endParaRPr lang="ru-RU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БД и СУБД</a:t>
            </a:r>
          </a:p>
        </p:txBody>
      </p:sp>
      <p:sp>
        <p:nvSpPr>
          <p:cNvPr id="9219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B688DBB-4E31-41F4-998C-8232608B9A53}" type="slidenum">
              <a:rPr lang="ru-RU" smtClean="0"/>
              <a:pPr/>
              <a:t>3</a:t>
            </a:fld>
            <a:endParaRPr lang="ru-RU" smtClean="0"/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571472" y="1643050"/>
            <a:ext cx="7572375" cy="2308324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anchor="ctr">
            <a:spAutoFit/>
          </a:bodyPr>
          <a:lstStyle/>
          <a:p>
            <a:pPr marL="180975" indent="-180975" algn="just" eaLnBrk="0" hangingPunct="0">
              <a:buFontTx/>
              <a:buChar char="•"/>
            </a:pPr>
            <a:r>
              <a:rPr lang="ru-RU" sz="2400" dirty="0" smtClean="0">
                <a:cs typeface="Times New Roman" pitchFamily="18" charset="0"/>
              </a:rPr>
              <a:t>поиск информации в БД</a:t>
            </a:r>
            <a:endParaRPr lang="ru-RU" sz="2400" dirty="0"/>
          </a:p>
          <a:p>
            <a:pPr marL="180975" indent="-180975" algn="just" eaLnBrk="0" hangingPunct="0">
              <a:buFontTx/>
              <a:buChar char="•"/>
            </a:pPr>
            <a:r>
              <a:rPr lang="ru-RU" sz="2400" dirty="0">
                <a:cs typeface="Times New Roman" pitchFamily="18" charset="0"/>
              </a:rPr>
              <a:t>редактирование данных</a:t>
            </a:r>
            <a:endParaRPr lang="ru-RU" sz="2400" dirty="0"/>
          </a:p>
          <a:p>
            <a:pPr marL="180975" indent="-180975" eaLnBrk="0" hangingPunct="0">
              <a:buFontTx/>
              <a:buChar char="•"/>
            </a:pPr>
            <a:r>
              <a:rPr lang="ru-RU" sz="2400" dirty="0">
                <a:cs typeface="Times New Roman" pitchFamily="18" charset="0"/>
              </a:rPr>
              <a:t>выполнение несложных расчетов</a:t>
            </a:r>
            <a:endParaRPr lang="ru-RU" sz="2400" dirty="0"/>
          </a:p>
          <a:p>
            <a:pPr marL="180975" indent="-180975" eaLnBrk="0" hangingPunct="0">
              <a:buFontTx/>
              <a:buChar char="•"/>
            </a:pPr>
            <a:r>
              <a:rPr lang="ru-RU" sz="2400" dirty="0" smtClean="0">
                <a:cs typeface="Times New Roman" pitchFamily="18" charset="0"/>
              </a:rPr>
              <a:t>восстановление </a:t>
            </a:r>
            <a:r>
              <a:rPr lang="ru-RU" sz="2400" dirty="0">
                <a:cs typeface="Times New Roman" pitchFamily="18" charset="0"/>
              </a:rPr>
              <a:t>данных после </a:t>
            </a:r>
            <a:r>
              <a:rPr lang="ru-RU" sz="2400" dirty="0" smtClean="0">
                <a:cs typeface="Times New Roman" pitchFamily="18" charset="0"/>
              </a:rPr>
              <a:t>сбоев</a:t>
            </a:r>
          </a:p>
          <a:p>
            <a:pPr marL="180975" indent="-180975" eaLnBrk="0" hangingPunct="0">
              <a:buFontTx/>
              <a:buChar char="•"/>
            </a:pPr>
            <a:endParaRPr lang="ru-RU" sz="2400" dirty="0" smtClean="0">
              <a:cs typeface="Times New Roman" pitchFamily="18" charset="0"/>
            </a:endParaRPr>
          </a:p>
          <a:p>
            <a:pPr marL="180975" indent="-180975" eaLnBrk="0" hangingPunct="0">
              <a:buFontTx/>
              <a:buChar char="•"/>
            </a:pPr>
            <a:endParaRPr lang="ru-RU" sz="2400" dirty="0"/>
          </a:p>
        </p:txBody>
      </p:sp>
      <p:sp>
        <p:nvSpPr>
          <p:cNvPr id="9231" name="Прямоугольник 7"/>
          <p:cNvSpPr>
            <a:spLocks noChangeArrowheads="1"/>
          </p:cNvSpPr>
          <p:nvPr/>
        </p:nvSpPr>
        <p:spPr bwMode="auto">
          <a:xfrm>
            <a:off x="571472" y="1142984"/>
            <a:ext cx="25843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0000"/>
                </a:solidFill>
              </a:rPr>
              <a:t>Задачи </a:t>
            </a:r>
            <a:r>
              <a:rPr lang="ru-RU" sz="2400" b="1" dirty="0" smtClean="0">
                <a:solidFill>
                  <a:srgbClr val="000000"/>
                </a:solidFill>
              </a:rPr>
              <a:t>СУБД:</a:t>
            </a:r>
            <a:r>
              <a:rPr lang="ru-RU" sz="2400" dirty="0" smtClean="0">
                <a:solidFill>
                  <a:srgbClr val="000000"/>
                </a:solidFill>
              </a:rPr>
              <a:t>:</a:t>
            </a:r>
            <a:endParaRPr lang="ru-RU" dirty="0"/>
          </a:p>
        </p:txBody>
      </p:sp>
      <p:sp>
        <p:nvSpPr>
          <p:cNvPr id="922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34" name="AutoShape 9"/>
          <p:cNvSpPr>
            <a:spLocks noChangeArrowheads="1"/>
          </p:cNvSpPr>
          <p:nvPr/>
        </p:nvSpPr>
        <p:spPr bwMode="auto">
          <a:xfrm>
            <a:off x="7650163" y="3719513"/>
            <a:ext cx="981075" cy="1295400"/>
          </a:xfrm>
          <a:prstGeom prst="can">
            <a:avLst>
              <a:gd name="adj" fmla="val 33028"/>
            </a:avLst>
          </a:prstGeom>
          <a:solidFill>
            <a:srgbClr val="F251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 eaLnBrk="0" hangingPunct="0"/>
            <a:endParaRPr lang="ru-RU" sz="1000">
              <a:cs typeface="Times New Roman" pitchFamily="18" charset="0"/>
            </a:endParaRPr>
          </a:p>
          <a:p>
            <a:pPr algn="ctr" eaLnBrk="0" hangingPunct="0"/>
            <a:r>
              <a:rPr lang="ru-RU" sz="3200">
                <a:cs typeface="Times New Roman" pitchFamily="18" charset="0"/>
              </a:rPr>
              <a:t>БД</a:t>
            </a:r>
            <a:endParaRPr lang="ru-RU" sz="4000"/>
          </a:p>
        </p:txBody>
      </p:sp>
      <p:sp>
        <p:nvSpPr>
          <p:cNvPr id="88072" name="AutoShape 8"/>
          <p:cNvSpPr>
            <a:spLocks noChangeArrowheads="1"/>
          </p:cNvSpPr>
          <p:nvPr/>
        </p:nvSpPr>
        <p:spPr bwMode="auto">
          <a:xfrm>
            <a:off x="5194300" y="3927475"/>
            <a:ext cx="1406525" cy="879475"/>
          </a:xfrm>
          <a:prstGeom prst="roundRect">
            <a:avLst>
              <a:gd name="adj" fmla="val 16667"/>
            </a:avLst>
          </a:prstGeom>
          <a:solidFill>
            <a:srgbClr val="E6E6FF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0" rIns="0" bIns="0" anchor="ctr"/>
          <a:lstStyle/>
          <a:p>
            <a:pPr algn="ctr" eaLnBrk="0" hangingPunct="0">
              <a:defRPr/>
            </a:pPr>
            <a:r>
              <a:rPr lang="ru-RU" sz="2400" b="1" dirty="0">
                <a:latin typeface="Arial" pitchFamily="34" charset="0"/>
                <a:cs typeface="Times New Roman" pitchFamily="18" charset="0"/>
              </a:rPr>
              <a:t>СУБД</a:t>
            </a:r>
            <a:endParaRPr lang="ru-RU" sz="4000" b="1" dirty="0">
              <a:latin typeface="Arial" pitchFamily="34" charset="0"/>
            </a:endParaRPr>
          </a:p>
        </p:txBody>
      </p:sp>
      <p:sp>
        <p:nvSpPr>
          <p:cNvPr id="88071" name="AutoShape 7"/>
          <p:cNvSpPr>
            <a:spLocks noChangeArrowheads="1"/>
          </p:cNvSpPr>
          <p:nvPr/>
        </p:nvSpPr>
        <p:spPr bwMode="auto">
          <a:xfrm>
            <a:off x="2298700" y="3927475"/>
            <a:ext cx="1863725" cy="88265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36000" rIns="0" bIns="0" anchor="ctr"/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ru-RU" sz="2400">
                <a:latin typeface="Arial" pitchFamily="34" charset="0"/>
                <a:cs typeface="Times New Roman" pitchFamily="18" charset="0"/>
              </a:rPr>
              <a:t>прикладная программа</a:t>
            </a:r>
            <a:endParaRPr lang="ru-RU" sz="4000">
              <a:latin typeface="Arial" pitchFamily="34" charset="0"/>
            </a:endParaRPr>
          </a:p>
        </p:txBody>
      </p:sp>
      <p:pic>
        <p:nvPicPr>
          <p:cNvPr id="9237" name="Picture 6"/>
          <p:cNvPicPr>
            <a:picLocks noChangeAspect="1" noChangeArrowheads="1"/>
          </p:cNvPicPr>
          <p:nvPr/>
        </p:nvPicPr>
        <p:blipFill>
          <a:blip r:embed="rId2">
            <a:lum bright="40000"/>
          </a:blip>
          <a:srcRect/>
          <a:stretch>
            <a:fillRect/>
          </a:stretch>
        </p:blipFill>
        <p:spPr bwMode="auto">
          <a:xfrm>
            <a:off x="595313" y="3673475"/>
            <a:ext cx="6191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9" name="AutoShape 5"/>
          <p:cNvSpPr>
            <a:spLocks noChangeShapeType="1"/>
          </p:cNvSpPr>
          <p:nvPr/>
        </p:nvSpPr>
        <p:spPr bwMode="auto">
          <a:xfrm>
            <a:off x="1262063" y="4365625"/>
            <a:ext cx="102711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lg"/>
            <a:tailEnd type="triangle" w="med" len="lg"/>
          </a:ln>
        </p:spPr>
        <p:txBody>
          <a:bodyPr/>
          <a:lstStyle/>
          <a:p>
            <a:pPr>
              <a:defRPr/>
            </a:pPr>
            <a:endParaRPr lang="ru-RU" sz="4000">
              <a:latin typeface="+mn-lt"/>
            </a:endParaRPr>
          </a:p>
        </p:txBody>
      </p:sp>
      <p:sp>
        <p:nvSpPr>
          <p:cNvPr id="88068" name="AutoShape 4"/>
          <p:cNvSpPr>
            <a:spLocks noChangeShapeType="1"/>
          </p:cNvSpPr>
          <p:nvPr/>
        </p:nvSpPr>
        <p:spPr bwMode="auto">
          <a:xfrm>
            <a:off x="4164013" y="4365625"/>
            <a:ext cx="102711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lg"/>
            <a:tailEnd type="triangle" w="med" len="lg"/>
          </a:ln>
        </p:spPr>
        <p:txBody>
          <a:bodyPr/>
          <a:lstStyle/>
          <a:p>
            <a:pPr>
              <a:defRPr/>
            </a:pPr>
            <a:endParaRPr lang="ru-RU" sz="4000">
              <a:latin typeface="+mn-lt"/>
            </a:endParaRPr>
          </a:p>
        </p:txBody>
      </p:sp>
      <p:sp>
        <p:nvSpPr>
          <p:cNvPr id="88067" name="AutoShape 3"/>
          <p:cNvSpPr>
            <a:spLocks noChangeShapeType="1"/>
          </p:cNvSpPr>
          <p:nvPr/>
        </p:nvSpPr>
        <p:spPr bwMode="auto">
          <a:xfrm>
            <a:off x="6610350" y="4365625"/>
            <a:ext cx="103028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 type="triangle" w="med" len="lg"/>
            <a:tailEnd type="triangle" w="med" len="lg"/>
          </a:ln>
        </p:spPr>
        <p:txBody>
          <a:bodyPr/>
          <a:lstStyle/>
          <a:p>
            <a:pPr>
              <a:defRPr/>
            </a:pPr>
            <a:endParaRPr lang="ru-RU" sz="4000">
              <a:latin typeface="+mn-lt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flipV="1">
            <a:off x="357158" y="785794"/>
            <a:ext cx="8501122" cy="69850"/>
          </a:xfrm>
          <a:prstGeom prst="line">
            <a:avLst/>
          </a:prstGeom>
          <a:ln>
            <a:solidFill>
              <a:srgbClr val="00206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2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  <p:bldP spid="9231" grpId="0"/>
      <p:bldP spid="9234" grpId="0" animBg="1"/>
      <p:bldP spid="88072" grpId="0" animBg="1"/>
      <p:bldP spid="88071" grpId="0" animBg="1"/>
      <p:bldP spid="88069" grpId="0" animBg="1"/>
      <p:bldP spid="88068" grpId="0" animBg="1"/>
      <p:bldP spid="880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324850" cy="11049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</a:rPr>
              <a:t>Классификация БД:</a:t>
            </a:r>
            <a:br>
              <a:rPr lang="ru-RU" sz="2800" b="1" dirty="0" smtClean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</a:rPr>
              <a:t>   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7030A0"/>
                </a:solidFill>
                <a:latin typeface="Times New Roman" pitchFamily="18" charset="0"/>
                <a:sym typeface="Wingdings"/>
              </a:rPr>
              <a:t> 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</a:rPr>
              <a:t>по  способу  хранения 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214282" y="2500306"/>
            <a:ext cx="4244850" cy="1928826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/>
            <a:r>
              <a:rPr lang="ru-RU" sz="2800" b="1" dirty="0">
                <a:solidFill>
                  <a:srgbClr val="0000CC"/>
                </a:solidFill>
                <a:latin typeface="Times New Roman" pitchFamily="18" charset="0"/>
              </a:rPr>
              <a:t>Централизованная  </a:t>
            </a: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</a:rPr>
              <a:t>БД</a:t>
            </a:r>
          </a:p>
          <a:p>
            <a:pPr algn="ctr"/>
            <a:endParaRPr lang="ru-RU" sz="28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</a:rPr>
              <a:t>БД  хранится  на  одном  </a:t>
            </a:r>
          </a:p>
          <a:p>
            <a:pPr algn="ctr"/>
            <a:r>
              <a:rPr lang="ru-RU" sz="2400" b="1" dirty="0">
                <a:latin typeface="Times New Roman" pitchFamily="18" charset="0"/>
              </a:rPr>
              <a:t>компьютере</a:t>
            </a:r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4714876" y="2500306"/>
            <a:ext cx="4191000" cy="191929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anchor="ctr"/>
          <a:lstStyle/>
          <a:p>
            <a:pPr algn="ctr"/>
            <a:endParaRPr lang="ru-RU" sz="2800" b="1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</a:rPr>
              <a:t>Распределённая  БД</a:t>
            </a:r>
          </a:p>
          <a:p>
            <a:pPr algn="ctr"/>
            <a:endParaRPr lang="ru-RU" sz="2800" b="1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</a:rPr>
              <a:t>БД  хранятся на различных</a:t>
            </a:r>
          </a:p>
          <a:p>
            <a:pPr marL="450850" indent="-450850" algn="ctr"/>
            <a:r>
              <a:rPr lang="ru-RU" sz="2400" b="1" dirty="0" smtClean="0">
                <a:latin typeface="Times New Roman" pitchFamily="18" charset="0"/>
              </a:rPr>
              <a:t> компьютерах сети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endParaRPr lang="ru-RU" sz="2800" b="1" dirty="0">
              <a:solidFill>
                <a:srgbClr val="0000CC"/>
              </a:solidFill>
              <a:latin typeface="Times New Roman" pitchFamily="18" charset="0"/>
            </a:endParaRPr>
          </a:p>
          <a:p>
            <a:pPr algn="ctr"/>
            <a:endParaRPr lang="ru-RU" sz="2400" b="1" dirty="0" smtClean="0">
              <a:latin typeface="Times New Roman" pitchFamily="18" charset="0"/>
            </a:endParaRPr>
          </a:p>
        </p:txBody>
      </p:sp>
      <p:sp>
        <p:nvSpPr>
          <p:cNvPr id="52232" name="AutoShape 8"/>
          <p:cNvSpPr>
            <a:spLocks noChangeArrowheads="1"/>
          </p:cNvSpPr>
          <p:nvPr/>
        </p:nvSpPr>
        <p:spPr bwMode="auto">
          <a:xfrm>
            <a:off x="4572032" y="5357826"/>
            <a:ext cx="4500562" cy="857248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9525">
            <a:round/>
            <a:headEnd/>
            <a:tailEnd/>
          </a:ln>
          <a:effectLst>
            <a:outerShdw blurRad="50800" dist="50800" dir="5400000" algn="ctr" rotWithShape="0">
              <a:schemeClr val="bg1">
                <a:lumMod val="95000"/>
              </a:schemeClr>
            </a:outerShdw>
          </a:effectLst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2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ru-RU" sz="2000" b="1" dirty="0">
                <a:solidFill>
                  <a:srgbClr val="0000CC"/>
                </a:solidFill>
                <a:latin typeface="Times New Roman" pitchFamily="18" charset="0"/>
              </a:rPr>
              <a:t>Пример: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 информация  в  сети  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Internet</a:t>
            </a: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, 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</a:rPr>
              <a:t>объединённая  паутиной  </a:t>
            </a: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</a:rPr>
              <a:t>WWW</a:t>
            </a:r>
            <a:endParaRPr lang="ru-RU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2233" name="Line 9"/>
          <p:cNvSpPr>
            <a:spLocks noChangeShapeType="1"/>
          </p:cNvSpPr>
          <p:nvPr/>
        </p:nvSpPr>
        <p:spPr bwMode="auto">
          <a:xfrm>
            <a:off x="6858016" y="4429132"/>
            <a:ext cx="45719" cy="714380"/>
          </a:xfrm>
          <a:prstGeom prst="line">
            <a:avLst/>
          </a:prstGeom>
          <a:noFill/>
          <a:ln w="57150">
            <a:solidFill>
              <a:schemeClr val="bg1">
                <a:lumMod val="50000"/>
              </a:schemeClr>
            </a:solidFill>
            <a:prstDash val="sysDash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34" name="Line 10"/>
          <p:cNvSpPr>
            <a:spLocks noChangeShapeType="1"/>
          </p:cNvSpPr>
          <p:nvPr/>
        </p:nvSpPr>
        <p:spPr bwMode="auto">
          <a:xfrm flipH="1">
            <a:off x="2428860" y="1571612"/>
            <a:ext cx="1371600" cy="714380"/>
          </a:xfrm>
          <a:prstGeom prst="line">
            <a:avLst/>
          </a:prstGeom>
          <a:noFill/>
          <a:ln w="76200">
            <a:solidFill>
              <a:schemeClr val="accent5">
                <a:lumMod val="75000"/>
              </a:schemeClr>
            </a:solidFill>
            <a:prstDash val="sysDash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5272102" y="1571612"/>
            <a:ext cx="1371600" cy="642942"/>
          </a:xfrm>
          <a:prstGeom prst="line">
            <a:avLst/>
          </a:prstGeom>
          <a:noFill/>
          <a:ln w="76200">
            <a:solidFill>
              <a:schemeClr val="accent5">
                <a:lumMod val="75000"/>
              </a:schemeClr>
            </a:solidFill>
            <a:prstDash val="sysDash"/>
            <a:round/>
            <a:headEnd/>
            <a:tailEnd type="triangle" w="med" len="med"/>
          </a:ln>
        </p:spPr>
        <p:txBody>
          <a:bodyPr/>
          <a:lstStyle/>
          <a:p>
            <a:endParaRPr lang="ru-RU">
              <a:ln>
                <a:solidFill>
                  <a:srgbClr val="0000CC"/>
                </a:solidFill>
              </a:ln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2941638" y="1476375"/>
            <a:ext cx="3070225" cy="479425"/>
            <a:chOff x="2942376" y="1385180"/>
            <a:chExt cx="3069125" cy="479834"/>
          </a:xfrm>
        </p:grpSpPr>
        <p:sp>
          <p:nvSpPr>
            <p:cNvPr id="10272" name="Полилиния 6"/>
            <p:cNvSpPr>
              <a:spLocks noChangeArrowheads="1"/>
            </p:cNvSpPr>
            <p:nvPr/>
          </p:nvSpPr>
          <p:spPr bwMode="auto">
            <a:xfrm>
              <a:off x="2942376" y="1385180"/>
              <a:ext cx="1539089" cy="479834"/>
            </a:xfrm>
            <a:custGeom>
              <a:avLst/>
              <a:gdLst>
                <a:gd name="T0" fmla="*/ 1539089 w 1539089"/>
                <a:gd name="T1" fmla="*/ 0 h 479834"/>
                <a:gd name="T2" fmla="*/ 0 w 1539089"/>
                <a:gd name="T3" fmla="*/ 479834 h 479834"/>
                <a:gd name="T4" fmla="*/ 0 60000 65536"/>
                <a:gd name="T5" fmla="*/ 0 60000 65536"/>
                <a:gd name="T6" fmla="*/ 0 w 1539089"/>
                <a:gd name="T7" fmla="*/ 0 h 479834"/>
                <a:gd name="T8" fmla="*/ 1539089 w 1539089"/>
                <a:gd name="T9" fmla="*/ 479834 h 4798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39089" h="479834">
                  <a:moveTo>
                    <a:pt x="1539089" y="0"/>
                  </a:moveTo>
                  <a:lnTo>
                    <a:pt x="0" y="479834"/>
                  </a:lnTo>
                </a:path>
              </a:pathLst>
            </a:custGeom>
            <a:noFill/>
            <a:ln w="19050" algn="ctr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73" name="Полилиния 7"/>
            <p:cNvSpPr>
              <a:spLocks noChangeArrowheads="1"/>
            </p:cNvSpPr>
            <p:nvPr/>
          </p:nvSpPr>
          <p:spPr bwMode="auto">
            <a:xfrm flipH="1">
              <a:off x="4472412" y="1385180"/>
              <a:ext cx="1539089" cy="479834"/>
            </a:xfrm>
            <a:custGeom>
              <a:avLst/>
              <a:gdLst>
                <a:gd name="T0" fmla="*/ 1539089 w 1539089"/>
                <a:gd name="T1" fmla="*/ 0 h 479834"/>
                <a:gd name="T2" fmla="*/ 0 w 1539089"/>
                <a:gd name="T3" fmla="*/ 479834 h 479834"/>
                <a:gd name="T4" fmla="*/ 0 60000 65536"/>
                <a:gd name="T5" fmla="*/ 0 60000 65536"/>
                <a:gd name="T6" fmla="*/ 0 w 1539089"/>
                <a:gd name="T7" fmla="*/ 0 h 479834"/>
                <a:gd name="T8" fmla="*/ 1539089 w 1539089"/>
                <a:gd name="T9" fmla="*/ 479834 h 47983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39089" h="479834">
                  <a:moveTo>
                    <a:pt x="1539089" y="0"/>
                  </a:moveTo>
                  <a:lnTo>
                    <a:pt x="0" y="479834"/>
                  </a:lnTo>
                </a:path>
              </a:pathLst>
            </a:custGeom>
            <a:noFill/>
            <a:ln w="19050" algn="ctr">
              <a:solidFill>
                <a:schemeClr val="tx1"/>
              </a:solidFill>
              <a:round/>
              <a:headEnd/>
              <a:tailEnd type="triangle" w="med" len="lg"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311150" y="301625"/>
            <a:ext cx="8375650" cy="471488"/>
          </a:xfrm>
        </p:spPr>
        <p:txBody>
          <a:bodyPr>
            <a:normAutofit fontScale="90000"/>
          </a:bodyPr>
          <a:lstStyle/>
          <a:p>
            <a:endParaRPr lang="ru-RU" dirty="0" smtClean="0"/>
          </a:p>
        </p:txBody>
      </p:sp>
      <p:sp>
        <p:nvSpPr>
          <p:cNvPr id="10244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15D2AC2-2A83-42DA-A27C-04674BAB745C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62363" y="979488"/>
            <a:ext cx="1701800" cy="408623"/>
          </a:xfrm>
          <a:prstGeom prst="roundRect">
            <a:avLst/>
          </a:prstGeom>
          <a:solidFill>
            <a:srgbClr val="E6E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Arial" pitchFamily="34" charset="0"/>
              </a:rPr>
              <a:t>БД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14349" y="1957388"/>
            <a:ext cx="2752752" cy="408623"/>
          </a:xfrm>
          <a:prstGeom prst="roundRect">
            <a:avLst/>
          </a:prstGeom>
          <a:solidFill>
            <a:srgbClr val="E6E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Arial" pitchFamily="34" charset="0"/>
              </a:rPr>
              <a:t>централизованная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557838" y="1957388"/>
            <a:ext cx="2657500" cy="408623"/>
          </a:xfrm>
          <a:prstGeom prst="roundRect">
            <a:avLst/>
          </a:prstGeom>
          <a:solidFill>
            <a:srgbClr val="E6E6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>
                <a:latin typeface="Arial" pitchFamily="34" charset="0"/>
              </a:rPr>
              <a:t>распределённая</a:t>
            </a:r>
            <a:endParaRPr lang="ru-RU" dirty="0">
              <a:latin typeface="Arial" pitchFamily="34" charset="0"/>
            </a:endParaRPr>
          </a:p>
        </p:txBody>
      </p:sp>
      <p:sp>
        <p:nvSpPr>
          <p:cNvPr id="10248" name="Прямоугольник 9"/>
          <p:cNvSpPr>
            <a:spLocks noChangeArrowheads="1"/>
          </p:cNvSpPr>
          <p:nvPr/>
        </p:nvSpPr>
        <p:spPr bwMode="auto">
          <a:xfrm>
            <a:off x="773113" y="2525713"/>
            <a:ext cx="34242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>
                <a:solidFill>
                  <a:srgbClr val="000000"/>
                </a:solidFill>
                <a:cs typeface="Times New Roman" pitchFamily="18" charset="0"/>
              </a:rPr>
              <a:t>БД и СУБД на компьютере </a:t>
            </a:r>
            <a:br>
              <a:rPr lang="ru-RU" sz="200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2000">
                <a:solidFill>
                  <a:srgbClr val="000000"/>
                </a:solidFill>
                <a:cs typeface="Times New Roman" pitchFamily="18" charset="0"/>
              </a:rPr>
              <a:t>пользователя</a:t>
            </a:r>
            <a:endParaRPr lang="ru-RU" sz="1600"/>
          </a:p>
        </p:txBody>
      </p:sp>
      <p:sp>
        <p:nvSpPr>
          <p:cNvPr id="10249" name="Прямоугольник 10"/>
          <p:cNvSpPr>
            <a:spLocks noChangeArrowheads="1"/>
          </p:cNvSpPr>
          <p:nvPr/>
        </p:nvSpPr>
        <p:spPr bwMode="auto">
          <a:xfrm>
            <a:off x="4630738" y="2525713"/>
            <a:ext cx="38322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>
                <a:solidFill>
                  <a:srgbClr val="000000"/>
                </a:solidFill>
                <a:cs typeface="Times New Roman" pitchFamily="18" charset="0"/>
              </a:rPr>
              <a:t>БД на удалённом компьютере </a:t>
            </a:r>
            <a:br>
              <a:rPr lang="ru-RU" sz="2000">
                <a:solidFill>
                  <a:srgbClr val="000000"/>
                </a:solidFill>
                <a:cs typeface="Times New Roman" pitchFamily="18" charset="0"/>
              </a:rPr>
            </a:br>
            <a:r>
              <a:rPr lang="ru-RU" sz="2000">
                <a:solidFill>
                  <a:srgbClr val="000000"/>
                </a:solidFill>
                <a:cs typeface="Times New Roman" pitchFamily="18" charset="0"/>
              </a:rPr>
              <a:t>(в сети)</a:t>
            </a:r>
            <a:endParaRPr lang="ru-RU" sz="1600"/>
          </a:p>
        </p:txBody>
      </p:sp>
      <p:grpSp>
        <p:nvGrpSpPr>
          <p:cNvPr id="3" name="Group 7"/>
          <p:cNvGrpSpPr>
            <a:grpSpLocks noChangeAspect="1"/>
          </p:cNvGrpSpPr>
          <p:nvPr/>
        </p:nvGrpSpPr>
        <p:grpSpPr bwMode="auto">
          <a:xfrm>
            <a:off x="401638" y="3065463"/>
            <a:ext cx="360362" cy="360362"/>
            <a:chOff x="2816" y="2458"/>
            <a:chExt cx="1728" cy="1728"/>
          </a:xfrm>
        </p:grpSpPr>
        <p:sp>
          <p:nvSpPr>
            <p:cNvPr id="10267" name="Oval 8"/>
            <p:cNvSpPr>
              <a:spLocks noChangeAspect="1" noChangeArrowheads="1"/>
            </p:cNvSpPr>
            <p:nvPr/>
          </p:nvSpPr>
          <p:spPr bwMode="auto">
            <a:xfrm>
              <a:off x="2816" y="2458"/>
              <a:ext cx="1728" cy="172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7" name="Group 9"/>
            <p:cNvGrpSpPr>
              <a:grpSpLocks noChangeAspect="1"/>
            </p:cNvGrpSpPr>
            <p:nvPr/>
          </p:nvGrpSpPr>
          <p:grpSpPr bwMode="auto">
            <a:xfrm>
              <a:off x="3051" y="2667"/>
              <a:ext cx="1299" cy="1299"/>
              <a:chOff x="3051" y="2667"/>
              <a:chExt cx="1299" cy="1299"/>
            </a:xfrm>
          </p:grpSpPr>
          <p:sp>
            <p:nvSpPr>
              <p:cNvPr id="10270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3051" y="3105"/>
                <a:ext cx="1299" cy="42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71" name="Rectangle 11"/>
              <p:cNvSpPr>
                <a:spLocks noChangeAspect="1" noChangeArrowheads="1"/>
              </p:cNvSpPr>
              <p:nvPr/>
            </p:nvSpPr>
            <p:spPr bwMode="auto">
              <a:xfrm rot="-5400000">
                <a:off x="3057" y="3105"/>
                <a:ext cx="1299" cy="42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269" name="Freeform 12"/>
            <p:cNvSpPr>
              <a:spLocks noChangeAspect="1"/>
            </p:cNvSpPr>
            <p:nvPr/>
          </p:nvSpPr>
          <p:spPr bwMode="auto">
            <a:xfrm>
              <a:off x="3048" y="2664"/>
              <a:ext cx="1302" cy="1299"/>
            </a:xfrm>
            <a:custGeom>
              <a:avLst/>
              <a:gdLst>
                <a:gd name="T0" fmla="*/ 3 w 1302"/>
                <a:gd name="T1" fmla="*/ 438 h 1299"/>
                <a:gd name="T2" fmla="*/ 444 w 1302"/>
                <a:gd name="T3" fmla="*/ 438 h 1299"/>
                <a:gd name="T4" fmla="*/ 444 w 1302"/>
                <a:gd name="T5" fmla="*/ 0 h 1299"/>
                <a:gd name="T6" fmla="*/ 870 w 1302"/>
                <a:gd name="T7" fmla="*/ 0 h 1299"/>
                <a:gd name="T8" fmla="*/ 870 w 1302"/>
                <a:gd name="T9" fmla="*/ 441 h 1299"/>
                <a:gd name="T10" fmla="*/ 1302 w 1302"/>
                <a:gd name="T11" fmla="*/ 441 h 1299"/>
                <a:gd name="T12" fmla="*/ 1302 w 1302"/>
                <a:gd name="T13" fmla="*/ 864 h 1299"/>
                <a:gd name="T14" fmla="*/ 870 w 1302"/>
                <a:gd name="T15" fmla="*/ 864 h 1299"/>
                <a:gd name="T16" fmla="*/ 870 w 1302"/>
                <a:gd name="T17" fmla="*/ 1299 h 1299"/>
                <a:gd name="T18" fmla="*/ 447 w 1302"/>
                <a:gd name="T19" fmla="*/ 1299 h 1299"/>
                <a:gd name="T20" fmla="*/ 447 w 1302"/>
                <a:gd name="T21" fmla="*/ 867 h 1299"/>
                <a:gd name="T22" fmla="*/ 0 w 1302"/>
                <a:gd name="T23" fmla="*/ 867 h 1299"/>
                <a:gd name="T24" fmla="*/ 3 w 1302"/>
                <a:gd name="T25" fmla="*/ 438 h 12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02"/>
                <a:gd name="T40" fmla="*/ 0 h 1299"/>
                <a:gd name="T41" fmla="*/ 1302 w 1302"/>
                <a:gd name="T42" fmla="*/ 1299 h 12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02" h="1299">
                  <a:moveTo>
                    <a:pt x="3" y="438"/>
                  </a:moveTo>
                  <a:lnTo>
                    <a:pt x="444" y="438"/>
                  </a:lnTo>
                  <a:lnTo>
                    <a:pt x="444" y="0"/>
                  </a:lnTo>
                  <a:lnTo>
                    <a:pt x="870" y="0"/>
                  </a:lnTo>
                  <a:lnTo>
                    <a:pt x="870" y="441"/>
                  </a:lnTo>
                  <a:lnTo>
                    <a:pt x="1302" y="441"/>
                  </a:lnTo>
                  <a:lnTo>
                    <a:pt x="1302" y="864"/>
                  </a:lnTo>
                  <a:lnTo>
                    <a:pt x="870" y="864"/>
                  </a:lnTo>
                  <a:lnTo>
                    <a:pt x="870" y="1299"/>
                  </a:lnTo>
                  <a:lnTo>
                    <a:pt x="447" y="1299"/>
                  </a:lnTo>
                  <a:lnTo>
                    <a:pt x="447" y="867"/>
                  </a:lnTo>
                  <a:lnTo>
                    <a:pt x="0" y="867"/>
                  </a:lnTo>
                  <a:lnTo>
                    <a:pt x="3" y="43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774700" y="3103563"/>
            <a:ext cx="24860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marL="180975" indent="-180975">
              <a:buClr>
                <a:srgbClr val="00CC00"/>
              </a:buClr>
              <a:buFont typeface="Wingdings" pitchFamily="2" charset="2"/>
              <a:buChar char="§"/>
            </a:pPr>
            <a:r>
              <a:rPr lang="ru-RU" sz="2200"/>
              <a:t>автономность</a:t>
            </a: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auto">
          <a:xfrm>
            <a:off x="401638" y="3635375"/>
            <a:ext cx="360362" cy="358775"/>
            <a:chOff x="552" y="2523"/>
            <a:chExt cx="1728" cy="1728"/>
          </a:xfrm>
        </p:grpSpPr>
        <p:sp>
          <p:nvSpPr>
            <p:cNvPr id="10265" name="Oval 16"/>
            <p:cNvSpPr>
              <a:spLocks noChangeAspect="1" noChangeArrowheads="1"/>
            </p:cNvSpPr>
            <p:nvPr/>
          </p:nvSpPr>
          <p:spPr bwMode="auto">
            <a:xfrm>
              <a:off x="552" y="2523"/>
              <a:ext cx="1728" cy="172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66" name="Rectangle 17"/>
            <p:cNvSpPr>
              <a:spLocks noChangeAspect="1" noChangeArrowheads="1"/>
            </p:cNvSpPr>
            <p:nvPr/>
          </p:nvSpPr>
          <p:spPr bwMode="auto">
            <a:xfrm>
              <a:off x="774" y="3183"/>
              <a:ext cx="1299" cy="4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782638" y="3614738"/>
            <a:ext cx="4187825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200" dirty="0"/>
              <a:t>нужно обновлять БД на каждом компьютере</a:t>
            </a:r>
          </a:p>
          <a:p>
            <a:pPr marL="180975" indent="-180975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200" dirty="0"/>
              <a:t>как учесть изменения, внесённые пользователями</a:t>
            </a:r>
          </a:p>
        </p:txBody>
      </p:sp>
      <p:grpSp>
        <p:nvGrpSpPr>
          <p:cNvPr id="9" name="Group 7"/>
          <p:cNvGrpSpPr>
            <a:grpSpLocks noChangeAspect="1"/>
          </p:cNvGrpSpPr>
          <p:nvPr/>
        </p:nvGrpSpPr>
        <p:grpSpPr bwMode="auto">
          <a:xfrm>
            <a:off x="4575175" y="3146425"/>
            <a:ext cx="360363" cy="360363"/>
            <a:chOff x="2816" y="2458"/>
            <a:chExt cx="1728" cy="1728"/>
          </a:xfrm>
        </p:grpSpPr>
        <p:sp>
          <p:nvSpPr>
            <p:cNvPr id="10260" name="Oval 8"/>
            <p:cNvSpPr>
              <a:spLocks noChangeAspect="1" noChangeArrowheads="1"/>
            </p:cNvSpPr>
            <p:nvPr/>
          </p:nvSpPr>
          <p:spPr bwMode="auto">
            <a:xfrm>
              <a:off x="2816" y="2458"/>
              <a:ext cx="1728" cy="1728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" name="Group 9"/>
            <p:cNvGrpSpPr>
              <a:grpSpLocks noChangeAspect="1"/>
            </p:cNvGrpSpPr>
            <p:nvPr/>
          </p:nvGrpSpPr>
          <p:grpSpPr bwMode="auto">
            <a:xfrm>
              <a:off x="3051" y="2667"/>
              <a:ext cx="1299" cy="1299"/>
              <a:chOff x="3051" y="2667"/>
              <a:chExt cx="1299" cy="1299"/>
            </a:xfrm>
          </p:grpSpPr>
          <p:sp>
            <p:nvSpPr>
              <p:cNvPr id="10263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3051" y="3105"/>
                <a:ext cx="1299" cy="42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64" name="Rectangle 11"/>
              <p:cNvSpPr>
                <a:spLocks noChangeAspect="1" noChangeArrowheads="1"/>
              </p:cNvSpPr>
              <p:nvPr/>
            </p:nvSpPr>
            <p:spPr bwMode="auto">
              <a:xfrm rot="-5400000">
                <a:off x="3057" y="3105"/>
                <a:ext cx="1299" cy="42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0262" name="Freeform 12"/>
            <p:cNvSpPr>
              <a:spLocks noChangeAspect="1"/>
            </p:cNvSpPr>
            <p:nvPr/>
          </p:nvSpPr>
          <p:spPr bwMode="auto">
            <a:xfrm>
              <a:off x="3048" y="2664"/>
              <a:ext cx="1302" cy="1299"/>
            </a:xfrm>
            <a:custGeom>
              <a:avLst/>
              <a:gdLst>
                <a:gd name="T0" fmla="*/ 3 w 1302"/>
                <a:gd name="T1" fmla="*/ 438 h 1299"/>
                <a:gd name="T2" fmla="*/ 444 w 1302"/>
                <a:gd name="T3" fmla="*/ 438 h 1299"/>
                <a:gd name="T4" fmla="*/ 444 w 1302"/>
                <a:gd name="T5" fmla="*/ 0 h 1299"/>
                <a:gd name="T6" fmla="*/ 870 w 1302"/>
                <a:gd name="T7" fmla="*/ 0 h 1299"/>
                <a:gd name="T8" fmla="*/ 870 w 1302"/>
                <a:gd name="T9" fmla="*/ 441 h 1299"/>
                <a:gd name="T10" fmla="*/ 1302 w 1302"/>
                <a:gd name="T11" fmla="*/ 441 h 1299"/>
                <a:gd name="T12" fmla="*/ 1302 w 1302"/>
                <a:gd name="T13" fmla="*/ 864 h 1299"/>
                <a:gd name="T14" fmla="*/ 870 w 1302"/>
                <a:gd name="T15" fmla="*/ 864 h 1299"/>
                <a:gd name="T16" fmla="*/ 870 w 1302"/>
                <a:gd name="T17" fmla="*/ 1299 h 1299"/>
                <a:gd name="T18" fmla="*/ 447 w 1302"/>
                <a:gd name="T19" fmla="*/ 1299 h 1299"/>
                <a:gd name="T20" fmla="*/ 447 w 1302"/>
                <a:gd name="T21" fmla="*/ 867 h 1299"/>
                <a:gd name="T22" fmla="*/ 0 w 1302"/>
                <a:gd name="T23" fmla="*/ 867 h 1299"/>
                <a:gd name="T24" fmla="*/ 3 w 1302"/>
                <a:gd name="T25" fmla="*/ 438 h 1299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02"/>
                <a:gd name="T40" fmla="*/ 0 h 1299"/>
                <a:gd name="T41" fmla="*/ 1302 w 1302"/>
                <a:gd name="T42" fmla="*/ 1299 h 1299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02" h="1299">
                  <a:moveTo>
                    <a:pt x="3" y="438"/>
                  </a:moveTo>
                  <a:lnTo>
                    <a:pt x="444" y="438"/>
                  </a:lnTo>
                  <a:lnTo>
                    <a:pt x="444" y="0"/>
                  </a:lnTo>
                  <a:lnTo>
                    <a:pt x="870" y="0"/>
                  </a:lnTo>
                  <a:lnTo>
                    <a:pt x="870" y="441"/>
                  </a:lnTo>
                  <a:lnTo>
                    <a:pt x="1302" y="441"/>
                  </a:lnTo>
                  <a:lnTo>
                    <a:pt x="1302" y="864"/>
                  </a:lnTo>
                  <a:lnTo>
                    <a:pt x="870" y="864"/>
                  </a:lnTo>
                  <a:lnTo>
                    <a:pt x="870" y="1299"/>
                  </a:lnTo>
                  <a:lnTo>
                    <a:pt x="447" y="1299"/>
                  </a:lnTo>
                  <a:lnTo>
                    <a:pt x="447" y="867"/>
                  </a:lnTo>
                  <a:lnTo>
                    <a:pt x="0" y="867"/>
                  </a:lnTo>
                  <a:lnTo>
                    <a:pt x="3" y="43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4948238" y="3103563"/>
            <a:ext cx="24860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marL="180975" indent="-180975">
              <a:buClr>
                <a:srgbClr val="00CC00"/>
              </a:buClr>
              <a:buFont typeface="Wingdings" pitchFamily="2" charset="2"/>
              <a:buChar char="§"/>
            </a:pPr>
            <a:r>
              <a:rPr lang="ru-RU" sz="2200"/>
              <a:t>все работают с одной БД</a:t>
            </a:r>
          </a:p>
        </p:txBody>
      </p:sp>
      <p:grpSp>
        <p:nvGrpSpPr>
          <p:cNvPr id="11" name="Group 15"/>
          <p:cNvGrpSpPr>
            <a:grpSpLocks noChangeAspect="1"/>
          </p:cNvGrpSpPr>
          <p:nvPr/>
        </p:nvGrpSpPr>
        <p:grpSpPr bwMode="auto">
          <a:xfrm>
            <a:off x="4575175" y="3644900"/>
            <a:ext cx="360363" cy="358775"/>
            <a:chOff x="552" y="2523"/>
            <a:chExt cx="1728" cy="1728"/>
          </a:xfrm>
        </p:grpSpPr>
        <p:sp>
          <p:nvSpPr>
            <p:cNvPr id="10258" name="Oval 16"/>
            <p:cNvSpPr>
              <a:spLocks noChangeAspect="1" noChangeArrowheads="1"/>
            </p:cNvSpPr>
            <p:nvPr/>
          </p:nvSpPr>
          <p:spPr bwMode="auto">
            <a:xfrm>
              <a:off x="552" y="2523"/>
              <a:ext cx="1728" cy="172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259" name="Rectangle 17"/>
            <p:cNvSpPr>
              <a:spLocks noChangeAspect="1" noChangeArrowheads="1"/>
            </p:cNvSpPr>
            <p:nvPr/>
          </p:nvSpPr>
          <p:spPr bwMode="auto">
            <a:xfrm>
              <a:off x="774" y="3183"/>
              <a:ext cx="1299" cy="4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4956175" y="3614738"/>
            <a:ext cx="3535363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80975" indent="-180975">
              <a:buClr>
                <a:srgbClr val="FF0000"/>
              </a:buClr>
              <a:buFont typeface="Wingdings" pitchFamily="2" charset="2"/>
              <a:buChar char="§"/>
            </a:pPr>
            <a:r>
              <a:rPr lang="ru-RU" sz="2200"/>
              <a:t>зависимость от сети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248" grpId="0"/>
      <p:bldP spid="10249" grpId="0"/>
      <p:bldP spid="18" grpId="0"/>
      <p:bldP spid="22" grpId="0"/>
      <p:bldP spid="29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9286940" cy="758952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</a:rPr>
              <a:t>Классификация БД: </a:t>
            </a:r>
            <a:br>
              <a:rPr lang="ru-RU" sz="2400" b="1" dirty="0" smtClean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008000"/>
                </a:solidFill>
                <a:latin typeface="Times New Roman" pitchFamily="18" charset="0"/>
                <a:sym typeface="Wingdings"/>
              </a:rPr>
              <a:t>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sym typeface="Wingdings"/>
              </a:rPr>
              <a:t> 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</a:rPr>
              <a:t>п</a:t>
            </a:r>
            <a:r>
              <a:rPr lang="ru-RU" sz="2400" b="1" dirty="0" smtClean="0">
                <a:solidFill>
                  <a:srgbClr val="008000"/>
                </a:solidFill>
              </a:rPr>
              <a:t>о  характеру  хранимой информации    </a:t>
            </a:r>
          </a:p>
        </p:txBody>
      </p:sp>
      <p:sp>
        <p:nvSpPr>
          <p:cNvPr id="46084" name="AutoShape 4" descr="Почтовая бумага"/>
          <p:cNvSpPr>
            <a:spLocks noChangeArrowheads="1"/>
          </p:cNvSpPr>
          <p:nvPr/>
        </p:nvSpPr>
        <p:spPr bwMode="auto">
          <a:xfrm>
            <a:off x="228600" y="2590800"/>
            <a:ext cx="4038600" cy="403860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contourW="12700" prstMaterial="legacyMatte">
            <a:bevelB w="13500" h="13500" prst="angle"/>
            <a:extrusionClr>
              <a:srgbClr val="FFFFCC"/>
            </a:extrusionClr>
            <a:contourClr>
              <a:schemeClr val="bg2"/>
            </a:contourClr>
          </a:sp3d>
        </p:spPr>
        <p:txBody>
          <a:bodyPr wrap="none" anchor="ctr">
            <a:flatTx/>
          </a:bodyPr>
          <a:lstStyle/>
          <a:p>
            <a:pPr algn="ctr"/>
            <a:endParaRPr lang="ru-RU" sz="2400" i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5" name="WordArt 5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214282" y="1828800"/>
            <a:ext cx="4143404" cy="385754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Bookman Old Style"/>
              </a:rPr>
              <a:t>ФАКТОГРАФИЧЕСКИЕ</a:t>
            </a:r>
          </a:p>
        </p:txBody>
      </p:sp>
      <p:sp>
        <p:nvSpPr>
          <p:cNvPr id="46086" name="AutoShape 6" descr="Полотно"/>
          <p:cNvSpPr>
            <a:spLocks noChangeArrowheads="1"/>
          </p:cNvSpPr>
          <p:nvPr/>
        </p:nvSpPr>
        <p:spPr bwMode="auto">
          <a:xfrm>
            <a:off x="4648200" y="2514600"/>
            <a:ext cx="4267200" cy="403860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wrap="none" anchor="ctr">
            <a:flatTx/>
          </a:bodyPr>
          <a:lstStyle/>
          <a:p>
            <a:pPr indent="1077913" algn="ctr"/>
            <a:endParaRPr lang="ru-RU" sz="2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087" name="WordArt 7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4876800" y="1857364"/>
            <a:ext cx="4038600" cy="428628"/>
          </a:xfrm>
          <a:prstGeom prst="rect">
            <a:avLst/>
          </a:prstGeom>
          <a:ln>
            <a:solidFill>
              <a:srgbClr val="008000"/>
            </a:solidFill>
          </a:ln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ru-RU" sz="36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Bookman Old Style"/>
              </a:rPr>
              <a:t>ДОКУМЕНТАЛЬНЫЕ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720" y="2857497"/>
            <a:ext cx="378621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</a:rPr>
              <a:t>содержатся краткие сведения об описываемых объектах в строго определенном формате.</a:t>
            </a:r>
          </a:p>
          <a:p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285720" y="4286256"/>
            <a:ext cx="392909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</a:rPr>
              <a:t>Например:  </a:t>
            </a:r>
            <a:r>
              <a:rPr lang="ru-RU" sz="2000" b="1" i="1" dirty="0" smtClean="0">
                <a:solidFill>
                  <a:srgbClr val="000000"/>
                </a:solidFill>
                <a:latin typeface="Times New Roman" pitchFamily="18" charset="0"/>
              </a:rPr>
              <a:t>БД библиотеки</a:t>
            </a:r>
          </a:p>
          <a:p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</a:rPr>
              <a:t>о каждой книге хранятся библиографические сведения:</a:t>
            </a:r>
          </a:p>
          <a:p>
            <a:pPr marL="273050" indent="177800"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</a:rPr>
              <a:t>название, </a:t>
            </a:r>
          </a:p>
          <a:p>
            <a:pPr marL="273050" indent="177800"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</a:rPr>
              <a:t>год издания, </a:t>
            </a:r>
          </a:p>
          <a:p>
            <a:pPr marL="273050" indent="177800"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</a:rPr>
              <a:t>автор,</a:t>
            </a:r>
          </a:p>
          <a:p>
            <a:pPr marL="273050" indent="177800">
              <a:buFont typeface="Arial" pitchFamily="34" charset="0"/>
              <a:buChar char="•"/>
            </a:pPr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</a:rPr>
              <a:t>т. д.</a:t>
            </a:r>
          </a:p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4786314" y="3286124"/>
            <a:ext cx="435768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предназначена для создания, хранения и выдачи по запросам документов, содержащих требуемую информацию</a:t>
            </a:r>
            <a:endParaRPr lang="ru-RU" sz="20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273050" indent="177800"/>
            <a:endParaRPr lang="ru-RU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273050" indent="-177800"/>
            <a:r>
              <a:rPr lang="ru-RU" sz="2000" i="1" dirty="0" smtClean="0">
                <a:solidFill>
                  <a:srgbClr val="000000"/>
                </a:solidFill>
                <a:latin typeface="Times New Roman" pitchFamily="18" charset="0"/>
              </a:rPr>
              <a:t>Например: различные справочники, </a:t>
            </a:r>
          </a:p>
          <a:p>
            <a:pPr marL="273050" indent="-177800"/>
            <a:endParaRPr lang="ru-RU" sz="2000" i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marL="273050" indent="177800">
              <a:buFont typeface="Arial" pitchFamily="34" charset="0"/>
              <a:buChar char="•"/>
            </a:pPr>
            <a:endParaRPr lang="ru-RU" sz="2000" dirty="0"/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 flipV="1">
            <a:off x="3214678" y="1428736"/>
            <a:ext cx="928694" cy="285752"/>
          </a:xfrm>
          <a:prstGeom prst="straightConnector1">
            <a:avLst/>
          </a:prstGeom>
          <a:ln w="38100">
            <a:solidFill>
              <a:srgbClr val="008000"/>
            </a:solidFill>
            <a:prstDash val="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 flipH="1" flipV="1">
            <a:off x="4929190" y="1428737"/>
            <a:ext cx="928694" cy="285752"/>
          </a:xfrm>
          <a:prstGeom prst="straightConnector1">
            <a:avLst/>
          </a:prstGeom>
          <a:ln w="38100">
            <a:solidFill>
              <a:srgbClr val="008000"/>
            </a:solidFill>
            <a:prstDash val="dash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2" name="Oval 6"/>
          <p:cNvSpPr>
            <a:spLocks noChangeArrowheads="1"/>
          </p:cNvSpPr>
          <p:nvPr/>
        </p:nvSpPr>
        <p:spPr bwMode="auto">
          <a:xfrm>
            <a:off x="642910" y="1714488"/>
            <a:ext cx="3643338" cy="1214446"/>
          </a:xfrm>
          <a:prstGeom prst="downArrowCallout">
            <a:avLst>
              <a:gd name="adj1" fmla="val 8990"/>
              <a:gd name="adj2" fmla="val 7524"/>
              <a:gd name="adj3" fmla="val 25000"/>
              <a:gd name="adj4" fmla="val 64977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0000CC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фактографические</a:t>
            </a:r>
          </a:p>
        </p:txBody>
      </p:sp>
      <p:sp>
        <p:nvSpPr>
          <p:cNvPr id="50183" name="Oval 7"/>
          <p:cNvSpPr>
            <a:spLocks noChangeArrowheads="1"/>
          </p:cNvSpPr>
          <p:nvPr/>
        </p:nvSpPr>
        <p:spPr bwMode="auto">
          <a:xfrm>
            <a:off x="5072066" y="1643050"/>
            <a:ext cx="3562352" cy="1285884"/>
          </a:xfrm>
          <a:prstGeom prst="downArrowCallout">
            <a:avLst>
              <a:gd name="adj1" fmla="val 11792"/>
              <a:gd name="adj2" fmla="val 8019"/>
              <a:gd name="adj3" fmla="val 25000"/>
              <a:gd name="adj4" fmla="val 64977"/>
            </a:avLst>
          </a:prstGeom>
          <a:blipFill>
            <a:blip r:embed="rId2"/>
            <a:tile tx="0" ty="0" sx="100000" sy="100000" flip="none" algn="tl"/>
          </a:blipFill>
          <a:ln>
            <a:solidFill>
              <a:srgbClr val="0000CC"/>
            </a:solidFill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flatTx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</a:rPr>
              <a:t>документальные</a:t>
            </a:r>
          </a:p>
        </p:txBody>
      </p:sp>
      <p:sp>
        <p:nvSpPr>
          <p:cNvPr id="50186" name="AutoShape 10" descr="Розовая тисненая бумага"/>
          <p:cNvSpPr>
            <a:spLocks noChangeArrowheads="1"/>
          </p:cNvSpPr>
          <p:nvPr/>
        </p:nvSpPr>
        <p:spPr bwMode="auto">
          <a:xfrm>
            <a:off x="4714876" y="3143248"/>
            <a:ext cx="4214842" cy="2133600"/>
          </a:xfrm>
          <a:prstGeom prst="flowChartDocumen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0184" name="AutoShape 8" descr="Розовая тисненая бумага"/>
          <p:cNvSpPr>
            <a:spLocks noChangeArrowheads="1"/>
          </p:cNvSpPr>
          <p:nvPr/>
        </p:nvSpPr>
        <p:spPr bwMode="auto">
          <a:xfrm>
            <a:off x="285720" y="3071810"/>
            <a:ext cx="4143404" cy="2133600"/>
          </a:xfrm>
          <a:prstGeom prst="flowChartDocumen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90550" y="266700"/>
            <a:ext cx="8324850" cy="8001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4000" b="1" dirty="0" smtClean="0">
                <a:solidFill>
                  <a:srgbClr val="00FF00"/>
                </a:solidFill>
              </a:rPr>
              <a:t>      </a:t>
            </a:r>
            <a:r>
              <a:rPr lang="ru-RU" sz="2400" b="1" dirty="0" smtClean="0">
                <a:solidFill>
                  <a:srgbClr val="0000CC"/>
                </a:solidFill>
              </a:rPr>
              <a:t>ПРИМЕРЫ  БАЗ  ДАННЫХ: 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214282" y="2928934"/>
            <a:ext cx="4714908" cy="2209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b="1" dirty="0" smtClean="0">
              <a:latin typeface="Times New Roman" pitchFamily="18" charset="0"/>
            </a:endParaRPr>
          </a:p>
          <a:p>
            <a:pPr marL="177800" indent="-177800" eaLnBrk="1" hangingPunct="1">
              <a:lnSpc>
                <a:spcPct val="160000"/>
              </a:lnSpc>
              <a:buBlip>
                <a:blip r:embed="rId4"/>
              </a:buBlip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БД книжного фонда библиотеки;</a:t>
            </a:r>
          </a:p>
          <a:p>
            <a:pPr marL="95250" indent="-95250" eaLnBrk="1" hangingPunct="1">
              <a:lnSpc>
                <a:spcPct val="160000"/>
              </a:lnSpc>
              <a:buBlip>
                <a:blip r:embed="rId4"/>
              </a:buBlip>
            </a:pP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 БД кадрового состава учреждения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714876" y="3143248"/>
            <a:ext cx="4429124" cy="2214578"/>
          </a:xfrm>
          <a:prstGeom prst="flowChartDocument">
            <a:avLst/>
          </a:prstGeom>
        </p:spPr>
        <p:txBody>
          <a:bodyPr>
            <a:normAutofit/>
          </a:bodyPr>
          <a:lstStyle/>
          <a:p>
            <a:pPr marL="0" indent="0" eaLnBrk="1" hangingPunct="1">
              <a:buBlip>
                <a:blip r:embed="rId4"/>
              </a:buBlip>
            </a:pPr>
            <a:r>
              <a:rPr lang="ru-RU" sz="1800" b="1" dirty="0" smtClean="0">
                <a:solidFill>
                  <a:srgbClr val="000000"/>
                </a:solidFill>
                <a:latin typeface="Times New Roman" pitchFamily="18" charset="0"/>
              </a:rPr>
              <a:t> БД законодательных актов в области уголовного права;</a:t>
            </a:r>
          </a:p>
          <a:p>
            <a:pPr marL="177800" indent="-177800" eaLnBrk="1" hangingPunct="1">
              <a:lnSpc>
                <a:spcPct val="150000"/>
              </a:lnSpc>
              <a:buBlip>
                <a:blip r:embed="rId4"/>
              </a:buBlip>
            </a:pPr>
            <a:r>
              <a:rPr lang="ru-RU" sz="1900" b="1" dirty="0" smtClean="0">
                <a:solidFill>
                  <a:srgbClr val="000000"/>
                </a:solidFill>
                <a:latin typeface="Times New Roman" pitchFamily="18" charset="0"/>
              </a:rPr>
              <a:t>БД современной рок-музыки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2844" y="5434628"/>
            <a:ext cx="8786874" cy="1021556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latin typeface="Bookman Old Style" pitchFamily="18" charset="0"/>
              </a:rPr>
              <a:t>Сама база  данных  включает  в  себя  только  информацию </a:t>
            </a:r>
          </a:p>
          <a:p>
            <a:pPr algn="ctr"/>
            <a:r>
              <a:rPr lang="ru-RU" i="1" dirty="0" smtClean="0">
                <a:latin typeface="Bookman Old Style" pitchFamily="18" charset="0"/>
              </a:rPr>
              <a:t>(БД – «информационный склад»)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58" y="285728"/>
            <a:ext cx="9144000" cy="785794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ru-RU" sz="4000" b="1" dirty="0" smtClean="0">
                <a:solidFill>
                  <a:srgbClr val="0000CC"/>
                </a:solidFill>
                <a:latin typeface="Times New Roman" pitchFamily="18" charset="0"/>
              </a:rPr>
              <a:t>      </a:t>
            </a:r>
            <a:br>
              <a:rPr lang="ru-RU" sz="4000" b="1" dirty="0" smtClean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</a:rPr>
              <a:t> Классификация БД: </a:t>
            </a:r>
            <a:br>
              <a:rPr lang="ru-RU" sz="2800" b="1" dirty="0" smtClean="0">
                <a:solidFill>
                  <a:srgbClr val="0000CC"/>
                </a:solidFill>
                <a:latin typeface="Times New Roman" pitchFamily="18" charset="0"/>
              </a:rPr>
            </a:br>
            <a:r>
              <a:rPr lang="ru-RU" sz="2800" b="1" dirty="0" smtClean="0">
                <a:solidFill>
                  <a:srgbClr val="0000CC"/>
                </a:solidFill>
                <a:latin typeface="Times New Roman" pitchFamily="18" charset="0"/>
              </a:rPr>
              <a:t>        </a:t>
            </a:r>
            <a:r>
              <a:rPr lang="ru-RU" sz="2000" b="1" dirty="0" smtClean="0">
                <a:solidFill>
                  <a:srgbClr val="008000"/>
                </a:solidFill>
                <a:latin typeface="Times New Roman" pitchFamily="18" charset="0"/>
                <a:sym typeface="Wingdings"/>
              </a:rPr>
              <a:t>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sym typeface="Wingdings"/>
              </a:rPr>
              <a:t> </a:t>
            </a:r>
            <a:r>
              <a:rPr lang="ru-RU" sz="2700" b="1" dirty="0" smtClean="0">
                <a:solidFill>
                  <a:srgbClr val="008000"/>
                </a:solidFill>
                <a:latin typeface="Times New Roman" pitchFamily="18" charset="0"/>
              </a:rPr>
              <a:t>по структуре организации </a:t>
            </a:r>
          </a:p>
        </p:txBody>
      </p:sp>
      <p:sp>
        <p:nvSpPr>
          <p:cNvPr id="55300" name="AutoShape 4"/>
          <p:cNvSpPr>
            <a:spLocks noChangeArrowheads="1"/>
          </p:cNvSpPr>
          <p:nvPr/>
        </p:nvSpPr>
        <p:spPr bwMode="auto">
          <a:xfrm>
            <a:off x="214282" y="1857364"/>
            <a:ext cx="2928958" cy="1000132"/>
          </a:xfrm>
          <a:prstGeom prst="downArrowCallout">
            <a:avLst>
              <a:gd name="adj1" fmla="val 11426"/>
              <a:gd name="adj2" fmla="val 15929"/>
              <a:gd name="adj3" fmla="val 25000"/>
              <a:gd name="adj4" fmla="val 71663"/>
            </a:avLst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200" b="1" dirty="0">
                <a:latin typeface="Times New Roman" pitchFamily="18" charset="0"/>
              </a:rPr>
              <a:t>РЕЛЯЦИОННЫЕ</a:t>
            </a:r>
          </a:p>
        </p:txBody>
      </p:sp>
      <p:sp>
        <p:nvSpPr>
          <p:cNvPr id="55302" name="Oval 6" descr="Полотно"/>
          <p:cNvSpPr>
            <a:spLocks noChangeArrowheads="1"/>
          </p:cNvSpPr>
          <p:nvPr/>
        </p:nvSpPr>
        <p:spPr bwMode="auto">
          <a:xfrm>
            <a:off x="3357554" y="1857364"/>
            <a:ext cx="2857520" cy="1071570"/>
          </a:xfrm>
          <a:prstGeom prst="downArrowCallout">
            <a:avLst>
              <a:gd name="adj1" fmla="val 2745"/>
              <a:gd name="adj2" fmla="val 16956"/>
              <a:gd name="adj3" fmla="val 25000"/>
              <a:gd name="adj4" fmla="val 70072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ИЕРАРХИЧЕСКИЕ</a:t>
            </a:r>
            <a:endParaRPr lang="ru-RU" sz="2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303" name="Oval 7" descr="Полотно"/>
          <p:cNvSpPr>
            <a:spLocks noChangeArrowheads="1"/>
          </p:cNvSpPr>
          <p:nvPr/>
        </p:nvSpPr>
        <p:spPr bwMode="auto">
          <a:xfrm>
            <a:off x="6286512" y="1857364"/>
            <a:ext cx="2571768" cy="1000132"/>
          </a:xfrm>
          <a:prstGeom prst="downArrowCallout">
            <a:avLst>
              <a:gd name="adj1" fmla="val 6567"/>
              <a:gd name="adj2" fmla="val 14333"/>
              <a:gd name="adj3" fmla="val 25000"/>
              <a:gd name="adj4" fmla="val 69544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СЕТЕВЫЕ</a:t>
            </a:r>
            <a:endParaRPr lang="ru-RU" sz="2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 flipH="1">
            <a:off x="2214546" y="1357298"/>
            <a:ext cx="1447800" cy="30480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5214942" y="1357298"/>
            <a:ext cx="1295400" cy="30480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5308" name="Rectangle 12" descr="Папирус"/>
          <p:cNvSpPr>
            <a:spLocks noChangeArrowheads="1"/>
          </p:cNvSpPr>
          <p:nvPr/>
        </p:nvSpPr>
        <p:spPr bwMode="auto">
          <a:xfrm>
            <a:off x="198282" y="2941534"/>
            <a:ext cx="2714644" cy="341642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20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5310" name="Rectangle 14" descr="Белый мрамор"/>
          <p:cNvSpPr>
            <a:spLocks noChangeArrowheads="1"/>
          </p:cNvSpPr>
          <p:nvPr/>
        </p:nvSpPr>
        <p:spPr bwMode="auto">
          <a:xfrm>
            <a:off x="6286512" y="2928934"/>
            <a:ext cx="2643206" cy="3429024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9720" y="2616308"/>
            <a:ext cx="280208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sz="2000" b="1" dirty="0" smtClean="0">
              <a:latin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</a:rPr>
              <a:t>БД, содержащие информацию, организованную в виде прямоугольных таблиц</a:t>
            </a:r>
          </a:p>
          <a:p>
            <a:pPr algn="just"/>
            <a:endParaRPr lang="ru-RU" b="1" dirty="0" smtClean="0">
              <a:latin typeface="Times New Roman" pitchFamily="18" charset="0"/>
            </a:endParaRPr>
          </a:p>
          <a:p>
            <a:r>
              <a:rPr lang="ru-RU" i="1" dirty="0" smtClean="0">
                <a:latin typeface="Times New Roman" pitchFamily="18" charset="0"/>
              </a:rPr>
              <a:t>От английского слова</a:t>
            </a:r>
          </a:p>
          <a:p>
            <a:pPr algn="ctr"/>
            <a:r>
              <a:rPr lang="en-US" i="1" dirty="0" smtClean="0">
                <a:latin typeface="Times New Roman" pitchFamily="18" charset="0"/>
              </a:rPr>
              <a:t>relation – </a:t>
            </a:r>
            <a:r>
              <a:rPr lang="ru-RU" i="1" dirty="0" smtClean="0">
                <a:latin typeface="Times New Roman" pitchFamily="18" charset="0"/>
              </a:rPr>
              <a:t>отношение</a:t>
            </a:r>
          </a:p>
          <a:p>
            <a:pPr algn="just"/>
            <a:endParaRPr lang="ru-RU" b="1" dirty="0" smtClean="0">
              <a:latin typeface="Times New Roman" pitchFamily="18" charset="0"/>
            </a:endParaRPr>
          </a:p>
          <a:p>
            <a:pPr algn="just"/>
            <a:endParaRPr lang="ru-RU" b="1" dirty="0" smtClean="0"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357554" y="2928934"/>
            <a:ext cx="2786082" cy="350865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00CC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</a:rPr>
              <a:t>это набор данных в виде многоуровневой структуры (дерева</a:t>
            </a:r>
            <a:r>
              <a:rPr lang="ru-RU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).</a:t>
            </a:r>
          </a:p>
          <a:p>
            <a:endParaRPr lang="ru-RU" i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endParaRPr lang="ru-RU" i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endParaRPr lang="ru-RU" i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endParaRPr lang="ru-RU" i="1" dirty="0" smtClean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r"/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</a:rPr>
              <a:t>Иерархическую БД </a:t>
            </a:r>
          </a:p>
          <a:p>
            <a:pPr algn="r"/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</a:rPr>
              <a:t>образует файловая </a:t>
            </a:r>
          </a:p>
          <a:p>
            <a:pPr algn="r"/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</a:rPr>
              <a:t>система на диске,</a:t>
            </a:r>
          </a:p>
          <a:p>
            <a:pPr algn="r"/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</a:rPr>
              <a:t>родовое генеалогическое</a:t>
            </a:r>
          </a:p>
          <a:p>
            <a:pPr algn="r"/>
            <a:r>
              <a:rPr lang="ru-RU" i="1" dirty="0" smtClean="0">
                <a:solidFill>
                  <a:srgbClr val="000000"/>
                </a:solidFill>
                <a:latin typeface="Times New Roman" pitchFamily="18" charset="0"/>
              </a:rPr>
              <a:t>дерево</a:t>
            </a:r>
            <a:endParaRPr lang="ru-RU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6286512" y="2643182"/>
            <a:ext cx="2714644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БД, в </a:t>
            </a: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</a:rPr>
              <a:t>которых </a:t>
            </a:r>
            <a:r>
              <a:rPr lang="ru-RU" sz="2000" b="1" smtClean="0">
                <a:solidFill>
                  <a:srgbClr val="000000"/>
                </a:solidFill>
                <a:latin typeface="Times New Roman" pitchFamily="18" charset="0"/>
              </a:rPr>
              <a:t>свободная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</a:rPr>
              <a:t>связь между элементами разных уровней</a:t>
            </a:r>
          </a:p>
          <a:p>
            <a:endParaRPr lang="ru-RU" sz="2000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71E8F5">
                  <a:gamma/>
                  <a:shade val="64314"/>
                  <a:invGamma/>
                  <a:alpha val="12000"/>
                </a:srgbClr>
              </a:gs>
              <a:gs pos="100000">
                <a:srgbClr val="71E8F5">
                  <a:alpha val="37000"/>
                </a:srgbClr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spcBef>
                <a:spcPct val="50000"/>
              </a:spcBef>
            </a:pP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0550" y="266700"/>
            <a:ext cx="8324850" cy="64770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accent2"/>
                </a:solidFill>
                <a:latin typeface="Arial" charset="0"/>
              </a:rPr>
              <a:t/>
            </a:r>
            <a:br>
              <a:rPr lang="ru-RU" sz="2800" b="1" dirty="0" smtClean="0">
                <a:solidFill>
                  <a:schemeClr val="accent2"/>
                </a:solidFill>
                <a:latin typeface="Arial" charset="0"/>
              </a:rPr>
            </a:br>
            <a:endParaRPr lang="ru-RU" sz="2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152400" y="762000"/>
            <a:ext cx="8763000" cy="5867400"/>
          </a:xfrm>
        </p:spPr>
        <p:txBody>
          <a:bodyPr/>
          <a:lstStyle/>
          <a:p>
            <a:pPr>
              <a:buNone/>
            </a:pPr>
            <a:endParaRPr lang="ru-RU" dirty="0" smtClean="0">
              <a:latin typeface="Arial" charset="0"/>
            </a:endParaRPr>
          </a:p>
          <a:p>
            <a:endParaRPr lang="ru-RU" dirty="0"/>
          </a:p>
        </p:txBody>
      </p:sp>
      <p:sp>
        <p:nvSpPr>
          <p:cNvPr id="6" name="Rectangle 5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95288" y="188913"/>
            <a:ext cx="81407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000" b="1" dirty="0">
                <a:solidFill>
                  <a:srgbClr val="008000"/>
                </a:solidFill>
                <a:latin typeface="Bookman Old Style" pitchFamily="18" charset="0"/>
              </a:rPr>
              <a:t>Иерархическая БД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84175" y="825500"/>
            <a:ext cx="8442325" cy="8318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/>
          <a:lstStyle/>
          <a:p>
            <a:pPr marL="358775" indent="-358775">
              <a:spcBef>
                <a:spcPct val="50000"/>
              </a:spcBef>
            </a:pPr>
            <a:r>
              <a:rPr lang="ru-RU" sz="24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Иерархическая БД </a:t>
            </a:r>
            <a:r>
              <a:rPr lang="ru-RU" sz="2400" dirty="0">
                <a:latin typeface="Verdana" pitchFamily="34" charset="0"/>
                <a:ea typeface="Verdana" pitchFamily="34" charset="0"/>
                <a:cs typeface="Verdana" pitchFamily="34" charset="0"/>
              </a:rPr>
              <a:t>– это набор данных в виде многоуровневой структуры (дерева).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393700" y="1709738"/>
            <a:ext cx="8442325" cy="455612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/>
          <a:lstStyle/>
          <a:p>
            <a:pPr marL="358775" indent="-358775">
              <a:spcBef>
                <a:spcPct val="50000"/>
              </a:spcBef>
            </a:pPr>
            <a:r>
              <a:rPr lang="ru-RU" sz="24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Структура школы</a:t>
            </a:r>
            <a:r>
              <a:rPr lang="ru-RU" sz="2400" b="1" dirty="0">
                <a:solidFill>
                  <a:srgbClr val="0000FF"/>
                </a:solidFill>
                <a:latin typeface="Arial" charset="0"/>
              </a:rPr>
              <a:t>:</a:t>
            </a:r>
            <a:endParaRPr lang="ru-RU" sz="2400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1406" y="2238375"/>
            <a:ext cx="2844048" cy="40011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20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Школа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 (уровень 1)</a:t>
            </a: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71406" y="3141663"/>
            <a:ext cx="3464410" cy="40011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Параллель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(уровень 2)</a:t>
            </a: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-32" y="4149725"/>
            <a:ext cx="2701381" cy="40011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Класс </a:t>
            </a:r>
            <a:r>
              <a:rPr lang="ru-RU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(уровень 3)</a:t>
            </a: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3714744" y="4191000"/>
            <a:ext cx="685800" cy="385763"/>
          </a:xfrm>
          <a:prstGeom prst="rect">
            <a:avLst/>
          </a:prstGeom>
          <a:solidFill>
            <a:srgbClr val="4B76FF"/>
          </a:solidFill>
          <a:ln w="12700">
            <a:noFill/>
            <a:miter lim="800000"/>
            <a:headEnd/>
            <a:tailEnd type="none" w="lg" len="lg"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Arial" charset="0"/>
              </a:rPr>
              <a:t>9А</a:t>
            </a: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3786182" y="3143248"/>
            <a:ext cx="1576388" cy="347662"/>
          </a:xfrm>
          <a:prstGeom prst="rect">
            <a:avLst/>
          </a:prstGeom>
          <a:solidFill>
            <a:srgbClr val="99CCFF"/>
          </a:solidFill>
          <a:ln w="12700">
            <a:noFill/>
            <a:miter lim="800000"/>
            <a:headEnd/>
            <a:tailEnd type="none" w="lg" len="lg"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200" dirty="0">
                <a:latin typeface="Arial" charset="0"/>
              </a:rPr>
              <a:t>9 класс</a:t>
            </a:r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7358082" y="3214686"/>
            <a:ext cx="1576388" cy="347663"/>
          </a:xfrm>
          <a:prstGeom prst="rect">
            <a:avLst/>
          </a:prstGeom>
          <a:solidFill>
            <a:srgbClr val="99CCFF"/>
          </a:solidFill>
          <a:ln w="12700">
            <a:noFill/>
            <a:miter lim="800000"/>
            <a:headEnd/>
            <a:tailEnd type="none" w="lg" len="lg"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200">
                <a:latin typeface="Arial" charset="0"/>
              </a:rPr>
              <a:t>11 класс</a:t>
            </a:r>
          </a:p>
        </p:txBody>
      </p:sp>
      <p:sp>
        <p:nvSpPr>
          <p:cNvPr id="18" name="Rectangle 22"/>
          <p:cNvSpPr>
            <a:spLocks noChangeArrowheads="1"/>
          </p:cNvSpPr>
          <p:nvPr/>
        </p:nvSpPr>
        <p:spPr bwMode="auto">
          <a:xfrm>
            <a:off x="5508625" y="2276475"/>
            <a:ext cx="1503362" cy="347663"/>
          </a:xfrm>
          <a:prstGeom prst="rect">
            <a:avLst/>
          </a:prstGeom>
          <a:solidFill>
            <a:srgbClr val="0000CC"/>
          </a:solidFill>
          <a:ln w="12700">
            <a:noFill/>
            <a:miter lim="800000"/>
            <a:headEnd/>
            <a:tailEnd type="none" w="lg" len="lg"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Arial" charset="0"/>
              </a:rPr>
              <a:t>Школа </a:t>
            </a:r>
            <a:r>
              <a:rPr lang="ru-RU" sz="2200" dirty="0" smtClean="0">
                <a:solidFill>
                  <a:schemeClr val="bg1"/>
                </a:solidFill>
                <a:latin typeface="Arial" charset="0"/>
              </a:rPr>
              <a:t>9</a:t>
            </a:r>
            <a:endParaRPr lang="ru-RU" sz="2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9" name="Line 23"/>
          <p:cNvSpPr>
            <a:spLocks noChangeShapeType="1"/>
          </p:cNvSpPr>
          <p:nvPr/>
        </p:nvSpPr>
        <p:spPr bwMode="auto">
          <a:xfrm flipH="1">
            <a:off x="4929189" y="2636838"/>
            <a:ext cx="692149" cy="434972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sysDash"/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>
            <a:off x="6370639" y="2636838"/>
            <a:ext cx="1587" cy="547687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sysDash"/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21" name="Line 26"/>
          <p:cNvSpPr>
            <a:spLocks noChangeShapeType="1"/>
          </p:cNvSpPr>
          <p:nvPr/>
        </p:nvSpPr>
        <p:spPr bwMode="auto">
          <a:xfrm flipH="1">
            <a:off x="6356363" y="3643314"/>
            <a:ext cx="142876" cy="500066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sysDash"/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22" name="Line 29"/>
          <p:cNvSpPr>
            <a:spLocks noChangeShapeType="1"/>
          </p:cNvSpPr>
          <p:nvPr/>
        </p:nvSpPr>
        <p:spPr bwMode="auto">
          <a:xfrm>
            <a:off x="6802439" y="2636838"/>
            <a:ext cx="863600" cy="576262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sysDash"/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23" name="Line 38"/>
          <p:cNvSpPr>
            <a:spLocks noChangeShapeType="1"/>
          </p:cNvSpPr>
          <p:nvPr/>
        </p:nvSpPr>
        <p:spPr bwMode="auto">
          <a:xfrm flipH="1">
            <a:off x="4070347" y="3429000"/>
            <a:ext cx="504826" cy="620712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sysDash"/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24" name="Line 39"/>
          <p:cNvSpPr>
            <a:spLocks noChangeShapeType="1"/>
          </p:cNvSpPr>
          <p:nvPr/>
        </p:nvSpPr>
        <p:spPr bwMode="auto">
          <a:xfrm>
            <a:off x="4856165" y="3500438"/>
            <a:ext cx="642942" cy="571504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sysDash"/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26" name="Rectangle 21"/>
          <p:cNvSpPr>
            <a:spLocks noChangeArrowheads="1"/>
          </p:cNvSpPr>
          <p:nvPr/>
        </p:nvSpPr>
        <p:spPr bwMode="auto">
          <a:xfrm>
            <a:off x="5580063" y="3213100"/>
            <a:ext cx="1576387" cy="347663"/>
          </a:xfrm>
          <a:prstGeom prst="rect">
            <a:avLst/>
          </a:prstGeom>
          <a:solidFill>
            <a:srgbClr val="99CCFF"/>
          </a:solidFill>
          <a:ln w="12700">
            <a:noFill/>
            <a:miter lim="800000"/>
            <a:headEnd/>
            <a:tailEnd type="none" w="lg" len="lg"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200">
                <a:latin typeface="Arial" charset="0"/>
              </a:rPr>
              <a:t>10 класс</a:t>
            </a: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227763" y="4652963"/>
            <a:ext cx="2479675" cy="1958975"/>
            <a:chOff x="236" y="2425"/>
            <a:chExt cx="1562" cy="1234"/>
          </a:xfrm>
        </p:grpSpPr>
        <p:sp>
          <p:nvSpPr>
            <p:cNvPr id="28" name="Rectangle 39"/>
            <p:cNvSpPr>
              <a:spLocks noChangeArrowheads="1"/>
            </p:cNvSpPr>
            <p:nvPr/>
          </p:nvSpPr>
          <p:spPr bwMode="auto">
            <a:xfrm>
              <a:off x="693" y="2425"/>
              <a:ext cx="620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  <a:effectLst/>
          </p:spPr>
          <p:txBody>
            <a:bodyPr wrap="none">
              <a:spAutoFit/>
            </a:bodyPr>
            <a:lstStyle/>
            <a:p>
              <a:r>
                <a:rPr lang="ru-RU" b="1">
                  <a:latin typeface="Arial" charset="0"/>
                </a:rPr>
                <a:t>корень</a:t>
              </a:r>
            </a:p>
          </p:txBody>
        </p:sp>
        <p:pic>
          <p:nvPicPr>
            <p:cNvPr id="29" name="Picture 40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6" y="2667"/>
              <a:ext cx="1562" cy="9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  <a:effectLst/>
          </p:spPr>
        </p:pic>
      </p:grpSp>
      <p:sp>
        <p:nvSpPr>
          <p:cNvPr id="30" name="Rectangle 15"/>
          <p:cNvSpPr>
            <a:spLocks noChangeArrowheads="1"/>
          </p:cNvSpPr>
          <p:nvPr/>
        </p:nvSpPr>
        <p:spPr bwMode="auto">
          <a:xfrm>
            <a:off x="4500562" y="4191000"/>
            <a:ext cx="609600" cy="385763"/>
          </a:xfrm>
          <a:prstGeom prst="rect">
            <a:avLst/>
          </a:prstGeom>
          <a:solidFill>
            <a:srgbClr val="4B76FF"/>
          </a:solidFill>
          <a:ln w="12700">
            <a:noFill/>
            <a:miter lim="800000"/>
            <a:headEnd/>
            <a:tailEnd type="none" w="lg" len="lg"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Arial" charset="0"/>
              </a:rPr>
              <a:t>9Б</a:t>
            </a:r>
          </a:p>
        </p:txBody>
      </p:sp>
      <p:sp>
        <p:nvSpPr>
          <p:cNvPr id="31" name="Line 38"/>
          <p:cNvSpPr>
            <a:spLocks noChangeShapeType="1"/>
          </p:cNvSpPr>
          <p:nvPr/>
        </p:nvSpPr>
        <p:spPr bwMode="auto">
          <a:xfrm flipH="1">
            <a:off x="7999437" y="3714752"/>
            <a:ext cx="300062" cy="476248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sysDash"/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32" name="Line 39"/>
          <p:cNvSpPr>
            <a:spLocks noChangeShapeType="1"/>
          </p:cNvSpPr>
          <p:nvPr/>
        </p:nvSpPr>
        <p:spPr bwMode="auto">
          <a:xfrm>
            <a:off x="8356627" y="3643314"/>
            <a:ext cx="307975" cy="533400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sysDash"/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6000760" y="4191000"/>
            <a:ext cx="620711" cy="385763"/>
          </a:xfrm>
          <a:prstGeom prst="rect">
            <a:avLst/>
          </a:prstGeom>
          <a:solidFill>
            <a:srgbClr val="4B76FF"/>
          </a:solidFill>
          <a:ln w="12700">
            <a:noFill/>
            <a:miter lim="800000"/>
            <a:headEnd/>
            <a:tailEnd type="none" w="lg" len="lg"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Arial" charset="0"/>
              </a:rPr>
              <a:t>10А</a:t>
            </a:r>
            <a:endParaRPr lang="ru-RU" sz="2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4" name="Rectangle 15"/>
          <p:cNvSpPr>
            <a:spLocks noChangeArrowheads="1"/>
          </p:cNvSpPr>
          <p:nvPr/>
        </p:nvSpPr>
        <p:spPr bwMode="auto">
          <a:xfrm>
            <a:off x="7523189" y="4191000"/>
            <a:ext cx="763587" cy="385763"/>
          </a:xfrm>
          <a:prstGeom prst="rect">
            <a:avLst/>
          </a:prstGeom>
          <a:solidFill>
            <a:srgbClr val="4B76FF"/>
          </a:solidFill>
          <a:ln w="12700">
            <a:noFill/>
            <a:miter lim="800000"/>
            <a:headEnd/>
            <a:tailEnd type="none" w="lg" len="lg"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200">
                <a:solidFill>
                  <a:schemeClr val="bg1"/>
                </a:solidFill>
                <a:latin typeface="Arial" charset="0"/>
              </a:rPr>
              <a:t>11А</a:t>
            </a:r>
          </a:p>
        </p:txBody>
      </p:sp>
      <p:sp>
        <p:nvSpPr>
          <p:cNvPr id="35" name="Rectangle 15"/>
          <p:cNvSpPr>
            <a:spLocks noChangeArrowheads="1"/>
          </p:cNvSpPr>
          <p:nvPr/>
        </p:nvSpPr>
        <p:spPr bwMode="auto">
          <a:xfrm>
            <a:off x="8380412" y="4191000"/>
            <a:ext cx="763588" cy="385763"/>
          </a:xfrm>
          <a:prstGeom prst="rect">
            <a:avLst/>
          </a:prstGeom>
          <a:solidFill>
            <a:srgbClr val="4B76FF"/>
          </a:solidFill>
          <a:ln w="12700">
            <a:noFill/>
            <a:miter lim="800000"/>
            <a:headEnd/>
            <a:tailEnd type="none" w="lg" len="lg"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200" dirty="0">
                <a:solidFill>
                  <a:schemeClr val="bg1"/>
                </a:solidFill>
                <a:latin typeface="Arial" charset="0"/>
              </a:rPr>
              <a:t>11Б</a:t>
            </a:r>
          </a:p>
        </p:txBody>
      </p:sp>
      <p:sp>
        <p:nvSpPr>
          <p:cNvPr id="37" name="Line 48"/>
          <p:cNvSpPr>
            <a:spLocks noChangeShapeType="1"/>
          </p:cNvSpPr>
          <p:nvPr/>
        </p:nvSpPr>
        <p:spPr bwMode="auto">
          <a:xfrm flipH="1">
            <a:off x="2987675" y="2492375"/>
            <a:ext cx="2376488" cy="0"/>
          </a:xfrm>
          <a:prstGeom prst="line">
            <a:avLst/>
          </a:prstGeom>
          <a:noFill/>
          <a:ln w="38100">
            <a:pattFill prst="pct80">
              <a:fgClr>
                <a:schemeClr val="accent2"/>
              </a:fgClr>
              <a:bgClr>
                <a:srgbClr val="FFFFFF"/>
              </a:bgClr>
            </a:pattFill>
            <a:round/>
            <a:headEnd type="diamond" w="med" len="med"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" name="Line 49"/>
          <p:cNvSpPr>
            <a:spLocks noChangeShapeType="1"/>
          </p:cNvSpPr>
          <p:nvPr/>
        </p:nvSpPr>
        <p:spPr bwMode="auto">
          <a:xfrm flipH="1" flipV="1">
            <a:off x="2714612" y="3286124"/>
            <a:ext cx="1009650" cy="0"/>
          </a:xfrm>
          <a:prstGeom prst="line">
            <a:avLst/>
          </a:prstGeom>
          <a:noFill/>
          <a:ln w="38100">
            <a:pattFill prst="pct80">
              <a:fgClr>
                <a:schemeClr val="accent2"/>
              </a:fgClr>
              <a:bgClr>
                <a:srgbClr val="FFFFFF"/>
              </a:bgClr>
            </a:pattFill>
            <a:round/>
            <a:headEnd type="diamond" w="med" len="med"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" name="Line 50"/>
          <p:cNvSpPr>
            <a:spLocks noChangeShapeType="1"/>
          </p:cNvSpPr>
          <p:nvPr/>
        </p:nvSpPr>
        <p:spPr bwMode="auto">
          <a:xfrm flipH="1" flipV="1">
            <a:off x="3357554" y="4343396"/>
            <a:ext cx="285752" cy="45719"/>
          </a:xfrm>
          <a:prstGeom prst="line">
            <a:avLst/>
          </a:prstGeom>
          <a:noFill/>
          <a:ln w="38100">
            <a:pattFill prst="pct80">
              <a:fgClr>
                <a:schemeClr val="accent2"/>
              </a:fgClr>
              <a:bgClr>
                <a:srgbClr val="FFFFFF"/>
              </a:bgClr>
            </a:pattFill>
            <a:round/>
            <a:headEnd type="diamond" w="med" len="med"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" name="Rectangle 15"/>
          <p:cNvSpPr>
            <a:spLocks noChangeArrowheads="1"/>
          </p:cNvSpPr>
          <p:nvPr/>
        </p:nvSpPr>
        <p:spPr bwMode="auto">
          <a:xfrm>
            <a:off x="5214942" y="4191000"/>
            <a:ext cx="609600" cy="385763"/>
          </a:xfrm>
          <a:prstGeom prst="rect">
            <a:avLst/>
          </a:prstGeom>
          <a:solidFill>
            <a:srgbClr val="4B76FF"/>
          </a:solidFill>
          <a:ln w="12700">
            <a:noFill/>
            <a:miter lim="800000"/>
            <a:headEnd/>
            <a:tailEnd type="none" w="lg" len="lg"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Arial" charset="0"/>
              </a:rPr>
              <a:t>9В</a:t>
            </a:r>
            <a:endParaRPr lang="ru-RU" sz="22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1" name="Line 39"/>
          <p:cNvSpPr>
            <a:spLocks noChangeShapeType="1"/>
          </p:cNvSpPr>
          <p:nvPr/>
        </p:nvSpPr>
        <p:spPr bwMode="auto">
          <a:xfrm>
            <a:off x="4753293" y="3500438"/>
            <a:ext cx="45719" cy="609600"/>
          </a:xfrm>
          <a:prstGeom prst="line">
            <a:avLst/>
          </a:prstGeom>
          <a:noFill/>
          <a:ln w="25400">
            <a:solidFill>
              <a:schemeClr val="bg1">
                <a:lumMod val="50000"/>
              </a:schemeClr>
            </a:solidFill>
            <a:prstDash val="sysDash"/>
            <a:round/>
            <a:headEnd/>
            <a:tailEnd type="triangle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42" name="Rectangle 15"/>
          <p:cNvSpPr>
            <a:spLocks noChangeArrowheads="1"/>
          </p:cNvSpPr>
          <p:nvPr/>
        </p:nvSpPr>
        <p:spPr bwMode="auto">
          <a:xfrm>
            <a:off x="6715140" y="4214818"/>
            <a:ext cx="571504" cy="385763"/>
          </a:xfrm>
          <a:prstGeom prst="rect">
            <a:avLst/>
          </a:prstGeom>
          <a:solidFill>
            <a:srgbClr val="4B76FF"/>
          </a:solidFill>
          <a:ln w="12700">
            <a:noFill/>
            <a:miter lim="800000"/>
            <a:headEnd/>
            <a:tailEnd type="none" w="lg" len="lg"/>
          </a:ln>
          <a:effectLst>
            <a:outerShdw dist="71842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/>
            <a:r>
              <a:rPr lang="ru-RU" sz="2200" dirty="0" smtClean="0">
                <a:solidFill>
                  <a:schemeClr val="bg1"/>
                </a:solidFill>
                <a:latin typeface="Arial" charset="0"/>
              </a:rPr>
              <a:t>10Б</a:t>
            </a:r>
            <a:endParaRPr lang="ru-RU" sz="2200" dirty="0">
              <a:solidFill>
                <a:schemeClr val="bg1"/>
              </a:solidFill>
              <a:latin typeface="Arial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rot="16200000" flipH="1">
            <a:off x="6570677" y="3714752"/>
            <a:ext cx="428628" cy="285752"/>
          </a:xfrm>
          <a:prstGeom prst="straightConnector1">
            <a:avLst/>
          </a:prstGeom>
          <a:ln w="28575">
            <a:solidFill>
              <a:schemeClr val="bg1">
                <a:lumMod val="50000"/>
              </a:schemeClr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882</TotalTime>
  <Words>1055</Words>
  <Application>Microsoft Office PowerPoint</Application>
  <PresentationFormat>Экран (4:3)</PresentationFormat>
  <Paragraphs>307</Paragraphs>
  <Slides>27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Официальная</vt:lpstr>
      <vt:lpstr>Слайд 1</vt:lpstr>
      <vt:lpstr>Слайд 2</vt:lpstr>
      <vt:lpstr>БД и СУБД</vt:lpstr>
      <vt:lpstr>Классификация БД:       по  способу  хранения </vt:lpstr>
      <vt:lpstr>Слайд 5</vt:lpstr>
      <vt:lpstr>Классификация БД:    по  характеру  хранимой информации    </vt:lpstr>
      <vt:lpstr>      ПРИМЕРЫ  БАЗ  ДАННЫХ: </vt:lpstr>
      <vt:lpstr>        Классификация БД:           по структуре организации </vt:lpstr>
      <vt:lpstr> </vt:lpstr>
      <vt:lpstr>Слайд 10</vt:lpstr>
      <vt:lpstr>Слайд 11</vt:lpstr>
      <vt:lpstr>Слайд 12</vt:lpstr>
      <vt:lpstr>    Структура реляционной БД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Основные типы данных:</vt:lpstr>
      <vt:lpstr>ОСНОВНЫЕ РЕЖИМЫ РАБОТЫ С БД:</vt:lpstr>
      <vt:lpstr>ОСНОВНЫЕ  ОБЪЕКТЫ  БД:</vt:lpstr>
      <vt:lpstr>Слайд 25</vt:lpstr>
      <vt:lpstr>Слайд 26</vt:lpstr>
      <vt:lpstr>Слайд 27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Пользователь</cp:lastModifiedBy>
  <cp:revision>97</cp:revision>
  <dcterms:created xsi:type="dcterms:W3CDTF">2011-04-17T14:35:44Z</dcterms:created>
  <dcterms:modified xsi:type="dcterms:W3CDTF">2020-01-15T16:23:57Z</dcterms:modified>
</cp:coreProperties>
</file>