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427" r:id="rId2"/>
    <p:sldId id="534" r:id="rId3"/>
    <p:sldId id="510" r:id="rId4"/>
    <p:sldId id="538" r:id="rId5"/>
    <p:sldId id="530" r:id="rId6"/>
    <p:sldId id="536" r:id="rId7"/>
    <p:sldId id="537" r:id="rId8"/>
    <p:sldId id="539" r:id="rId9"/>
    <p:sldId id="540" r:id="rId10"/>
    <p:sldId id="542" r:id="rId11"/>
    <p:sldId id="313" r:id="rId12"/>
    <p:sldId id="54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MER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BB9"/>
    <a:srgbClr val="FF6699"/>
    <a:srgbClr val="FF0000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FAED2-2B31-49D6-B2D9-502B78D9D7BF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A4BE8-1785-4812-B62A-C38B498E0BB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1504B-F3D1-42B2-B378-4AE688D00D5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A4BE8-1785-4812-B62A-C38B498E0BB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352928" cy="2088232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Закон сохранения энергии в механических и тепловых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процессах</a:t>
            </a:r>
            <a:endParaRPr lang="ru-RU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E:\Мое\Физика\8 класс\ЗСЭ в механический и тепловых процессах\image15225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96952"/>
            <a:ext cx="3540051" cy="3048850"/>
          </a:xfrm>
          <a:prstGeom prst="rect">
            <a:avLst/>
          </a:prstGeom>
          <a:noFill/>
        </p:spPr>
      </p:pic>
      <p:pic>
        <p:nvPicPr>
          <p:cNvPr id="3" name="Picture 3" descr="E:\Мое\Физика\7 класс\Энергия. Виды энергии\1267119462_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852936"/>
            <a:ext cx="3312368" cy="3254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Самостоятельно: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Стальной шарик массой 50 г падает с высоты 1,5 м на каменную плиту и, отскакивая от неё, поднимается на высоту 1,2 м. Почему шарик не поднялся на прежнюю высоту?</a:t>
            </a:r>
          </a:p>
          <a:p>
            <a:r>
              <a:rPr lang="ru-RU" dirty="0" smtClean="0"/>
              <a:t> Сколько механической энергии превратилось во внутреннюю? </a:t>
            </a:r>
          </a:p>
          <a:p>
            <a:r>
              <a:rPr lang="ru-RU" dirty="0" smtClean="0"/>
              <a:t>На сколько градусов нагрелся шарик? (удельная теплоёмкость стали 460 Дж/кг ⁰С)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56792"/>
            <a:ext cx="8572560" cy="496855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000" dirty="0" smtClean="0">
                <a:latin typeface="+mj-lt"/>
                <a:cs typeface="Times New Roman" pitchFamily="18" charset="0"/>
              </a:rPr>
              <a:t>Сборник </a:t>
            </a:r>
            <a:r>
              <a:rPr lang="ru-RU" sz="4000" dirty="0" err="1" smtClean="0">
                <a:latin typeface="+mj-lt"/>
                <a:cs typeface="Times New Roman" pitchFamily="18" charset="0"/>
              </a:rPr>
              <a:t>Лукашик</a:t>
            </a:r>
            <a:r>
              <a:rPr lang="ru-RU" sz="4000" dirty="0" smtClean="0">
                <a:latin typeface="+mj-lt"/>
                <a:cs typeface="Times New Roman" pitchFamily="18" charset="0"/>
              </a:rPr>
              <a:t> № 1052 - 1054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28775"/>
            <a:ext cx="8229600" cy="4533900"/>
          </a:xfrm>
        </p:spPr>
        <p:txBody>
          <a:bodyPr/>
          <a:lstStyle/>
          <a:p>
            <a:pPr lvl="3" eaLnBrk="1" hangingPunct="1">
              <a:defRPr/>
            </a:pPr>
            <a:endParaRPr lang="ru-RU" dirty="0" smtClean="0"/>
          </a:p>
          <a:p>
            <a:pPr lvl="3" eaLnBrk="1" hangingPunct="1">
              <a:defRPr/>
            </a:pPr>
            <a:endParaRPr lang="ru-RU" sz="3600" b="1" kern="1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/>
            </a:endParaRPr>
          </a:p>
        </p:txBody>
      </p:sp>
      <p:sp>
        <p:nvSpPr>
          <p:cNvPr id="26627" name="WordArt 4"/>
          <p:cNvSpPr>
            <a:spLocks noChangeArrowheads="1" noChangeShapeType="1" noTextEdit="1"/>
          </p:cNvSpPr>
          <p:nvPr/>
        </p:nvSpPr>
        <p:spPr bwMode="auto">
          <a:xfrm>
            <a:off x="571472" y="2349500"/>
            <a:ext cx="7858180" cy="26273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Пусть ваша энергия </a:t>
            </a:r>
          </a:p>
          <a:p>
            <a:pPr algn="ctr"/>
            <a:r>
              <a:rPr lang="ru-RU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 успешно переходит</a:t>
            </a:r>
          </a:p>
          <a:p>
            <a:pPr algn="ctr"/>
            <a:r>
              <a:rPr lang="ru-RU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/>
              </a:rPr>
              <a:t> в полезную работу!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  <p:bldP spid="53251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51520" y="476672"/>
            <a:ext cx="864108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превращения энергии </a:t>
            </a:r>
            <a:b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механических процессах</a:t>
            </a:r>
            <a:endParaRPr lang="ru-RU" sz="4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467544" y="1412776"/>
            <a:ext cx="8424936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30000"/>
              </a:lnSpc>
              <a:spcBef>
                <a:spcPct val="50000"/>
              </a:spcBef>
              <a:buSzPct val="75000"/>
            </a:pPr>
            <a:endParaRPr lang="ru-RU" sz="4000" b="1" dirty="0" smtClean="0">
              <a:latin typeface="Calibri" pitchFamily="34" charset="0"/>
              <a:cs typeface="BrowalliaUPC" pitchFamily="34" charset="-34"/>
            </a:endParaRPr>
          </a:p>
          <a:p>
            <a:pPr marL="457200" indent="-457200">
              <a:lnSpc>
                <a:spcPct val="130000"/>
              </a:lnSpc>
              <a:spcBef>
                <a:spcPct val="50000"/>
              </a:spcBef>
              <a:buSzPct val="75000"/>
            </a:pPr>
            <a:endParaRPr lang="ru-RU" sz="4000" b="1" dirty="0" smtClean="0">
              <a:latin typeface="Calibri" pitchFamily="34" charset="0"/>
              <a:cs typeface="BrowalliaUPC" pitchFamily="34" charset="-34"/>
            </a:endParaRPr>
          </a:p>
          <a:p>
            <a:pPr marL="457200" indent="-457200">
              <a:lnSpc>
                <a:spcPct val="130000"/>
              </a:lnSpc>
              <a:spcBef>
                <a:spcPct val="50000"/>
              </a:spcBef>
              <a:buSzPct val="75000"/>
            </a:pPr>
            <a:endParaRPr lang="ru-RU" sz="4000" b="1" dirty="0" smtClean="0">
              <a:latin typeface="Calibri" pitchFamily="34" charset="0"/>
              <a:cs typeface="BrowalliaUPC" pitchFamily="34" charset="-34"/>
            </a:endParaRPr>
          </a:p>
          <a:p>
            <a:pPr marL="457200" indent="-457200">
              <a:buSzPct val="75000"/>
            </a:pPr>
            <a:endParaRPr lang="ru-RU" sz="2400" dirty="0" smtClean="0"/>
          </a:p>
          <a:p>
            <a:pPr marL="457200" indent="-457200">
              <a:buSzPct val="75000"/>
            </a:pPr>
            <a:endParaRPr lang="ru-RU" sz="2400" dirty="0" smtClean="0"/>
          </a:p>
          <a:p>
            <a:pPr marL="457200" indent="-457200">
              <a:buSzPct val="75000"/>
            </a:pPr>
            <a:r>
              <a:rPr lang="ru-RU" sz="2400" dirty="0" smtClean="0"/>
              <a:t>Механическая энергия </a:t>
            </a:r>
          </a:p>
          <a:p>
            <a:pPr marL="457200" indent="-457200">
              <a:buSzPct val="75000"/>
            </a:pPr>
            <a:r>
              <a:rPr lang="ru-RU" sz="2400" dirty="0" smtClean="0"/>
              <a:t>может превращаться </a:t>
            </a:r>
          </a:p>
          <a:p>
            <a:pPr marL="457200" indent="-457200">
              <a:buSzPct val="75000"/>
            </a:pPr>
            <a:r>
              <a:rPr lang="ru-RU" sz="2400" dirty="0" smtClean="0"/>
              <a:t>из одного вида в другой.</a:t>
            </a:r>
            <a:endParaRPr lang="ru-RU" sz="4000" b="1" dirty="0" smtClean="0">
              <a:latin typeface="Calibri" pitchFamily="34" charset="0"/>
              <a:cs typeface="BrowalliaUPC" pitchFamily="34" charset="-34"/>
            </a:endParaRPr>
          </a:p>
        </p:txBody>
      </p:sp>
      <p:pic>
        <p:nvPicPr>
          <p:cNvPr id="3074" name="Picture 2" descr="E:\Мое\Физика\8 класс\ЗСЭ в механический и тепловых процессах\67875081_285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844824"/>
            <a:ext cx="2664296" cy="33843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644008" y="5085184"/>
            <a:ext cx="34916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SzPct val="75000"/>
            </a:pPr>
            <a:r>
              <a:rPr lang="ru-RU" sz="2400" dirty="0" smtClean="0"/>
              <a:t>Механическая энергия </a:t>
            </a:r>
          </a:p>
          <a:p>
            <a:pPr marL="457200" indent="-457200">
              <a:buSzPct val="75000"/>
            </a:pPr>
            <a:r>
              <a:rPr lang="ru-RU" sz="2400" dirty="0" smtClean="0"/>
              <a:t>может передаваться </a:t>
            </a:r>
          </a:p>
          <a:p>
            <a:pPr marL="457200" indent="-457200">
              <a:buSzPct val="75000"/>
            </a:pPr>
            <a:r>
              <a:rPr lang="ru-RU" sz="2400" dirty="0" smtClean="0"/>
              <a:t>от одного тела к другому.</a:t>
            </a:r>
            <a:endParaRPr lang="ru-RU" sz="2400" b="1" dirty="0" smtClean="0">
              <a:latin typeface="Calibri" pitchFamily="34" charset="0"/>
              <a:cs typeface="BrowalliaUPC" pitchFamily="34" charset="-34"/>
            </a:endParaRPr>
          </a:p>
        </p:txBody>
      </p:sp>
      <p:pic>
        <p:nvPicPr>
          <p:cNvPr id="3075" name="Picture 3" descr="E:\Мое\Физика\8 класс\ЗСЭ в механический и тепловых процессах\Otlichitelnyie-prizna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132856"/>
            <a:ext cx="4320480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закона сохранения энергии для механических процессов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Полная механическая энергия, т.е. сумма потенциальной и кинетической энергии тела, остается постоянной, если действуют только силы упругости и тяготения и отсутствуют силы трения.</a:t>
            </a:r>
            <a:endParaRPr lang="ru-RU" b="1" i="1" dirty="0" smtClean="0"/>
          </a:p>
          <a:p>
            <a:pPr algn="ctr">
              <a:buNone/>
            </a:pPr>
            <a:endParaRPr lang="ru-RU" sz="2800" b="1" dirty="0" smtClean="0"/>
          </a:p>
          <a:p>
            <a:pPr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Е</a:t>
            </a:r>
            <a:r>
              <a:rPr lang="en-US" sz="5400" b="1" dirty="0" smtClean="0">
                <a:solidFill>
                  <a:srgbClr val="FF0000"/>
                </a:solidFill>
              </a:rPr>
              <a:t> = </a:t>
            </a:r>
            <a:r>
              <a:rPr lang="ru-RU" sz="5400" b="1" dirty="0" err="1" smtClean="0">
                <a:solidFill>
                  <a:srgbClr val="FF0000"/>
                </a:solidFill>
              </a:rPr>
              <a:t>Е</a:t>
            </a:r>
            <a:r>
              <a:rPr lang="ru-RU" sz="4000" b="1" dirty="0" err="1" smtClean="0">
                <a:solidFill>
                  <a:srgbClr val="FF0000"/>
                </a:solidFill>
              </a:rPr>
              <a:t>к</a:t>
            </a:r>
            <a:r>
              <a:rPr lang="ru-RU" sz="5400" b="1" dirty="0" smtClean="0">
                <a:solidFill>
                  <a:srgbClr val="FF0000"/>
                </a:solidFill>
              </a:rPr>
              <a:t> + Е</a:t>
            </a:r>
            <a:r>
              <a:rPr lang="ru-RU" sz="4000" b="1" dirty="0" smtClean="0">
                <a:solidFill>
                  <a:srgbClr val="FF0000"/>
                </a:solidFill>
              </a:rPr>
              <a:t>р</a:t>
            </a:r>
            <a:endParaRPr lang="ru-RU" sz="4000" b="1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1800" y="5517232"/>
            <a:ext cx="3672408" cy="720080"/>
          </a:xfrm>
          <a:prstGeom prst="round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00.infourok.ru/images/doc/293/292556/hello_html_m2bed11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285728"/>
            <a:ext cx="7830421" cy="5829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закона сохранения энергии для тепловых процессов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500034" y="1600200"/>
            <a:ext cx="8219256" cy="4525963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тепловых  процессах количество теплоты, отданное нагретым телом, равно количеству теплоты, полученному холодным телом.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закона сохранения энергии в общем виде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8219256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всех явлениях, происходящих в природе, энергия не возникает и не исчезает. Она только превращается из одного вида в другой или переходит от одного тела к другому, при этом её значение сохраняется. </a:t>
            </a:r>
          </a:p>
          <a:p>
            <a:pPr marL="0" indent="0" algn="ctr"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Необратимость тепловых процессов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8219256" cy="4752528"/>
          </a:xfrm>
        </p:spPr>
        <p:txBody>
          <a:bodyPr>
            <a:normAutofit fontScale="85000" lnSpcReduction="10000"/>
          </a:bodyPr>
          <a:lstStyle/>
          <a:p>
            <a:r>
              <a:rPr lang="ru-RU" sz="3600" dirty="0" smtClean="0"/>
              <a:t>Многие тепловые процессы могут протекать только в одном направлении. Такие процессы называются </a:t>
            </a:r>
            <a:r>
              <a:rPr lang="ru-RU" sz="3600" b="1" dirty="0" smtClean="0"/>
              <a:t>необратимыми</a:t>
            </a:r>
            <a:r>
              <a:rPr lang="ru-RU" sz="3600" dirty="0" smtClean="0"/>
              <a:t>. </a:t>
            </a:r>
          </a:p>
          <a:p>
            <a:r>
              <a:rPr lang="ru-RU" sz="3600" dirty="0" smtClean="0"/>
              <a:t>Например, при тепловом контакте двух тел с разными температурами тепловой поток всегда направлен </a:t>
            </a:r>
            <a:r>
              <a:rPr lang="ru-RU" sz="3600" b="1" dirty="0" smtClean="0"/>
              <a:t>от более теплого тела к более холодному</a:t>
            </a:r>
            <a:r>
              <a:rPr lang="ru-RU" sz="3600" dirty="0" smtClean="0"/>
              <a:t>. Никогда не наблюдается самопроизвольный процесс передачи тепла от тела с низкой температурой к телу с более высокой температурой.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Задача №1.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Вода падает с высоты 1200 метров. На сколько повысится температура воды, если </a:t>
            </a:r>
            <a:r>
              <a:rPr lang="ru-RU" dirty="0" smtClean="0"/>
              <a:t>на </a:t>
            </a:r>
            <a:r>
              <a:rPr lang="ru-RU" dirty="0" smtClean="0"/>
              <a:t>её нагревание идёт 60% работы силы тяжести?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en-US" dirty="0" smtClean="0">
                <a:solidFill>
                  <a:srgbClr val="FF0066"/>
                </a:solidFill>
              </a:rPr>
              <a:t>0,6mgh = mc   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FF0066"/>
              </a:solidFill>
            </a:endParaRPr>
          </a:p>
          <a:p>
            <a:pPr eaLnBrk="1" hangingPunct="1">
              <a:defRPr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66"/>
                </a:solidFill>
              </a:rPr>
              <a:t>t= 0,6gh/c</a:t>
            </a:r>
            <a:endParaRPr lang="ru-RU" dirty="0" smtClean="0">
              <a:solidFill>
                <a:srgbClr val="FF0066"/>
              </a:solidFill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3071802" y="4429132"/>
            <a:ext cx="144463" cy="287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1000100" y="5572140"/>
            <a:ext cx="142875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508625" y="4292600"/>
            <a:ext cx="3311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Ответ: Температура            повысится на 1,7 </a:t>
            </a:r>
            <a:r>
              <a:rPr lang="en-US" altLang="ru-RU" sz="2400">
                <a:cs typeface="Arial" charset="0"/>
              </a:rPr>
              <a:t>º</a:t>
            </a:r>
            <a:r>
              <a:rPr lang="ru-RU" altLang="ru-RU" sz="2400"/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46087" grpId="0" animBg="1"/>
      <p:bldP spid="460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Задача №2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Двигатель мощностью 50 Вт в течение 10 минут вращает лопасти вентилятора внутри калориметра с водой. На сколько градусов повысится за это время температура воды, если её масса 2 кг ? Потерями тепла пренебречь.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66"/>
                </a:solidFill>
              </a:rPr>
              <a:t> A = Q</a:t>
            </a: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FF0066"/>
                </a:solidFill>
              </a:rPr>
              <a:t> N </a:t>
            </a:r>
            <a:r>
              <a:rPr lang="ru-RU" dirty="0" err="1" smtClean="0">
                <a:solidFill>
                  <a:srgbClr val="FF0066"/>
                </a:solidFill>
              </a:rPr>
              <a:t>τ</a:t>
            </a:r>
            <a:r>
              <a:rPr lang="en-US" sz="2800" dirty="0" smtClean="0">
                <a:solidFill>
                  <a:srgbClr val="FF0066"/>
                </a:solidFill>
              </a:rPr>
              <a:t> = mc   t</a:t>
            </a:r>
          </a:p>
          <a:p>
            <a:pPr eaLnBrk="1" hangingPunct="1">
              <a:defRPr/>
            </a:pP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66"/>
                </a:solidFill>
              </a:rPr>
              <a:t>t = N </a:t>
            </a:r>
            <a:r>
              <a:rPr lang="ru-RU" dirty="0" err="1" smtClean="0">
                <a:solidFill>
                  <a:srgbClr val="FF0066"/>
                </a:solidFill>
              </a:rPr>
              <a:t>τ</a:t>
            </a:r>
            <a:r>
              <a:rPr lang="en-US" sz="2800" dirty="0" smtClean="0">
                <a:solidFill>
                  <a:srgbClr val="FF0066"/>
                </a:solidFill>
              </a:rPr>
              <a:t> /mc</a:t>
            </a:r>
            <a:endParaRPr lang="ru-RU" sz="2800" dirty="0" smtClean="0">
              <a:solidFill>
                <a:srgbClr val="FF0066"/>
              </a:solidFill>
            </a:endParaRP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2214546" y="4572008"/>
            <a:ext cx="144462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784200" y="5072074"/>
            <a:ext cx="144462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651500" y="4292600"/>
            <a:ext cx="3313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Ответ: Температура повысится на 3,6 </a:t>
            </a:r>
            <a:r>
              <a:rPr lang="en-US" altLang="ru-RU" sz="2400">
                <a:cs typeface="Arial" charset="0"/>
              </a:rPr>
              <a:t>º</a:t>
            </a:r>
            <a:r>
              <a:rPr lang="ru-RU" altLang="ru-RU" sz="2400"/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12" grpId="0"/>
    </p:bld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4830</TotalTime>
  <Words>391</Words>
  <Application>Microsoft Office PowerPoint</Application>
  <PresentationFormat>Экран (4:3)</PresentationFormat>
  <Paragraphs>54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Закон сохранения энергии в механических и тепловых процессах</vt:lpstr>
      <vt:lpstr>Слайд 2</vt:lpstr>
      <vt:lpstr>Формулировка закона сохранения энергии для механических процессов</vt:lpstr>
      <vt:lpstr>Слайд 4</vt:lpstr>
      <vt:lpstr>Формулировка закона сохранения энергии для тепловых процессов</vt:lpstr>
      <vt:lpstr>Формулировка закона сохранения энергии в общем виде</vt:lpstr>
      <vt:lpstr>Необратимость тепловых процессов</vt:lpstr>
      <vt:lpstr>Задача №1.</vt:lpstr>
      <vt:lpstr>Задача №2</vt:lpstr>
      <vt:lpstr>Самостоятельно:</vt:lpstr>
      <vt:lpstr>Домашнее задание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Проводники  в электростатическом поле</dc:title>
  <dc:creator>Марина</dc:creator>
  <cp:lastModifiedBy>Пользователь</cp:lastModifiedBy>
  <cp:revision>1020</cp:revision>
  <dcterms:created xsi:type="dcterms:W3CDTF">2009-09-20T16:44:30Z</dcterms:created>
  <dcterms:modified xsi:type="dcterms:W3CDTF">2017-11-05T14:07:27Z</dcterms:modified>
</cp:coreProperties>
</file>