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33"/>
  </p:notesMasterIdLst>
  <p:sldIdLst>
    <p:sldId id="256" r:id="rId3"/>
    <p:sldId id="263" r:id="rId4"/>
    <p:sldId id="272" r:id="rId5"/>
    <p:sldId id="273" r:id="rId6"/>
    <p:sldId id="274" r:id="rId7"/>
    <p:sldId id="264" r:id="rId8"/>
    <p:sldId id="260" r:id="rId9"/>
    <p:sldId id="261" r:id="rId10"/>
    <p:sldId id="259" r:id="rId11"/>
    <p:sldId id="267" r:id="rId12"/>
    <p:sldId id="275" r:id="rId13"/>
    <p:sldId id="276" r:id="rId14"/>
    <p:sldId id="266" r:id="rId15"/>
    <p:sldId id="269" r:id="rId16"/>
    <p:sldId id="265" r:id="rId17"/>
    <p:sldId id="258" r:id="rId18"/>
    <p:sldId id="270" r:id="rId19"/>
    <p:sldId id="271" r:id="rId20"/>
    <p:sldId id="278" r:id="rId21"/>
    <p:sldId id="277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60"/>
  </p:normalViewPr>
  <p:slideViewPr>
    <p:cSldViewPr>
      <p:cViewPr>
        <p:scale>
          <a:sx n="70" d="100"/>
          <a:sy n="70" d="100"/>
        </p:scale>
        <p:origin x="-77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A765-D179-4BFC-9170-619DEBAEE1E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CA4D-49FC-4496-B749-B181E049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99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спектры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CA4D-49FC-4496-B749-B181E04994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9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CA4D-49FC-4496-B749-B181E04994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65FC-7433-4E39-B514-4238EB82ABA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65FC-7433-4E39-B514-4238EB82AB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CA4D-49FC-4496-B749-B181E049948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64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65FC-7433-4E39-B514-4238EB82ABA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65FC-7433-4E39-B514-4238EB82ABA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4/15/2019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15.04.2019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16.wdp"/><Relationship Id="rId9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221088"/>
            <a:ext cx="8208912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Типы </a:t>
            </a:r>
            <a:r>
              <a:rPr lang="ru-RU" sz="2800" dirty="0">
                <a:solidFill>
                  <a:srgbClr val="002060"/>
                </a:solidFill>
              </a:rPr>
              <a:t>оптических </a:t>
            </a:r>
            <a:r>
              <a:rPr lang="ru-RU" sz="2800" dirty="0" smtClean="0">
                <a:solidFill>
                  <a:srgbClr val="002060"/>
                </a:solidFill>
              </a:rPr>
              <a:t>спектров.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Происхождение линейчатых спектров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Спектр атомов каждого химического элемента </a:t>
            </a:r>
            <a:r>
              <a:rPr lang="ru-RU" sz="2000" b="1" u="sng" dirty="0"/>
              <a:t>уникален</a:t>
            </a:r>
            <a:r>
              <a:rPr lang="ru-RU" sz="2000" b="1" dirty="0"/>
              <a:t>.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существует двух химических элементов, атомы которых излучали бы одинаковый набор спектральных линий.</a:t>
            </a:r>
          </a:p>
          <a:p>
            <a:r>
              <a:rPr lang="ru-RU" sz="2000" dirty="0"/>
              <a:t>Благодаря этому стало возможным появление </a:t>
            </a:r>
            <a:r>
              <a:rPr lang="ru-RU" sz="2000" b="1" dirty="0"/>
              <a:t>метода спектрального анализа</a:t>
            </a:r>
            <a:r>
              <a:rPr lang="ru-RU" sz="2000" dirty="0"/>
              <a:t>, разработанного в 1859 году </a:t>
            </a:r>
            <a:r>
              <a:rPr lang="ru-RU" sz="2000" dirty="0" smtClean="0"/>
              <a:t> немецкими физиками Кирхгофом </a:t>
            </a:r>
            <a:r>
              <a:rPr lang="ru-RU" sz="2000" dirty="0"/>
              <a:t>и </a:t>
            </a:r>
            <a:r>
              <a:rPr lang="ru-RU" sz="2000" dirty="0" smtClean="0"/>
              <a:t>Бунзеном</a:t>
            </a:r>
            <a:r>
              <a:rPr lang="ru-RU" sz="2000" dirty="0"/>
              <a:t>. </a:t>
            </a:r>
            <a:endParaRPr lang="ru-RU" sz="2000" dirty="0" smtClean="0"/>
          </a:p>
          <a:p>
            <a:r>
              <a:rPr lang="ru-RU" sz="2000" b="1" dirty="0" smtClean="0"/>
              <a:t>Спектральным </a:t>
            </a:r>
            <a:r>
              <a:rPr lang="ru-RU" sz="2000" b="1" dirty="0"/>
              <a:t>анализом называют метод исследования химического состава различных веществ по их спектрам.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4" y="3429000"/>
            <a:ext cx="9060136" cy="32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97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58" y="285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СПЕКТРАЛЬНЫЙ   АНАЛИЗ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800" dirty="0" smtClean="0">
                <a:latin typeface="+mj-lt"/>
                <a:cs typeface="Times New Roman" pitchFamily="18" charset="0"/>
              </a:rPr>
              <a:t>В высокотемпературные источники света (пламя или электрические разряды) помещают образец исследуемого  вещества в виде порошка или аэрозоля раствора. Затем, с помощью спектрографа получают фотографию спектров атомов элементов, входящих в состав данного вещества.</a:t>
            </a:r>
          </a:p>
          <a:p>
            <a:pPr indent="442913" algn="just"/>
            <a:r>
              <a:rPr lang="ru-RU" sz="2800" dirty="0" smtClean="0">
                <a:latin typeface="+mj-lt"/>
                <a:cs typeface="Times New Roman" pitchFamily="18" charset="0"/>
              </a:rPr>
              <a:t>В настоящее время существуют таблицы спектров всех химических элементов.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ИСПОЛЬЗОВАНИЕ СПЕКТРАЛЬНОГО   АНАЛИЗА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28604"/>
            <a:ext cx="85655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/>
            <a:r>
              <a:rPr lang="ru-RU" sz="2400" dirty="0" smtClean="0">
                <a:latin typeface="+mj-lt"/>
                <a:cs typeface="Times New Roman" pitchFamily="18" charset="0"/>
              </a:rPr>
              <a:t>Спектральный анализ используется для контроля состава вещества в металлургии, машиностроении и атомной индустрии. Этот метод применяется в геологии, археологии, криминалистике и многих других сферах деятельности.</a:t>
            </a:r>
          </a:p>
          <a:p>
            <a:pPr indent="530225" algn="just"/>
            <a:r>
              <a:rPr lang="ru-RU" sz="2400" dirty="0" smtClean="0">
                <a:latin typeface="+mj-lt"/>
                <a:cs typeface="Times New Roman" pitchFamily="18" charset="0"/>
              </a:rPr>
              <a:t>В астрономии методом спектрального анализа определяют химический состав атмосфер планет и звезд, температуру звезд и магнитную индукцию их полей. По смещению спектральных линий в спектрах галактик была определена их скорость, и на основе этого сделан вывод о расширении нашей Вселенной.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798800"/>
            <a:ext cx="3108227" cy="2059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3000396" cy="20114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1700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Является ли спектр лампы накаливания </a:t>
            </a:r>
            <a:r>
              <a:rPr lang="ru-RU" sz="2400" b="1" dirty="0" smtClean="0"/>
              <a:t>непрерывным?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8" y="4547883"/>
            <a:ext cx="8172566" cy="111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332656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5572" y="3212976"/>
            <a:ext cx="207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http://docs.telecom.media/images/image7441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0" y="1255986"/>
            <a:ext cx="2216785" cy="2216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310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112" y="137717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чем главное отличие линейчатых спектров от непрерывных и </a:t>
            </a:r>
            <a:r>
              <a:rPr lang="ru-RU" sz="2800" dirty="0" smtClean="0"/>
              <a:t>полосатых?</a:t>
            </a:r>
            <a:endParaRPr lang="ru-RU" sz="2800" dirty="0"/>
          </a:p>
        </p:txBody>
      </p:sp>
      <p:pic>
        <p:nvPicPr>
          <p:cNvPr id="3" name="Рисунок 2" descr="http://svetlix.ru/data/2014/10/21/1235212328/question_mark_red_icon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3548"/>
            <a:ext cx="1872208" cy="203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820679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3822" y="3407475"/>
            <a:ext cx="188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9751" y="135989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9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16831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Какой спектр получил Ньютон в своем опыте по пропусканию солнечного света через призму?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centerendo.ru/wp-content/uploads/2016/09/otvety-na-voprosy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42" y="1916830"/>
            <a:ext cx="2665358" cy="255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729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208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</a:t>
            </a:r>
            <a:r>
              <a:rPr lang="ru-RU" sz="2400" dirty="0"/>
              <a:t>Какие вещества дают сплошной спектр?</a:t>
            </a:r>
          </a:p>
          <a:p>
            <a:r>
              <a:rPr lang="ru-RU" sz="2400" dirty="0"/>
              <a:t>2. Какие вещества дают линейчатый спектр?</a:t>
            </a:r>
          </a:p>
          <a:p>
            <a:r>
              <a:rPr lang="ru-RU" sz="2400" dirty="0"/>
              <a:t>3. Объясните, почему отличаются линейчатые спектры различных газов</a:t>
            </a:r>
            <a:r>
              <a:rPr lang="ru-RU" sz="2400" dirty="0" smtClean="0"/>
              <a:t>.</a:t>
            </a:r>
          </a:p>
        </p:txBody>
      </p:sp>
      <p:pic>
        <p:nvPicPr>
          <p:cNvPr id="5" name="Рисунок 4" descr="http://sustainablejill.com/wp-content/uploads/2013/10/Red-question-mark-3D-glossy-768x1024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26209"/>
            <a:ext cx="1872208" cy="257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038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8352928" cy="24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071810"/>
            <a:ext cx="5715008" cy="35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22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285728"/>
            <a:ext cx="9128012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571744"/>
            <a:ext cx="7478021" cy="34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2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0806" y="2319677"/>
            <a:ext cx="2088232" cy="3724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231567" y="1622657"/>
            <a:ext cx="1912433" cy="4296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71126" y="3248102"/>
            <a:ext cx="1611292" cy="3091161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1547664" y="492883"/>
            <a:ext cx="2701442" cy="2472776"/>
          </a:xfrm>
          <a:prstGeom prst="cloudCallout">
            <a:avLst>
              <a:gd name="adj1" fmla="val -53004"/>
              <a:gd name="adj2" fmla="val 795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4599116" y="356659"/>
            <a:ext cx="2637180" cy="2208245"/>
          </a:xfrm>
          <a:prstGeom prst="cloudCallout">
            <a:avLst>
              <a:gd name="adj1" fmla="val 44239"/>
              <a:gd name="adj2" fmla="val 537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716016" y="3050952"/>
            <a:ext cx="2344690" cy="2010229"/>
          </a:xfrm>
          <a:prstGeom prst="cloudCallout">
            <a:avLst>
              <a:gd name="adj1" fmla="val -64342"/>
              <a:gd name="adj2" fmla="val -105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79543" y="805941"/>
            <a:ext cx="2237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Как </a:t>
            </a:r>
            <a:r>
              <a:rPr lang="ru-RU" sz="1400" dirty="0"/>
              <a:t>объяснить, почему атомы каждого </a:t>
            </a:r>
            <a:r>
              <a:rPr lang="ru-RU" sz="1400" dirty="0" err="1" smtClean="0"/>
              <a:t>химиче-ского</a:t>
            </a:r>
            <a:r>
              <a:rPr lang="ru-RU" sz="1400" dirty="0" smtClean="0"/>
              <a:t> </a:t>
            </a:r>
            <a:r>
              <a:rPr lang="ru-RU" sz="1400" dirty="0"/>
              <a:t>элемента имеют свой строго </a:t>
            </a:r>
            <a:r>
              <a:rPr lang="ru-RU" sz="1400" dirty="0" err="1" smtClean="0"/>
              <a:t>индивидуаль-ный</a:t>
            </a:r>
            <a:r>
              <a:rPr lang="ru-RU" sz="1400" dirty="0" smtClean="0"/>
              <a:t> </a:t>
            </a:r>
            <a:r>
              <a:rPr lang="ru-RU" sz="1400" dirty="0"/>
              <a:t>набор спектральных линий?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75513" y="742636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Почему совпадают линии излучения и поглощения в спектре данного элементы?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44245" y="3337921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Чем обусловлены различия в спектрах атомов разных элементов?</a:t>
            </a:r>
          </a:p>
        </p:txBody>
      </p:sp>
    </p:spTree>
    <p:extLst>
      <p:ext uri="{BB962C8B-B14F-4D97-AF65-F5344CB8AC3E}">
        <p14:creationId xmlns="" xmlns:p14="http://schemas.microsoft.com/office/powerpoint/2010/main" val="1398682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85728"/>
            <a:ext cx="5643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В 1664–1668 гг. Исаак Ньютон провел </a:t>
            </a:r>
            <a:r>
              <a:rPr lang="ru-RU" sz="2400" dirty="0" smtClean="0">
                <a:latin typeface="+mj-lt"/>
              </a:rPr>
              <a:t> опыты </a:t>
            </a:r>
            <a:r>
              <a:rPr lang="ru-RU" sz="2400" dirty="0">
                <a:latin typeface="+mj-lt"/>
              </a:rPr>
              <a:t>по изучению солнечного света </a:t>
            </a:r>
            <a:r>
              <a:rPr lang="ru-RU" sz="2400" dirty="0" smtClean="0">
                <a:latin typeface="+mj-lt"/>
              </a:rPr>
              <a:t>с помощью </a:t>
            </a:r>
            <a:r>
              <a:rPr lang="ru-RU" sz="2400" dirty="0">
                <a:latin typeface="+mj-lt"/>
              </a:rPr>
              <a:t>стеклянной призмы. 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Предположите, что увидел британский ученый на экране, что заставило его написать книгу по оптике в 1704 г?</a:t>
            </a:r>
            <a:endParaRPr lang="ru-RU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89" b="8591"/>
          <a:stretch>
            <a:fillRect/>
          </a:stretch>
        </p:blipFill>
        <p:spPr bwMode="auto">
          <a:xfrm>
            <a:off x="3657624" y="3248026"/>
            <a:ext cx="5204050" cy="32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ordonua.com/img/article/778/17_tn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3158324" cy="2373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pticks.jpg/640px-Optick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2304256" cy="3121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5927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Из истории ….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85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КВАНТОВАЯ   МЕХАНИКА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Возникновение новой физической теории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веке – квантовой механики 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позволило ответить на многие вопросы в процессе изучения и применения линейчатых спектров.</a:t>
            </a:r>
          </a:p>
          <a:p>
            <a:pPr indent="5302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Основоположником этой теории был датский физик Нильс Бор. Бор пришел к заключению, что свет излучается атомами вещества. В связи с этим в 1913 году он сформулировал два постулата.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Niels Boh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816661" cy="3715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85720" y="4071942"/>
            <a:ext cx="27363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latin typeface="Calibri" pitchFamily="34" charset="0"/>
                <a:cs typeface="Calibri" pitchFamily="34" charset="0"/>
              </a:rPr>
              <a:t>Нильс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е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нрик Дав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д Бор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10.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1885 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—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18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11.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1962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22" y="285728"/>
            <a:ext cx="5786478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Постулат </a:t>
            </a:r>
            <a:r>
              <a:rPr lang="ru-RU" sz="2400" b="1" dirty="0">
                <a:solidFill>
                  <a:srgbClr val="C00000"/>
                </a:solidFill>
              </a:rPr>
              <a:t>стационарных </a:t>
            </a:r>
            <a:r>
              <a:rPr lang="ru-RU" sz="2400" b="1" dirty="0" smtClean="0">
                <a:solidFill>
                  <a:srgbClr val="C00000"/>
                </a:solidFill>
              </a:rPr>
              <a:t>состояний:</a:t>
            </a:r>
            <a:r>
              <a:rPr lang="ru-RU" sz="2400" b="1" dirty="0" smtClean="0"/>
              <a:t> </a:t>
            </a:r>
          </a:p>
          <a:p>
            <a:r>
              <a:rPr lang="ru-RU" sz="2400" dirty="0" smtClean="0"/>
              <a:t>атом может </a:t>
            </a:r>
            <a:r>
              <a:rPr lang="ru-RU" sz="2400" dirty="0"/>
              <a:t>находиться только в особых </a:t>
            </a:r>
            <a:r>
              <a:rPr lang="ru-RU" sz="2400" dirty="0" smtClean="0"/>
              <a:t>стационарных состояниях. Каждому состоянию </a:t>
            </a:r>
            <a:r>
              <a:rPr lang="ru-RU" sz="2400" dirty="0"/>
              <a:t>соответствует определенная </a:t>
            </a:r>
            <a:r>
              <a:rPr lang="ru-RU" sz="2400" dirty="0" smtClean="0"/>
              <a:t>энергия – энергетический уровень. Находясь в стационарном состоянии </a:t>
            </a:r>
            <a:r>
              <a:rPr lang="ru-RU" sz="2400" dirty="0"/>
              <a:t>атом не излучает и не поглощает энергии.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2164" y="4214818"/>
            <a:ext cx="5711836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Правило частот:</a:t>
            </a:r>
            <a:r>
              <a:rPr lang="ru-RU" sz="2400" b="1" dirty="0" smtClean="0"/>
              <a:t> 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переходе атома из одного стационарного состояния в другое излучается или поглощается квант энергии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4071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Согласно закону сохранения энергии энергия излученного фотона  равна разности энергий стационарных состояний</a:t>
            </a:r>
          </a:p>
          <a:p>
            <a:pPr indent="530225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0225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0225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отсюда</a:t>
            </a:r>
          </a:p>
          <a:p>
            <a:pPr indent="530225" algn="ctr"/>
            <a:endParaRPr lang="ru-RU" sz="3200" b="1" dirty="0" smtClean="0">
              <a:solidFill>
                <a:srgbClr val="002060"/>
              </a:solidFill>
            </a:endParaRPr>
          </a:p>
          <a:p>
            <a:pPr indent="530225" algn="just"/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987824" y="4725144"/>
          <a:ext cx="3029036" cy="1565002"/>
        </p:xfrm>
        <a:graphic>
          <a:graphicData uri="http://schemas.openxmlformats.org/presentationml/2006/ole">
            <p:oleObj spid="_x0000_s1026" name="Формула" r:id="rId4" imgW="76176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43808" y="3212976"/>
          <a:ext cx="3281363" cy="909637"/>
        </p:xfrm>
        <a:graphic>
          <a:graphicData uri="http://schemas.openxmlformats.org/presentationml/2006/ole">
            <p:oleObj spid="_x0000_s1027" name="Формула" r:id="rId5" imgW="8254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786182" y="0"/>
            <a:ext cx="5357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2500306"/>
            <a:ext cx="4857784" cy="4069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182" y="142852"/>
            <a:ext cx="535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Состояние атома, в котором все </a:t>
            </a:r>
            <a:r>
              <a:rPr lang="ru-RU" sz="2400" dirty="0" err="1" smtClean="0"/>
              <a:t>элек</a:t>
            </a:r>
            <a:r>
              <a:rPr lang="ru-RU" sz="2400" dirty="0" smtClean="0"/>
              <a:t>-троны </a:t>
            </a:r>
            <a:r>
              <a:rPr lang="ru-RU" sz="2400" dirty="0"/>
              <a:t>находятся на </a:t>
            </a:r>
            <a:r>
              <a:rPr lang="ru-RU" sz="2400" dirty="0" smtClean="0"/>
              <a:t>стационарных орбитах </a:t>
            </a:r>
            <a:r>
              <a:rPr lang="ru-RU" sz="2400" dirty="0"/>
              <a:t>с наименьшей </a:t>
            </a:r>
            <a:r>
              <a:rPr lang="ru-RU" sz="2400" dirty="0" smtClean="0"/>
              <a:t>возможной </a:t>
            </a:r>
            <a:r>
              <a:rPr lang="ru-RU" sz="2400" dirty="0"/>
              <a:t>энергией, называется </a:t>
            </a:r>
            <a:r>
              <a:rPr lang="ru-RU" sz="2400" dirty="0">
                <a:solidFill>
                  <a:srgbClr val="C00000"/>
                </a:solidFill>
              </a:rPr>
              <a:t>основным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643050"/>
            <a:ext cx="495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другие состояния атома </a:t>
            </a:r>
            <a:r>
              <a:rPr lang="ru-RU" sz="2400" dirty="0" err="1" smtClean="0"/>
              <a:t>называ-ются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C00000"/>
                </a:solidFill>
              </a:rPr>
              <a:t>возбужденными</a:t>
            </a:r>
            <a:r>
              <a:rPr lang="ru-RU" sz="2400" dirty="0"/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277704" y="1604797"/>
            <a:ext cx="216024" cy="2880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92507" y="1224535"/>
            <a:ext cx="786418" cy="104855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36686" y="883441"/>
            <a:ext cx="1298059" cy="17307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78846" y="539652"/>
            <a:ext cx="1813739" cy="24183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71600" y="3429001"/>
            <a:ext cx="0" cy="2976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6117299"/>
            <a:ext cx="25922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1600" y="5157192"/>
            <a:ext cx="25922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81560" y="4389107"/>
            <a:ext cx="25922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346326" y="2220575"/>
            <a:ext cx="78776" cy="10503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35696" y="6064781"/>
            <a:ext cx="78776" cy="10503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764571" y="5531591"/>
            <a:ext cx="680048" cy="246451"/>
          </a:xfrm>
          <a:custGeom>
            <a:avLst/>
            <a:gdLst>
              <a:gd name="connsiteX0" fmla="*/ 495300 w 495300"/>
              <a:gd name="connsiteY0" fmla="*/ 184838 h 184838"/>
              <a:gd name="connsiteX1" fmla="*/ 387350 w 495300"/>
              <a:gd name="connsiteY1" fmla="*/ 7038 h 184838"/>
              <a:gd name="connsiteX2" fmla="*/ 304800 w 495300"/>
              <a:gd name="connsiteY2" fmla="*/ 159438 h 184838"/>
              <a:gd name="connsiteX3" fmla="*/ 177800 w 495300"/>
              <a:gd name="connsiteY3" fmla="*/ 688 h 184838"/>
              <a:gd name="connsiteX4" fmla="*/ 107950 w 495300"/>
              <a:gd name="connsiteY4" fmla="*/ 102288 h 184838"/>
              <a:gd name="connsiteX5" fmla="*/ 0 w 495300"/>
              <a:gd name="connsiteY5" fmla="*/ 114988 h 1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184838">
                <a:moveTo>
                  <a:pt x="495300" y="184838"/>
                </a:moveTo>
                <a:cubicBezTo>
                  <a:pt x="457200" y="98054"/>
                  <a:pt x="419100" y="11271"/>
                  <a:pt x="387350" y="7038"/>
                </a:cubicBezTo>
                <a:cubicBezTo>
                  <a:pt x="355600" y="2805"/>
                  <a:pt x="339725" y="160496"/>
                  <a:pt x="304800" y="159438"/>
                </a:cubicBezTo>
                <a:cubicBezTo>
                  <a:pt x="269875" y="158380"/>
                  <a:pt x="210608" y="10213"/>
                  <a:pt x="177800" y="688"/>
                </a:cubicBezTo>
                <a:cubicBezTo>
                  <a:pt x="144992" y="-8837"/>
                  <a:pt x="137583" y="83238"/>
                  <a:pt x="107950" y="102288"/>
                </a:cubicBezTo>
                <a:cubicBezTo>
                  <a:pt x="78317" y="121338"/>
                  <a:pt x="39158" y="118163"/>
                  <a:pt x="0" y="114988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764571" y="4616328"/>
            <a:ext cx="680048" cy="246451"/>
          </a:xfrm>
          <a:custGeom>
            <a:avLst/>
            <a:gdLst>
              <a:gd name="connsiteX0" fmla="*/ 495300 w 495300"/>
              <a:gd name="connsiteY0" fmla="*/ 184838 h 184838"/>
              <a:gd name="connsiteX1" fmla="*/ 387350 w 495300"/>
              <a:gd name="connsiteY1" fmla="*/ 7038 h 184838"/>
              <a:gd name="connsiteX2" fmla="*/ 304800 w 495300"/>
              <a:gd name="connsiteY2" fmla="*/ 159438 h 184838"/>
              <a:gd name="connsiteX3" fmla="*/ 177800 w 495300"/>
              <a:gd name="connsiteY3" fmla="*/ 688 h 184838"/>
              <a:gd name="connsiteX4" fmla="*/ 107950 w 495300"/>
              <a:gd name="connsiteY4" fmla="*/ 102288 h 184838"/>
              <a:gd name="connsiteX5" fmla="*/ 0 w 495300"/>
              <a:gd name="connsiteY5" fmla="*/ 114988 h 1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184838">
                <a:moveTo>
                  <a:pt x="495300" y="184838"/>
                </a:moveTo>
                <a:cubicBezTo>
                  <a:pt x="457200" y="98054"/>
                  <a:pt x="419100" y="11271"/>
                  <a:pt x="387350" y="7038"/>
                </a:cubicBezTo>
                <a:cubicBezTo>
                  <a:pt x="355600" y="2805"/>
                  <a:pt x="339725" y="160496"/>
                  <a:pt x="304800" y="159438"/>
                </a:cubicBezTo>
                <a:cubicBezTo>
                  <a:pt x="269875" y="158380"/>
                  <a:pt x="210608" y="10213"/>
                  <a:pt x="177800" y="688"/>
                </a:cubicBezTo>
                <a:cubicBezTo>
                  <a:pt x="144992" y="-8837"/>
                  <a:pt x="137583" y="83238"/>
                  <a:pt x="107950" y="102288"/>
                </a:cubicBezTo>
                <a:cubicBezTo>
                  <a:pt x="78317" y="121338"/>
                  <a:pt x="39158" y="118163"/>
                  <a:pt x="0" y="114988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flipH="1">
            <a:off x="1992507" y="5285140"/>
            <a:ext cx="680048" cy="246451"/>
          </a:xfrm>
          <a:custGeom>
            <a:avLst/>
            <a:gdLst>
              <a:gd name="connsiteX0" fmla="*/ 495300 w 495300"/>
              <a:gd name="connsiteY0" fmla="*/ 184838 h 184838"/>
              <a:gd name="connsiteX1" fmla="*/ 387350 w 495300"/>
              <a:gd name="connsiteY1" fmla="*/ 7038 h 184838"/>
              <a:gd name="connsiteX2" fmla="*/ 304800 w 495300"/>
              <a:gd name="connsiteY2" fmla="*/ 159438 h 184838"/>
              <a:gd name="connsiteX3" fmla="*/ 177800 w 495300"/>
              <a:gd name="connsiteY3" fmla="*/ 688 h 184838"/>
              <a:gd name="connsiteX4" fmla="*/ 107950 w 495300"/>
              <a:gd name="connsiteY4" fmla="*/ 102288 h 184838"/>
              <a:gd name="connsiteX5" fmla="*/ 0 w 495300"/>
              <a:gd name="connsiteY5" fmla="*/ 114988 h 1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184838">
                <a:moveTo>
                  <a:pt x="495300" y="184838"/>
                </a:moveTo>
                <a:cubicBezTo>
                  <a:pt x="457200" y="98054"/>
                  <a:pt x="419100" y="11271"/>
                  <a:pt x="387350" y="7038"/>
                </a:cubicBezTo>
                <a:cubicBezTo>
                  <a:pt x="355600" y="2805"/>
                  <a:pt x="339725" y="160496"/>
                  <a:pt x="304800" y="159438"/>
                </a:cubicBezTo>
                <a:cubicBezTo>
                  <a:pt x="269875" y="158380"/>
                  <a:pt x="210608" y="10213"/>
                  <a:pt x="177800" y="688"/>
                </a:cubicBezTo>
                <a:cubicBezTo>
                  <a:pt x="144992" y="-8837"/>
                  <a:pt x="137583" y="83238"/>
                  <a:pt x="107950" y="102288"/>
                </a:cubicBezTo>
                <a:cubicBezTo>
                  <a:pt x="78317" y="121338"/>
                  <a:pt x="39158" y="118163"/>
                  <a:pt x="0" y="114988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4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repeatCount="2000" accel="2000" decel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C 0.02327 -1.48148E-6 0.04236 -0.03457 0.04236 -0.07685 C 0.04236 -0.11913 0.02327 -0.15339 -1.38889E-6 -0.15339 C -0.02344 -0.15339 -0.04236 -0.11913 -0.04236 -0.07685 C -0.04236 -0.03457 -0.02344 -1.48148E-6 -1.38889E-6 -1.48148E-6 Z " pathEditMode="relative" rAng="0" ptsTypes="fffff">
                                      <p:cBhvr>
                                        <p:cTn id="5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2084 0.0425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13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9136E-6 L -4.44444E-6 -0.1401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1605E-6 L -0.1151 -0.00247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2000" accel="500" decel="1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6 0.04908 C 0.04062 0.04908 0.07118 -0.00494 0.07118 -0.0787 C 0.07118 -0.15154 0.04045 -0.20308 0.00139 -0.20308 C -0.03768 -0.20308 -0.07084 -0.15092 -0.07084 -0.07808 C -0.07084 -0.00432 -0.0375 0.04908 0.00156 0.04908 Z " pathEditMode="relative" rAng="0" ptsTypes="fffff">
                                      <p:cBhvr>
                                        <p:cTn id="64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26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4908 L 0.00278 0.0984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14012 L -5.55556E-7 -0.2521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1605E-6 L -0.1151 -0.00247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accel="500" decel="5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8 0.09908 C 0.06059 0.09908 0.09896 0.01883 0.09896 -0.07778 C 0.09896 -0.17438 0.06111 -0.25278 0.0026 -0.25278 C -0.05591 -0.25278 -0.09896 -0.17438 -0.09896 -0.07778 C -0.09896 0.01883 -0.05643 0.09908 0.00208 0.09908 Z " pathEditMode="relative" rAng="0" ptsTypes="fffff">
                                      <p:cBhvr>
                                        <p:cTn id="79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9846 L 0.00278 0.000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216 L -5.55556E-7 -0.002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9753E-6 L 0.09444 4.19753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0" grpId="0" animBg="1"/>
      <p:bldP spid="11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48464" cy="63367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Какого вида спектр получается с помощью спектроскопа, если  исследуемый в нем свет представляет собой смесь из нескольких простых цветов?</a:t>
            </a: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573016"/>
            <a:ext cx="7848872" cy="108012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Спектр в виде цветной полосы, в которой представлены все цвета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869160"/>
            <a:ext cx="7848872" cy="158417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Спектр в виде узких линий соответствующих цветов, разделенных темными промежутками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48464" cy="63367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Что такое спектрограмма?</a:t>
            </a: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2060848"/>
            <a:ext cx="7200800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Фотография спектрографа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3212976"/>
            <a:ext cx="7200800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Фотография спектра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293096"/>
            <a:ext cx="727280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Фотография спектроскопа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54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284984"/>
            <a:ext cx="54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365104"/>
            <a:ext cx="54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48464" cy="63367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 выглядит сплошной спектр?</a:t>
            </a: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4103947" y="152636"/>
            <a:ext cx="1224135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43608" y="4797152"/>
            <a:ext cx="74168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2060848"/>
            <a:ext cx="54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429000"/>
            <a:ext cx="54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941168"/>
            <a:ext cx="54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48464" cy="63367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криптон имеет в видимой части спектра излучения линии, соответствующие длинам волн 557 и 587 нм. В спектре излучения неизвестного газа обнаружены две линии, соответствующие длинам волн 557 и 587 нм. Отсюда следует, что в неизвестном газе</a:t>
            </a:r>
          </a:p>
          <a:p>
            <a:pPr algn="just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091607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  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Криптон отсутствует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2514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Присутствует только криптон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64502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Помимо криптона присутствует еще один элемент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22920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Помимо криптона присутствует еще два или три элемента.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48464" cy="63367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7890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газы А и В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36510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А, В и другие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01317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А и другой неизвестный газ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61188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В и другой неизвестный газ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рисунках А, Б, В приведены спектры излучения газов А и В и газовой смеси Б. На основании анализа этих участков спектров можно сказать, что смесь газов содержит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386" y="692696"/>
            <a:ext cx="4575102" cy="28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48464" cy="63367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71703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 содержит атомы водорода, гелия и еще какого-то вещества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 содержит атомы водорода и гелия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6531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 содержит только атомы водорода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2100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 содержит только атомы гелия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67839"/>
            <a:ext cx="432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приведены спектр поглощения неизвестного газа (в середине), спектры поглощения атомов водорода (вверху) и гелия (внизу). Что можно сказать о химическом составе газа?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41580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786322"/>
            <a:ext cx="89297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разложении с помощью трёхгранной призмы белого света, т.е. света </a:t>
            </a:r>
            <a:r>
              <a:rPr lang="ru-RU" sz="2400" dirty="0" smtClean="0"/>
              <a:t>, </a:t>
            </a:r>
            <a:r>
              <a:rPr lang="ru-RU" sz="2400" dirty="0"/>
              <a:t>содержащего длины волн в </a:t>
            </a:r>
            <a:r>
              <a:rPr lang="ru-RU" sz="2400" dirty="0" smtClean="0"/>
              <a:t>диапазоне </a:t>
            </a:r>
            <a:r>
              <a:rPr lang="ru-RU" sz="2800" b="1" dirty="0"/>
              <a:t>380—760 нм</a:t>
            </a:r>
            <a:r>
              <a:rPr lang="ru-RU" sz="2400" dirty="0"/>
              <a:t>, возникает радужная </a:t>
            </a:r>
            <a:r>
              <a:rPr lang="ru-RU" sz="2400" dirty="0" smtClean="0"/>
              <a:t>полоска</a:t>
            </a:r>
            <a:r>
              <a:rPr lang="ru-RU" sz="2400" dirty="0"/>
              <a:t>, которую Ньютон назвал </a:t>
            </a:r>
            <a:r>
              <a:rPr lang="ru-RU" sz="2400" b="1" dirty="0"/>
              <a:t>спектром</a:t>
            </a:r>
            <a:r>
              <a:rPr lang="ru-RU" sz="24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73" r="6250" b="10105"/>
          <a:stretch>
            <a:fillRect/>
          </a:stretch>
        </p:blipFill>
        <p:spPr bwMode="auto">
          <a:xfrm>
            <a:off x="0" y="214289"/>
            <a:ext cx="7072330" cy="382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6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48464" cy="6336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71703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содержится ни стронция, ни кальция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Содержится стронций, но нет кальция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6531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Содержится кальций, но нет стронция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2100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Содержится и стронций и кальций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67839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рисунках А, Б, В приведены спектры излучения паров стронция, неизвестного образца и кальция. Можно утверждать, что в образце…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3771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Устройство спектроскопа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1349709"/>
            <a:ext cx="8963675" cy="52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91071" y="2357430"/>
            <a:ext cx="83529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Устройство спектроскопа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915816" y="908720"/>
            <a:ext cx="2808312" cy="1080120"/>
          </a:xfrm>
          <a:prstGeom prst="snip2DiagRect">
            <a:avLst/>
          </a:prstGeom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357554" y="1142984"/>
            <a:ext cx="2143046" cy="715089"/>
          </a:xfrm>
          <a:prstGeom prst="flowChartAlternateProcess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спектры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71472" y="2500306"/>
            <a:ext cx="34203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86314" y="2428868"/>
            <a:ext cx="3816424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86058"/>
            <a:ext cx="2050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излучения</a:t>
            </a:r>
            <a:endParaRPr lang="ru-RU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786058"/>
            <a:ext cx="2331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atin typeface="+mj-lt"/>
              </a:rPr>
              <a:t>поглощения</a:t>
            </a:r>
            <a:endParaRPr lang="ru-RU" sz="2800" b="1" cap="all" spc="0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7647" y="4857760"/>
            <a:ext cx="2377574" cy="52322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линейчатый</a:t>
            </a:r>
            <a:endParaRPr lang="ru-RU" sz="28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929198"/>
            <a:ext cx="1960793" cy="52322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сплошной</a:t>
            </a:r>
            <a:endParaRPr lang="ru-RU" sz="28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4857760"/>
            <a:ext cx="2092239" cy="52322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полосатый</a:t>
            </a:r>
            <a:endParaRPr lang="ru-RU" sz="2800" b="1" dirty="0">
              <a:latin typeface="+mj-lt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143108" y="1857364"/>
            <a:ext cx="785817" cy="6283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093723" y="3717032"/>
            <a:ext cx="741973" cy="8729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41091" y="3597872"/>
            <a:ext cx="969050" cy="106732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86446" y="1928802"/>
            <a:ext cx="642942" cy="57150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43372" y="3500438"/>
            <a:ext cx="1928826" cy="114300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715140" y="4071942"/>
            <a:ext cx="114300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75124" y="15936"/>
            <a:ext cx="76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Типы оптических спектров</a:t>
            </a:r>
          </a:p>
        </p:txBody>
      </p:sp>
      <p:pic>
        <p:nvPicPr>
          <p:cNvPr id="34" name="Picture 2" descr="http://www.politicalmetaphors.com/wp-content/uploads/2017/09/blog-colors-spectrum-768x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643578"/>
            <a:ext cx="2000264" cy="514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1" y="5503972"/>
            <a:ext cx="2357453" cy="6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572140"/>
            <a:ext cx="2353997" cy="5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63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229600" cy="914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Линейчатый спектр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Линейчатым называют спектр, состоящий из отдельных резко очерченных цветных линий, отделенных друг от друга широкими темными промежутками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Такие спектры получаются от светящихся атомарных газов или </a:t>
            </a:r>
            <a:r>
              <a:rPr lang="ru-RU" sz="2400" dirty="0" smtClean="0"/>
              <a:t>паров малой плотности. </a:t>
            </a:r>
            <a:r>
              <a:rPr lang="ru-RU" sz="2400" dirty="0"/>
              <a:t>В этом случае свет излучают атомы, которые практически не взаимодействуют друг с другом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Линейчатые спектры различных химических элементов отличаются цветом</a:t>
            </a:r>
            <a:r>
              <a:rPr lang="ru-RU" sz="2400" b="1" i="1" dirty="0"/>
              <a:t>, </a:t>
            </a:r>
            <a:r>
              <a:rPr lang="ru-RU" sz="2400" b="1" dirty="0"/>
              <a:t>положением и числом отдельных светящихся линий.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358246" cy="125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83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571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Сплошной (непрерывный) спектр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politicalmetaphors.com/wp-content/uploads/2017/09/blog-colors-spectrum-768x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429684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786058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Сплошные спектры излучаются раскаленными твердыми и жидкими веществами, а также газами, находящимися под большим </a:t>
            </a:r>
            <a:r>
              <a:rPr lang="ru-RU" sz="2400" dirty="0" smtClean="0"/>
              <a:t>давлением (атомы взаимодействуют атомов </a:t>
            </a:r>
            <a:r>
              <a:rPr lang="ru-RU" sz="2400" dirty="0"/>
              <a:t>друг с </a:t>
            </a:r>
            <a:r>
              <a:rPr lang="ru-RU" sz="2400" dirty="0" smtClean="0"/>
              <a:t>другом</a:t>
            </a:r>
            <a:r>
              <a:rPr lang="ru-RU" sz="2000" dirty="0"/>
              <a:t>) </a:t>
            </a:r>
          </a:p>
        </p:txBody>
      </p:sp>
    </p:spTree>
    <p:extLst>
      <p:ext uri="{BB962C8B-B14F-4D97-AF65-F5344CB8AC3E}">
        <p14:creationId xmlns="" xmlns:p14="http://schemas.microsoft.com/office/powerpoint/2010/main" val="4134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Полосатые спектры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78605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Состоят </a:t>
            </a:r>
            <a:r>
              <a:rPr lang="ru-RU" sz="2400" dirty="0"/>
              <a:t>из отдельных полос, разделенных темными промежутками. </a:t>
            </a:r>
            <a:r>
              <a:rPr lang="ru-RU" sz="2400" dirty="0" smtClean="0"/>
              <a:t>Каждая </a:t>
            </a:r>
            <a:r>
              <a:rPr lang="ru-RU" sz="2400" dirty="0"/>
              <a:t>полоса представляет собой совокупность большого числа очень </a:t>
            </a:r>
            <a:r>
              <a:rPr lang="ru-RU" sz="2400" dirty="0" smtClean="0"/>
              <a:t>тесно </a:t>
            </a:r>
            <a:r>
              <a:rPr lang="ru-RU" sz="2400" dirty="0"/>
              <a:t>расположенных линий.</a:t>
            </a:r>
          </a:p>
          <a:p>
            <a:r>
              <a:rPr lang="ru-RU" sz="2400" dirty="0"/>
              <a:t>Полосатые спектры излучаются отдельными возбужденными </a:t>
            </a:r>
            <a:r>
              <a:rPr lang="ru-RU" sz="2400" dirty="0" smtClean="0"/>
              <a:t>молекулами </a:t>
            </a:r>
            <a:r>
              <a:rPr lang="ru-RU" sz="2400" dirty="0"/>
              <a:t>(молекулярный газ). </a:t>
            </a:r>
            <a:endParaRPr lang="ru-RU" sz="2400" dirty="0" smtClean="0"/>
          </a:p>
          <a:p>
            <a:r>
              <a:rPr lang="ru-RU" sz="2400" b="1" dirty="0" smtClean="0"/>
              <a:t>Излучение </a:t>
            </a:r>
            <a:r>
              <a:rPr lang="ru-RU" sz="2400" b="1" dirty="0"/>
              <a:t>вызвано как электронными </a:t>
            </a:r>
            <a:r>
              <a:rPr lang="ru-RU" sz="2400" b="1" dirty="0" smtClean="0"/>
              <a:t>переходами </a:t>
            </a:r>
            <a:r>
              <a:rPr lang="ru-RU" sz="2400" b="1" dirty="0"/>
              <a:t>в атомах, так и колебательными движениями самих атомов в молекуле.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7929618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85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947</Words>
  <Application>Microsoft Office PowerPoint</Application>
  <PresentationFormat>Экран (4:3)</PresentationFormat>
  <Paragraphs>158</Paragraphs>
  <Slides>30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Специальное оформление</vt:lpstr>
      <vt:lpstr>Начальная</vt:lpstr>
      <vt:lpstr>Формула</vt:lpstr>
      <vt:lpstr>Типы оптических спектров.  Происхождение линейчатых спектров </vt:lpstr>
      <vt:lpstr>Слайд 2</vt:lpstr>
      <vt:lpstr>Слайд 3</vt:lpstr>
      <vt:lpstr>Устройство спектроскопа</vt:lpstr>
      <vt:lpstr>Устройство спектроскопа</vt:lpstr>
      <vt:lpstr>Слайд 6</vt:lpstr>
      <vt:lpstr>Линейчатый спектр</vt:lpstr>
      <vt:lpstr>Сплошной (непрерывный) спектр</vt:lpstr>
      <vt:lpstr>Полосатые спектры</vt:lpstr>
      <vt:lpstr>Слайд 10</vt:lpstr>
      <vt:lpstr>Слайд 11</vt:lpstr>
      <vt:lpstr>Слайд 12</vt:lpstr>
      <vt:lpstr>Слайд 13</vt:lpstr>
      <vt:lpstr>Слайд 14</vt:lpstr>
      <vt:lpstr>Слайд 15</vt:lpstr>
      <vt:lpstr>Повторим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</cp:lastModifiedBy>
  <cp:revision>45</cp:revision>
  <dcterms:created xsi:type="dcterms:W3CDTF">2009-01-08T12:15:48Z</dcterms:created>
  <dcterms:modified xsi:type="dcterms:W3CDTF">2019-04-14T18:11:06Z</dcterms:modified>
</cp:coreProperties>
</file>