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9" r:id="rId3"/>
    <p:sldId id="268" r:id="rId4"/>
    <p:sldId id="267" r:id="rId5"/>
    <p:sldId id="258" r:id="rId6"/>
    <p:sldId id="262" r:id="rId7"/>
    <p:sldId id="265" r:id="rId8"/>
    <p:sldId id="263" r:id="rId9"/>
    <p:sldId id="261" r:id="rId10"/>
    <p:sldId id="266" r:id="rId11"/>
    <p:sldId id="270" r:id="rId12"/>
    <p:sldId id="272" r:id="rId13"/>
    <p:sldId id="276" r:id="rId14"/>
    <p:sldId id="273" r:id="rId15"/>
    <p:sldId id="274" r:id="rId16"/>
    <p:sldId id="277" r:id="rId17"/>
    <p:sldId id="280" r:id="rId18"/>
    <p:sldId id="284" r:id="rId19"/>
    <p:sldId id="282" r:id="rId20"/>
    <p:sldId id="283" r:id="rId21"/>
    <p:sldId id="275" r:id="rId22"/>
    <p:sldId id="278" r:id="rId23"/>
    <p:sldId id="285" r:id="rId24"/>
    <p:sldId id="286" r:id="rId25"/>
    <p:sldId id="279" r:id="rId2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46" autoAdjust="0"/>
  </p:normalViewPr>
  <p:slideViewPr>
    <p:cSldViewPr showGuides="1">
      <p:cViewPr varScale="1">
        <p:scale>
          <a:sx n="87" d="100"/>
          <a:sy n="87" d="100"/>
        </p:scale>
        <p:origin x="-792" y="-84"/>
      </p:cViewPr>
      <p:guideLst>
        <p:guide orient="horz" pos="134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C55D7-D578-43D1-92C9-5F57B6F8A883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5A12A-175B-4064-A3AC-6DD8F5187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985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A12A-175B-4064-A3AC-6DD8F51870E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510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913B-2005-4560-9970-9C9705640A52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EC15-1272-493D-A7F6-D871CE48B7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480024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913B-2005-4560-9970-9C9705640A52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EC15-1272-493D-A7F6-D871CE48B7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960478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913B-2005-4560-9970-9C9705640A52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EC15-1272-493D-A7F6-D871CE48B7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153455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913B-2005-4560-9970-9C9705640A52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EC15-1272-493D-A7F6-D871CE48B7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15471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913B-2005-4560-9970-9C9705640A52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EC15-1272-493D-A7F6-D871CE48B7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76202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913B-2005-4560-9970-9C9705640A52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EC15-1272-493D-A7F6-D871CE48B7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376231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913B-2005-4560-9970-9C9705640A52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EC15-1272-493D-A7F6-D871CE48B7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809179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913B-2005-4560-9970-9C9705640A52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EC15-1272-493D-A7F6-D871CE48B7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659347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913B-2005-4560-9970-9C9705640A52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EC15-1272-493D-A7F6-D871CE48B7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210210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913B-2005-4560-9970-9C9705640A52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EC15-1272-493D-A7F6-D871CE48B7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927400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913B-2005-4560-9970-9C9705640A52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EC15-1272-493D-A7F6-D871CE48B7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246302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0913B-2005-4560-9970-9C9705640A52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6EC15-1272-493D-A7F6-D871CE48B7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15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409" y="1419622"/>
            <a:ext cx="895918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chemeClr val="tx2"/>
                </a:solidFill>
              </a:rPr>
              <a:t>Скорость при прямолинейном </a:t>
            </a:r>
            <a:endParaRPr lang="en-US" sz="50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5000" b="1" dirty="0" smtClean="0">
                <a:solidFill>
                  <a:schemeClr val="tx2"/>
                </a:solidFill>
              </a:rPr>
              <a:t>равномерном движении тела</a:t>
            </a:r>
            <a:endParaRPr lang="ru-RU" sz="5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71142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6409" y="195486"/>
            <a:ext cx="7347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Равномерное прямолинейное движение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4493" y="1012035"/>
            <a:ext cx="1564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Скорость</a:t>
            </a:r>
            <a:endParaRPr lang="ru-RU" sz="2800" dirty="0">
              <a:solidFill>
                <a:schemeClr val="tx2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58750" y="1574728"/>
            <a:ext cx="1318885" cy="942309"/>
            <a:chOff x="6047398" y="2292541"/>
            <a:chExt cx="1318885" cy="942309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6772979" y="2292541"/>
                  <a:ext cx="593304" cy="9423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28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ru-RU" sz="28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</m:acc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den>
                        </m:f>
                        <m:r>
                          <a:rPr lang="ru-RU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</m:oMath>
                    </m:oMathPara>
                  </a14:m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2979" y="2292541"/>
                  <a:ext cx="593304" cy="942309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047398" y="2513501"/>
                  <a:ext cx="91319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32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sz="32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𝜐</m:t>
                            </m:r>
                          </m:e>
                        </m:acc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7398" y="2513501"/>
                  <a:ext cx="913199" cy="584775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6463403" y="1012035"/>
                <a:ext cx="15695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80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 </m:t>
                      </m:r>
                      <m:acc>
                        <m:accPr>
                          <m:chr m:val="⃗"/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</m:e>
                      </m:acc>
                      <m:r>
                        <a:rPr lang="ru-RU" sz="280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ru-RU" sz="28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403" y="1012035"/>
                <a:ext cx="1569532" cy="52322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2345438" y="271576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</a:rPr>
              <a:t>кинематическое уравнение равномерного движения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/>
              <p:cNvSpPr txBox="1"/>
              <p:nvPr/>
            </p:nvSpPr>
            <p:spPr>
              <a:xfrm>
                <a:off x="3210317" y="2237259"/>
                <a:ext cx="26794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317" y="2237259"/>
                <a:ext cx="2679451" cy="58477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802503" y="3548417"/>
            <a:ext cx="1429519" cy="4001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υ</a:t>
            </a:r>
            <a:r>
              <a:rPr lang="en-US" sz="2000" i="1" baseline="-10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&gt; 0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; </a:t>
            </a:r>
            <a:r>
              <a:rPr lang="en-US" sz="2000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000" i="1" baseline="-1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000" baseline="-2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&gt; 0</a:t>
            </a:r>
            <a:endParaRPr lang="ru-RU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29934" y="3299542"/>
            <a:ext cx="1572303" cy="4001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υ</a:t>
            </a:r>
            <a:r>
              <a:rPr lang="en-US" sz="2000" i="1" baseline="-1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&lt; 0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; </a:t>
            </a:r>
            <a:r>
              <a:rPr lang="en-US" sz="2000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000" i="1" baseline="-1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&lt; 0</a:t>
            </a:r>
            <a:endParaRPr lang="ru-RU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71538" y="3839390"/>
            <a:ext cx="1426011" cy="4001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υ</a:t>
            </a:r>
            <a:r>
              <a:rPr lang="en-US" sz="2000" i="1" baseline="-1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= 0, </a:t>
            </a:r>
            <a:r>
              <a:rPr lang="en-US" sz="2000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000" i="1" baseline="-1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000" baseline="-2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 0</a:t>
            </a:r>
            <a:endParaRPr lang="ru-RU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43696" y="1383766"/>
            <a:ext cx="3512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уравнение перемещение</a:t>
            </a:r>
            <a:endParaRPr lang="ru-RU" sz="2400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2495609" y="3499597"/>
            <a:ext cx="707827" cy="2962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239808" y="3499597"/>
            <a:ext cx="636448" cy="2472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631438" y="3498530"/>
            <a:ext cx="0" cy="4121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Прямоугольник 20"/>
              <p:cNvSpPr/>
              <p:nvPr/>
            </p:nvSpPr>
            <p:spPr>
              <a:xfrm>
                <a:off x="1368311" y="1983013"/>
                <a:ext cx="1461554" cy="722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ru-R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м</m:t>
                              </m:r>
                            </m:num>
                            <m:den>
                              <m:r>
                                <a:rPr lang="ru-RU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311" y="1983013"/>
                <a:ext cx="1461554" cy="72237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2" descr="https://mail-attachment.googleusercontent.com/attachment/?ui=2&amp;ik=a72f27d160&amp;view=att&amp;th=1407bb1e68d33cfc&amp;attid=0.2&amp;disp=inline&amp;realattid=f_hkc7l7q81&amp;safe=1&amp;zw&amp;saduie=AG9B_P-M2IjJPJvL8HHc1QyXIamX&amp;sadet=1376647127089&amp;sads=XBe2h37UaglufSeaVBYDEZcH9yU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mail-attachment.googleusercontent.com/attachment/?ui=2&amp;ik=a72f27d160&amp;view=att&amp;th=1407bb1e68d33cfc&amp;attid=0.2&amp;disp=inline&amp;realattid=f_hkc7l7q81&amp;safe=1&amp;zw&amp;saduie=AG9B_P-M2IjJPJvL8HHc1QyXIamX&amp;sadet=1376647127089&amp;sads=XBe2h37UaglufSeaVBYDEZcH9yU&amp;sadssc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7961" y="787407"/>
            <a:ext cx="3148590" cy="1207010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211778" y="4349872"/>
            <a:ext cx="3043927" cy="128550"/>
            <a:chOff x="928662" y="4786322"/>
            <a:chExt cx="6282018" cy="142082"/>
          </a:xfrm>
        </p:grpSpPr>
        <p:cxnSp>
          <p:nvCxnSpPr>
            <p:cNvPr id="26" name="Прямая со стрелкой 25"/>
            <p:cNvCxnSpPr/>
            <p:nvPr/>
          </p:nvCxnSpPr>
          <p:spPr>
            <a:xfrm>
              <a:off x="928662" y="4857760"/>
              <a:ext cx="628201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5400000">
              <a:off x="858018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5400000">
              <a:off x="164383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>
              <a:off x="235821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5400000">
              <a:off x="307259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5400000">
              <a:off x="378697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450135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521573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5400000">
              <a:off x="593011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rot="5400000">
              <a:off x="664449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3055799" y="4349872"/>
            <a:ext cx="295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х</a:t>
            </a:r>
            <a:endParaRPr lang="ru-RU" sz="200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54523" y="440029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0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848854" y="4062348"/>
            <a:ext cx="199108" cy="1989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764565" y="4393033"/>
            <a:ext cx="419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Calibri" pitchFamily="34" charset="0"/>
                <a:cs typeface="Calibri" pitchFamily="34" charset="0"/>
              </a:rPr>
              <a:t>х</a:t>
            </a:r>
            <a:r>
              <a:rPr lang="ru-RU" sz="1600" i="1" baseline="-25000" dirty="0" smtClean="0">
                <a:latin typeface="Calibri" pitchFamily="34" charset="0"/>
                <a:cs typeface="Calibri" pitchFamily="34" charset="0"/>
              </a:rPr>
              <a:t>0</a:t>
            </a:r>
            <a:endParaRPr lang="ru-RU" sz="1600" baseline="-25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89241" y="4402709"/>
            <a:ext cx="387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х</a:t>
            </a:r>
            <a:r>
              <a:rPr lang="ru-RU" sz="1600" i="1" baseline="-25000" dirty="0" smtClean="0"/>
              <a:t>1</a:t>
            </a:r>
            <a:endParaRPr lang="ru-RU" sz="2000" baseline="-25000" dirty="0"/>
          </a:p>
        </p:txBody>
      </p:sp>
      <p:cxnSp>
        <p:nvCxnSpPr>
          <p:cNvPr id="45" name="Прямая со стрелкой 44"/>
          <p:cNvCxnSpPr/>
          <p:nvPr/>
        </p:nvCxnSpPr>
        <p:spPr>
          <a:xfrm flipV="1">
            <a:off x="1116319" y="4151317"/>
            <a:ext cx="400944" cy="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942547" y="4731587"/>
            <a:ext cx="1726895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7" name="Прямоугольник 46"/>
              <p:cNvSpPr/>
              <p:nvPr/>
            </p:nvSpPr>
            <p:spPr>
              <a:xfrm>
                <a:off x="1115405" y="3825937"/>
                <a:ext cx="33887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sz="1600" i="1" smtClean="0">
                              <a:latin typeface="Cambria Math"/>
                              <a:ea typeface="Cambria Math"/>
                            </a:rPr>
                            <m:t>𝜐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405" y="3825937"/>
                <a:ext cx="338874" cy="338554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t="-14545" r="-17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8" name="Прямоугольник 47"/>
              <p:cNvSpPr/>
              <p:nvPr/>
            </p:nvSpPr>
            <p:spPr>
              <a:xfrm>
                <a:off x="1547892" y="4404286"/>
                <a:ext cx="36625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892" y="4404286"/>
                <a:ext cx="366254" cy="400110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t="-18182" r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Группа 48"/>
          <p:cNvGrpSpPr/>
          <p:nvPr/>
        </p:nvGrpSpPr>
        <p:grpSpPr>
          <a:xfrm>
            <a:off x="6103882" y="3995214"/>
            <a:ext cx="2716590" cy="145256"/>
            <a:chOff x="928662" y="4786322"/>
            <a:chExt cx="6282018" cy="142082"/>
          </a:xfrm>
        </p:grpSpPr>
        <p:cxnSp>
          <p:nvCxnSpPr>
            <p:cNvPr id="50" name="Прямая со стрелкой 49"/>
            <p:cNvCxnSpPr/>
            <p:nvPr/>
          </p:nvCxnSpPr>
          <p:spPr>
            <a:xfrm>
              <a:off x="928662" y="4857760"/>
              <a:ext cx="628201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rot="5400000">
              <a:off x="858018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rot="5400000">
              <a:off x="164383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rot="5400000">
              <a:off x="235821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rot="5400000">
              <a:off x="307259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rot="5400000">
              <a:off x="378697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rot="5400000">
              <a:off x="450135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rot="5400000">
              <a:off x="521573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rot="5400000">
              <a:off x="593011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rot="5400000">
              <a:off x="664449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8757122" y="4011921"/>
            <a:ext cx="295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х</a:t>
            </a:r>
            <a:endParaRPr lang="ru-RU" sz="2000" i="1" dirty="0"/>
          </a:p>
        </p:txBody>
      </p:sp>
      <p:sp>
        <p:nvSpPr>
          <p:cNvPr id="61" name="TextBox 60"/>
          <p:cNvSpPr txBox="1"/>
          <p:nvPr/>
        </p:nvSpPr>
        <p:spPr>
          <a:xfrm>
            <a:off x="5946627" y="405481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0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8197701" y="3764667"/>
            <a:ext cx="199108" cy="17649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8087862" y="4054810"/>
            <a:ext cx="419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Calibri" pitchFamily="34" charset="0"/>
                <a:cs typeface="Calibri" pitchFamily="34" charset="0"/>
              </a:rPr>
              <a:t>х</a:t>
            </a:r>
            <a:r>
              <a:rPr lang="ru-RU" sz="1600" i="1" baseline="-25000" dirty="0" smtClean="0">
                <a:latin typeface="Calibri" pitchFamily="34" charset="0"/>
                <a:cs typeface="Calibri" pitchFamily="34" charset="0"/>
              </a:rPr>
              <a:t>0</a:t>
            </a:r>
            <a:endParaRPr lang="ru-RU" sz="1600" baseline="-25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559416" y="4034526"/>
            <a:ext cx="387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х</a:t>
            </a:r>
            <a:r>
              <a:rPr lang="ru-RU" sz="1600" i="1" baseline="-25000" dirty="0" smtClean="0"/>
              <a:t>1</a:t>
            </a:r>
            <a:endParaRPr lang="ru-RU" sz="1600" baseline="-25000" dirty="0"/>
          </a:p>
        </p:txBody>
      </p:sp>
      <p:cxnSp>
        <p:nvCxnSpPr>
          <p:cNvPr id="65" name="Прямая со стрелкой 64"/>
          <p:cNvCxnSpPr/>
          <p:nvPr/>
        </p:nvCxnSpPr>
        <p:spPr>
          <a:xfrm flipH="1" flipV="1">
            <a:off x="7577600" y="3851164"/>
            <a:ext cx="510262" cy="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 flipV="1">
            <a:off x="6752626" y="4417121"/>
            <a:ext cx="154463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7" name="Прямоугольник 66"/>
              <p:cNvSpPr/>
              <p:nvPr/>
            </p:nvSpPr>
            <p:spPr>
              <a:xfrm>
                <a:off x="7672698" y="3572100"/>
                <a:ext cx="33887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sz="1600" i="1" smtClean="0">
                              <a:latin typeface="Cambria Math"/>
                              <a:ea typeface="Cambria Math"/>
                            </a:rPr>
                            <m:t>𝜐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698" y="3572100"/>
                <a:ext cx="338874" cy="338554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t="-14286" r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9" name="Прямоугольник 68"/>
              <p:cNvSpPr/>
              <p:nvPr/>
            </p:nvSpPr>
            <p:spPr>
              <a:xfrm>
                <a:off x="7341986" y="4076619"/>
                <a:ext cx="36625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986" y="4076619"/>
                <a:ext cx="366254" cy="400110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 t="-18462" r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Группа 71"/>
          <p:cNvGrpSpPr/>
          <p:nvPr/>
        </p:nvGrpSpPr>
        <p:grpSpPr>
          <a:xfrm>
            <a:off x="3418751" y="4752109"/>
            <a:ext cx="3043927" cy="128550"/>
            <a:chOff x="928662" y="4786322"/>
            <a:chExt cx="6282018" cy="142082"/>
          </a:xfrm>
        </p:grpSpPr>
        <p:cxnSp>
          <p:nvCxnSpPr>
            <p:cNvPr id="73" name="Прямая со стрелкой 72"/>
            <p:cNvCxnSpPr/>
            <p:nvPr/>
          </p:nvCxnSpPr>
          <p:spPr>
            <a:xfrm>
              <a:off x="928662" y="4857760"/>
              <a:ext cx="628201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5400000">
              <a:off x="858018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rot="5400000">
              <a:off x="164383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 rot="5400000">
              <a:off x="235821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rot="5400000">
              <a:off x="307259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rot="5400000">
              <a:off x="378697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rot="5400000">
              <a:off x="450135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rot="5400000">
              <a:off x="521573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rot="5400000">
              <a:off x="593011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rot="5400000">
              <a:off x="664449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/>
          <p:cNvSpPr txBox="1"/>
          <p:nvPr/>
        </p:nvSpPr>
        <p:spPr>
          <a:xfrm>
            <a:off x="6262772" y="4752109"/>
            <a:ext cx="295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х</a:t>
            </a:r>
            <a:endParaRPr lang="ru-RU" sz="2000" i="1" dirty="0"/>
          </a:p>
        </p:txBody>
      </p:sp>
      <p:sp>
        <p:nvSpPr>
          <p:cNvPr id="84" name="TextBox 83"/>
          <p:cNvSpPr txBox="1"/>
          <p:nvPr/>
        </p:nvSpPr>
        <p:spPr>
          <a:xfrm>
            <a:off x="3261496" y="480253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0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3689227" y="4476729"/>
            <a:ext cx="199108" cy="19892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3614252" y="4795270"/>
            <a:ext cx="419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Calibri" pitchFamily="34" charset="0"/>
                <a:cs typeface="Calibri" pitchFamily="34" charset="0"/>
              </a:rPr>
              <a:t>х</a:t>
            </a:r>
            <a:r>
              <a:rPr lang="ru-RU" sz="1600" i="1" baseline="-25000" dirty="0" smtClean="0">
                <a:latin typeface="Calibri" pitchFamily="34" charset="0"/>
                <a:cs typeface="Calibri" pitchFamily="34" charset="0"/>
              </a:rPr>
              <a:t>0</a:t>
            </a:r>
            <a:endParaRPr lang="ru-RU" sz="1600" baseline="-25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373046" y="4804946"/>
            <a:ext cx="387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х</a:t>
            </a:r>
            <a:r>
              <a:rPr lang="ru-RU" sz="1600" i="1" baseline="-25000" dirty="0" smtClean="0"/>
              <a:t>1</a:t>
            </a:r>
            <a:endParaRPr lang="ru-RU" sz="2000" baseline="-25000" dirty="0"/>
          </a:p>
        </p:txBody>
      </p:sp>
      <p:cxnSp>
        <p:nvCxnSpPr>
          <p:cNvPr id="88" name="Прямая со стрелкой 87"/>
          <p:cNvCxnSpPr/>
          <p:nvPr/>
        </p:nvCxnSpPr>
        <p:spPr>
          <a:xfrm rot="16200000" flipV="1">
            <a:off x="3438662" y="4380984"/>
            <a:ext cx="400944" cy="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0" name="Прямоугольник 89"/>
              <p:cNvSpPr/>
              <p:nvPr/>
            </p:nvSpPr>
            <p:spPr>
              <a:xfrm>
                <a:off x="4939812" y="4228174"/>
                <a:ext cx="72058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sz="1600" i="1" smtClean="0">
                              <a:latin typeface="Cambria Math"/>
                              <a:ea typeface="Cambria Math"/>
                            </a:rPr>
                            <m:t>𝜐</m:t>
                          </m:r>
                        </m:e>
                      </m:acc>
                      <m:r>
                        <a:rPr lang="ru-RU" sz="16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90" name="Прямоугольник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812" y="4228174"/>
                <a:ext cx="720582" cy="338554"/>
              </a:xfrm>
              <a:prstGeom prst="rect">
                <a:avLst/>
              </a:prstGeom>
              <a:blipFill rotWithShape="1">
                <a:blip r:embed="rId13" cstate="print"/>
                <a:stretch>
                  <a:fillRect t="-1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Овал 91"/>
          <p:cNvSpPr/>
          <p:nvPr/>
        </p:nvSpPr>
        <p:spPr>
          <a:xfrm>
            <a:off x="5430495" y="4495516"/>
            <a:ext cx="199108" cy="1989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3" name="Прямоугольник 92"/>
              <p:cNvSpPr/>
              <p:nvPr/>
            </p:nvSpPr>
            <p:spPr>
              <a:xfrm>
                <a:off x="3350353" y="4151318"/>
                <a:ext cx="33887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sz="1600" i="1" smtClean="0">
                              <a:latin typeface="Cambria Math"/>
                              <a:ea typeface="Cambria Math"/>
                            </a:rPr>
                            <m:t>𝜐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93" name="Прямоугольник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353" y="4151318"/>
                <a:ext cx="338874" cy="338554"/>
              </a:xfrm>
              <a:prstGeom prst="rect">
                <a:avLst/>
              </a:prstGeom>
              <a:blipFill rotWithShape="1">
                <a:blip r:embed="rId14" cstate="print"/>
                <a:stretch>
                  <a:fillRect t="-14286" r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8186508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77949E-7 L 0.18368 -0.0009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4" y="-6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24892E-6 L -0.17101 0.00278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9" y="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6158E-6 L -0.00208 -0.14947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4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2" grpId="0"/>
      <p:bldP spid="13" grpId="0" animBg="1"/>
      <p:bldP spid="23" grpId="0" animBg="1"/>
      <p:bldP spid="24" grpId="0" animBg="1"/>
      <p:bldP spid="25" grpId="0" animBg="1"/>
      <p:bldP spid="27" grpId="0"/>
      <p:bldP spid="21" grpId="0" animBg="1"/>
      <p:bldP spid="40" grpId="0"/>
      <p:bldP spid="41" grpId="0"/>
      <p:bldP spid="42" grpId="0" animBg="1"/>
      <p:bldP spid="42" grpId="1" animBg="1"/>
      <p:bldP spid="43" grpId="0"/>
      <p:bldP spid="44" grpId="0"/>
      <p:bldP spid="47" grpId="0" animBg="1"/>
      <p:bldP spid="48" grpId="0" animBg="1"/>
      <p:bldP spid="60" grpId="0"/>
      <p:bldP spid="61" grpId="0"/>
      <p:bldP spid="62" grpId="0" animBg="1"/>
      <p:bldP spid="62" grpId="1" animBg="1"/>
      <p:bldP spid="63" grpId="0"/>
      <p:bldP spid="64" grpId="0"/>
      <p:bldP spid="67" grpId="0" animBg="1"/>
      <p:bldP spid="69" grpId="0" animBg="1"/>
      <p:bldP spid="83" grpId="0"/>
      <p:bldP spid="84" grpId="0"/>
      <p:bldP spid="85" grpId="0" animBg="1"/>
      <p:bldP spid="85" grpId="1" animBg="1"/>
      <p:bldP spid="86" grpId="0"/>
      <p:bldP spid="87" grpId="0"/>
      <p:bldP spid="90" grpId="0" animBg="1"/>
      <p:bldP spid="92" grpId="0" animBg="1"/>
      <p:bldP spid="9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/>
              <p:cNvSpPr txBox="1"/>
              <p:nvPr/>
            </p:nvSpPr>
            <p:spPr>
              <a:xfrm rot="21172127">
                <a:off x="4620990" y="1892251"/>
                <a:ext cx="51155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172127">
                <a:off x="4620990" y="1892251"/>
                <a:ext cx="511550" cy="64633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па 36"/>
          <p:cNvGrpSpPr/>
          <p:nvPr/>
        </p:nvGrpSpPr>
        <p:grpSpPr>
          <a:xfrm>
            <a:off x="2085278" y="3435846"/>
            <a:ext cx="5582218" cy="753916"/>
            <a:chOff x="2085278" y="3435846"/>
            <a:chExt cx="5582218" cy="753916"/>
          </a:xfrm>
        </p:grpSpPr>
        <p:cxnSp>
          <p:nvCxnSpPr>
            <p:cNvPr id="17" name="Прямая со стрелкой 16"/>
            <p:cNvCxnSpPr/>
            <p:nvPr/>
          </p:nvCxnSpPr>
          <p:spPr>
            <a:xfrm>
              <a:off x="2085278" y="3579862"/>
              <a:ext cx="536704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2339752" y="3435846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6516216" y="3444230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188909" y="3666542"/>
              <a:ext cx="740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X</a:t>
              </a:r>
              <a:r>
                <a:rPr lang="ru-RU" sz="2800" b="1" baseline="-25000" dirty="0" smtClean="0"/>
                <a:t>0</a:t>
              </a:r>
              <a:endParaRPr lang="ru-RU" sz="2800" b="1" baseline="-25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83444" y="3449611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i="1" dirty="0" smtClean="0"/>
                <a:t>х</a:t>
              </a:r>
              <a:endParaRPr lang="ru-RU" i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74190" y="3643136"/>
              <a:ext cx="349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err="1" smtClean="0"/>
                <a:t>х</a:t>
              </a:r>
              <a:endParaRPr lang="ru-RU" sz="2800" b="1" baseline="-25000" dirty="0"/>
            </a:p>
          </p:txBody>
        </p:sp>
      </p:grpSp>
      <p:sp>
        <p:nvSpPr>
          <p:cNvPr id="26" name="Полилиния 25"/>
          <p:cNvSpPr/>
          <p:nvPr/>
        </p:nvSpPr>
        <p:spPr>
          <a:xfrm>
            <a:off x="2339752" y="2141034"/>
            <a:ext cx="4176463" cy="724829"/>
          </a:xfrm>
          <a:custGeom>
            <a:avLst/>
            <a:gdLst>
              <a:gd name="connsiteX0" fmla="*/ 0 w 3836019"/>
              <a:gd name="connsiteY0" fmla="*/ 724829 h 724829"/>
              <a:gd name="connsiteX1" fmla="*/ 1260088 w 3836019"/>
              <a:gd name="connsiteY1" fmla="*/ 44605 h 724829"/>
              <a:gd name="connsiteX2" fmla="*/ 2352907 w 3836019"/>
              <a:gd name="connsiteY2" fmla="*/ 691376 h 724829"/>
              <a:gd name="connsiteX3" fmla="*/ 3836019 w 3836019"/>
              <a:gd name="connsiteY3" fmla="*/ 0 h 724829"/>
              <a:gd name="connsiteX4" fmla="*/ 3836019 w 3836019"/>
              <a:gd name="connsiteY4" fmla="*/ 0 h 724829"/>
              <a:gd name="connsiteX5" fmla="*/ 3836019 w 3836019"/>
              <a:gd name="connsiteY5" fmla="*/ 0 h 7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6019" h="724829">
                <a:moveTo>
                  <a:pt x="0" y="724829"/>
                </a:moveTo>
                <a:cubicBezTo>
                  <a:pt x="433968" y="387504"/>
                  <a:pt x="867937" y="50180"/>
                  <a:pt x="1260088" y="44605"/>
                </a:cubicBezTo>
                <a:cubicBezTo>
                  <a:pt x="1652239" y="39029"/>
                  <a:pt x="1923585" y="698810"/>
                  <a:pt x="2352907" y="691376"/>
                </a:cubicBezTo>
                <a:cubicBezTo>
                  <a:pt x="2782229" y="683942"/>
                  <a:pt x="3836019" y="0"/>
                  <a:pt x="3836019" y="0"/>
                </a:cubicBezTo>
                <a:lnTo>
                  <a:pt x="3836019" y="0"/>
                </a:lnTo>
                <a:lnTo>
                  <a:pt x="3836019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190876" y="2721847"/>
            <a:ext cx="300302" cy="288032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>
            <a:stCxn id="26" idx="0"/>
            <a:endCxn id="26" idx="3"/>
          </p:cNvCxnSpPr>
          <p:nvPr/>
        </p:nvCxnSpPr>
        <p:spPr>
          <a:xfrm flipV="1">
            <a:off x="2339752" y="2141034"/>
            <a:ext cx="4176463" cy="724829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37"/>
          <p:cNvGrpSpPr/>
          <p:nvPr/>
        </p:nvGrpSpPr>
        <p:grpSpPr>
          <a:xfrm>
            <a:off x="2349401" y="2149434"/>
            <a:ext cx="4166814" cy="1439912"/>
            <a:chOff x="2349401" y="2149434"/>
            <a:chExt cx="4166814" cy="1439912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2349401" y="2865863"/>
              <a:ext cx="0" cy="713999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6516215" y="2149434"/>
              <a:ext cx="0" cy="1439912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3857620" y="3000378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</a:t>
            </a:r>
            <a:r>
              <a:rPr lang="en-US" sz="2800" b="1" baseline="-25000" dirty="0" smtClean="0"/>
              <a:t>x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85786" y="428610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x=x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+S</a:t>
            </a:r>
            <a:r>
              <a:rPr lang="en-US" sz="2800" b="1" baseline="-25000" dirty="0" smtClean="0"/>
              <a:t>x</a:t>
            </a:r>
            <a:endParaRPr lang="ru-RU" sz="2800" b="1" dirty="0"/>
          </a:p>
        </p:txBody>
      </p:sp>
      <p:graphicFrame>
        <p:nvGraphicFramePr>
          <p:cNvPr id="32" name="Объект 31"/>
          <p:cNvGraphicFramePr>
            <a:graphicFrameLocks noChangeAspect="1"/>
          </p:cNvGraphicFramePr>
          <p:nvPr/>
        </p:nvGraphicFramePr>
        <p:xfrm>
          <a:off x="6643702" y="428610"/>
          <a:ext cx="2067942" cy="714380"/>
        </p:xfrm>
        <a:graphic>
          <a:graphicData uri="http://schemas.openxmlformats.org/presentationml/2006/ole">
            <p:oleObj spid="_x0000_s3074" name="Формула" r:id="rId4" imgW="698400" imgH="2412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044024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12558E-6 L 0.03073 -0.03981 L 0.05226 -0.0648 L 0.07466 -0.08886 L 0.0941 -0.10614 L 0.1158 -0.12188 L 0.13507 -0.13114 L 0.15 -0.13391 L 0.16354 -0.13114 L 0.18368 -0.11262 L 0.20157 -0.08886 L 0.21719 -0.06356 L 0.23594 -0.03579 L 0.25747 -0.0145 L 0.27691 -0.00525 L 0.29115 -0.01049 L 0.32014 -0.01975 L 0.34861 -0.04104 L 0.37691 -0.06356 L 0.40452 -0.08886 L 0.42986 -0.11262 L 0.45608 -0.14193 " pathEditMode="relative" ptsTypes="AAAAAAAAAAAAAAAAAAAA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  <p:bldP spid="27" grpId="0" animBg="1"/>
      <p:bldP spid="2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ru.static.z-dn.net/files/dcd/8bdc7ac07f104d4365debff63f2804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1098"/>
            <a:ext cx="5214942" cy="43880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4817927" cy="3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4758"/>
            <a:ext cx="9010619" cy="131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player.myshared.ru/1046736/data/images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6"/>
            <a:ext cx="5638731" cy="40672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572264" y="1571618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x=x</a:t>
            </a:r>
            <a:r>
              <a:rPr lang="en-US" sz="3200" b="1" baseline="-25000" dirty="0" smtClean="0"/>
              <a:t>0</a:t>
            </a:r>
            <a:r>
              <a:rPr lang="en-US" sz="3200" b="1" dirty="0" smtClean="0"/>
              <a:t>+S</a:t>
            </a:r>
            <a:r>
              <a:rPr lang="en-US" sz="3200" b="1" baseline="-25000" dirty="0" smtClean="0"/>
              <a:t>x</a:t>
            </a:r>
            <a:endParaRPr lang="ru-RU" sz="3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3"/>
          <p:cNvGrpSpPr/>
          <p:nvPr/>
        </p:nvGrpSpPr>
        <p:grpSpPr>
          <a:xfrm>
            <a:off x="535753" y="2442789"/>
            <a:ext cx="8072494" cy="160736"/>
            <a:chOff x="928662" y="4786322"/>
            <a:chExt cx="6500858" cy="142082"/>
          </a:xfrm>
        </p:grpSpPr>
        <p:cxnSp>
          <p:nvCxnSpPr>
            <p:cNvPr id="25" name="Прямая со стрелкой 24"/>
            <p:cNvCxnSpPr/>
            <p:nvPr/>
          </p:nvCxnSpPr>
          <p:spPr>
            <a:xfrm>
              <a:off x="928662" y="4857760"/>
              <a:ext cx="650085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>
              <a:off x="858018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5400000">
              <a:off x="164383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5400000">
              <a:off x="235821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5400000">
              <a:off x="307259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>
              <a:off x="378697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5400000">
              <a:off x="450135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521573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5400000">
              <a:off x="593011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5400000">
              <a:off x="664449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8608247" y="2319113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х</a:t>
            </a:r>
            <a:endParaRPr lang="ru-RU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3250397" y="249636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0</a:t>
            </a:r>
            <a:endParaRPr lang="ru-RU" sz="2400" dirty="0"/>
          </a:p>
        </p:txBody>
      </p:sp>
      <p:sp>
        <p:nvSpPr>
          <p:cNvPr id="37" name="Овал 36"/>
          <p:cNvSpPr/>
          <p:nvPr/>
        </p:nvSpPr>
        <p:spPr>
          <a:xfrm>
            <a:off x="4036215" y="2067694"/>
            <a:ext cx="357190" cy="32151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4321967" y="1785932"/>
            <a:ext cx="633418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107653" y="249636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 smtClean="0"/>
              <a:t>х</a:t>
            </a:r>
            <a:r>
              <a:rPr lang="en-US" sz="2400" i="1" baseline="-25000" dirty="0" smtClean="0"/>
              <a:t>0</a:t>
            </a:r>
            <a:endParaRPr lang="ru-RU" sz="2400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7465239" y="251227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 smtClean="0"/>
              <a:t>х</a:t>
            </a:r>
            <a:endParaRPr lang="ru-RU" sz="2400" baseline="-18000" dirty="0"/>
          </a:p>
        </p:txBody>
      </p:sp>
      <p:sp>
        <p:nvSpPr>
          <p:cNvPr id="46" name="TextBox 45"/>
          <p:cNvSpPr txBox="1"/>
          <p:nvPr/>
        </p:nvSpPr>
        <p:spPr>
          <a:xfrm>
            <a:off x="4286248" y="135730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4214810" y="4071948"/>
          <a:ext cx="2444749" cy="656798"/>
        </p:xfrm>
        <a:graphic>
          <a:graphicData uri="http://schemas.openxmlformats.org/presentationml/2006/ole">
            <p:oleObj spid="_x0000_s29699" name="Формула" r:id="rId3" imgW="850680" imgH="228600" progId="Equation.3">
              <p:embed/>
            </p:oleObj>
          </a:graphicData>
        </a:graphic>
      </p:graphicFrame>
      <p:sp>
        <p:nvSpPr>
          <p:cNvPr id="52" name="Овал 51"/>
          <p:cNvSpPr/>
          <p:nvPr/>
        </p:nvSpPr>
        <p:spPr>
          <a:xfrm>
            <a:off x="7715272" y="2428874"/>
            <a:ext cx="142876" cy="14287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4143372" y="2428874"/>
            <a:ext cx="142876" cy="14287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4286248" y="3071816"/>
            <a:ext cx="3357586" cy="158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500694" y="2571750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</a:t>
            </a:r>
            <a:r>
              <a:rPr lang="en-US" sz="2400" baseline="-25000" dirty="0" err="1" smtClean="0"/>
              <a:t>x</a:t>
            </a:r>
            <a:endParaRPr lang="ru-RU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428596" y="3357568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 равномерном прямолинейном движении  </a:t>
            </a:r>
            <a:r>
              <a:rPr lang="en-US" sz="2400" dirty="0" smtClean="0"/>
              <a:t>S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=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x</a:t>
            </a:r>
            <a:r>
              <a:rPr lang="en-US" sz="2400" dirty="0" err="1" smtClean="0"/>
              <a:t>t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1000100" y="285734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x=x</a:t>
            </a:r>
            <a:r>
              <a:rPr lang="en-US" sz="3200" b="1" baseline="-25000" dirty="0" smtClean="0"/>
              <a:t>0</a:t>
            </a:r>
            <a:r>
              <a:rPr lang="en-US" sz="3200" b="1" dirty="0" smtClean="0"/>
              <a:t>+S</a:t>
            </a:r>
            <a:r>
              <a:rPr lang="en-US" sz="3200" b="1" baseline="-25000" dirty="0" smtClean="0"/>
              <a:t>x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6105844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04133E-6 L 0.37795 -3.04133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37" grpId="1" animBg="1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3"/>
          <p:cNvGrpSpPr/>
          <p:nvPr/>
        </p:nvGrpSpPr>
        <p:grpSpPr>
          <a:xfrm>
            <a:off x="535753" y="2442789"/>
            <a:ext cx="8072494" cy="160736"/>
            <a:chOff x="928662" y="4786322"/>
            <a:chExt cx="6500858" cy="142082"/>
          </a:xfrm>
        </p:grpSpPr>
        <p:cxnSp>
          <p:nvCxnSpPr>
            <p:cNvPr id="25" name="Прямая со стрелкой 24"/>
            <p:cNvCxnSpPr/>
            <p:nvPr/>
          </p:nvCxnSpPr>
          <p:spPr>
            <a:xfrm>
              <a:off x="928662" y="4857760"/>
              <a:ext cx="650085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>
              <a:off x="858018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5400000">
              <a:off x="164383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5400000">
              <a:off x="235821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5400000">
              <a:off x="307259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>
              <a:off x="378697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5400000">
              <a:off x="450135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521573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5400000">
              <a:off x="593011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5400000">
              <a:off x="664449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8608247" y="2319113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х</a:t>
            </a:r>
            <a:endParaRPr lang="ru-RU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3250397" y="249636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0</a:t>
            </a:r>
            <a:endParaRPr lang="ru-RU" sz="2400" dirty="0"/>
          </a:p>
        </p:txBody>
      </p:sp>
      <p:sp>
        <p:nvSpPr>
          <p:cNvPr id="37" name="Овал 36"/>
          <p:cNvSpPr/>
          <p:nvPr/>
        </p:nvSpPr>
        <p:spPr>
          <a:xfrm>
            <a:off x="4036215" y="2067694"/>
            <a:ext cx="357190" cy="32151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4321967" y="1785932"/>
            <a:ext cx="633418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107653" y="249636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 smtClean="0"/>
              <a:t>х</a:t>
            </a:r>
            <a:r>
              <a:rPr lang="en-US" sz="2400" i="1" baseline="-25000" dirty="0" smtClean="0"/>
              <a:t>0</a:t>
            </a:r>
            <a:endParaRPr lang="ru-RU" sz="2400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7465239" y="251227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 smtClean="0"/>
              <a:t>х</a:t>
            </a:r>
            <a:endParaRPr lang="ru-RU" sz="2400" baseline="-18000" dirty="0"/>
          </a:p>
        </p:txBody>
      </p:sp>
      <p:sp>
        <p:nvSpPr>
          <p:cNvPr id="46" name="TextBox 45"/>
          <p:cNvSpPr txBox="1"/>
          <p:nvPr/>
        </p:nvSpPr>
        <p:spPr>
          <a:xfrm>
            <a:off x="4286248" y="135730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500034" y="500048"/>
          <a:ext cx="2659063" cy="714375"/>
        </p:xfrm>
        <a:graphic>
          <a:graphicData uri="http://schemas.openxmlformats.org/presentationml/2006/ole">
            <p:oleObj spid="_x0000_s32770" name="Формула" r:id="rId3" imgW="850680" imgH="228600" progId="Equation.3">
              <p:embed/>
            </p:oleObj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428596" y="3571882"/>
            <a:ext cx="8541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alibri" pitchFamily="34" charset="0"/>
                <a:cs typeface="Calibri" pitchFamily="34" charset="0"/>
              </a:rPr>
              <a:t>Полученная формула может видоизменяться в зависимости от  знака проекции скорости и значения начальной координаты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571868" y="35717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кинематическое уравнение равномерного движения</a:t>
            </a:r>
          </a:p>
        </p:txBody>
      </p:sp>
      <p:sp>
        <p:nvSpPr>
          <p:cNvPr id="52" name="Овал 51"/>
          <p:cNvSpPr/>
          <p:nvPr/>
        </p:nvSpPr>
        <p:spPr>
          <a:xfrm>
            <a:off x="7715272" y="2428874"/>
            <a:ext cx="142876" cy="14287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4143372" y="2428874"/>
            <a:ext cx="142876" cy="14287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4286248" y="3071816"/>
            <a:ext cx="3357586" cy="158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500694" y="2571750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</a:t>
            </a:r>
            <a:r>
              <a:rPr lang="en-US" sz="2400" baseline="-25000" dirty="0" err="1" smtClean="0"/>
              <a:t>x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6105844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04133E-6 L 0.37795 -3.04133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 animBg="1"/>
      <p:bldP spid="37" grpId="1" animBg="1"/>
      <p:bldP spid="43" grpId="0"/>
      <p:bldP spid="47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3"/>
          <p:cNvGrpSpPr/>
          <p:nvPr/>
        </p:nvGrpSpPr>
        <p:grpSpPr>
          <a:xfrm>
            <a:off x="535753" y="2442789"/>
            <a:ext cx="8072494" cy="160736"/>
            <a:chOff x="928662" y="4786322"/>
            <a:chExt cx="6500858" cy="142082"/>
          </a:xfrm>
        </p:grpSpPr>
        <p:cxnSp>
          <p:nvCxnSpPr>
            <p:cNvPr id="25" name="Прямая со стрелкой 24"/>
            <p:cNvCxnSpPr/>
            <p:nvPr/>
          </p:nvCxnSpPr>
          <p:spPr>
            <a:xfrm>
              <a:off x="928662" y="4857760"/>
              <a:ext cx="650085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>
              <a:off x="858018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5400000">
              <a:off x="164383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5400000">
              <a:off x="235821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5400000">
              <a:off x="307259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>
              <a:off x="378697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5400000">
              <a:off x="450135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521573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5400000">
              <a:off x="593011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5400000">
              <a:off x="664449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8608247" y="2319113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х</a:t>
            </a:r>
            <a:endParaRPr lang="ru-RU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3250397" y="249636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0</a:t>
            </a:r>
            <a:endParaRPr lang="ru-RU" sz="2400" dirty="0"/>
          </a:p>
        </p:txBody>
      </p:sp>
      <p:sp>
        <p:nvSpPr>
          <p:cNvPr id="37" name="Овал 36"/>
          <p:cNvSpPr/>
          <p:nvPr/>
        </p:nvSpPr>
        <p:spPr>
          <a:xfrm>
            <a:off x="4036215" y="2067694"/>
            <a:ext cx="357190" cy="32151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4321967" y="1785932"/>
            <a:ext cx="633418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107653" y="249636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 smtClean="0"/>
              <a:t>х</a:t>
            </a:r>
            <a:r>
              <a:rPr lang="en-US" sz="2400" i="1" baseline="-25000" dirty="0" smtClean="0"/>
              <a:t>0</a:t>
            </a:r>
            <a:endParaRPr lang="ru-RU" sz="2400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7465239" y="251227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 smtClean="0"/>
              <a:t>х</a:t>
            </a:r>
            <a:endParaRPr lang="ru-RU" sz="2400" baseline="-18000" dirty="0"/>
          </a:p>
        </p:txBody>
      </p:sp>
      <p:sp>
        <p:nvSpPr>
          <p:cNvPr id="46" name="TextBox 45"/>
          <p:cNvSpPr txBox="1"/>
          <p:nvPr/>
        </p:nvSpPr>
        <p:spPr>
          <a:xfrm>
            <a:off x="4286248" y="135730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6643702" y="1214428"/>
          <a:ext cx="2301873" cy="618413"/>
        </p:xfrm>
        <a:graphic>
          <a:graphicData uri="http://schemas.openxmlformats.org/presentationml/2006/ole">
            <p:oleObj spid="_x0000_s34818" name="Формула" r:id="rId3" imgW="850680" imgH="228600" progId="Equation.3">
              <p:embed/>
            </p:oleObj>
          </a:graphicData>
        </a:graphic>
      </p:graphicFrame>
      <p:sp>
        <p:nvSpPr>
          <p:cNvPr id="52" name="Овал 51"/>
          <p:cNvSpPr/>
          <p:nvPr/>
        </p:nvSpPr>
        <p:spPr>
          <a:xfrm>
            <a:off x="7715272" y="2428874"/>
            <a:ext cx="142876" cy="14287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4143372" y="2428874"/>
            <a:ext cx="142876" cy="14287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4286248" y="3071816"/>
            <a:ext cx="3357586" cy="158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500694" y="2571750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</a:t>
            </a:r>
            <a:r>
              <a:rPr lang="en-US" sz="2400" baseline="-25000" dirty="0" err="1" smtClean="0"/>
              <a:t>x</a:t>
            </a:r>
            <a:endParaRPr lang="ru-RU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500034" y="142858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x=x</a:t>
            </a:r>
            <a:r>
              <a:rPr lang="en-US" sz="3200" b="1" baseline="-25000" dirty="0" smtClean="0"/>
              <a:t>0</a:t>
            </a:r>
            <a:r>
              <a:rPr lang="en-US" sz="3200" b="1" dirty="0" smtClean="0"/>
              <a:t>+S</a:t>
            </a:r>
            <a:r>
              <a:rPr lang="en-US" sz="3200" b="1" baseline="-25000" dirty="0" smtClean="0"/>
              <a:t>x</a:t>
            </a:r>
            <a:endParaRPr lang="ru-RU" sz="3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14282" y="714362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 равномерном прямолинейном движении  </a:t>
            </a:r>
            <a:r>
              <a:rPr lang="en-US" sz="2400" b="1" i="1" dirty="0" smtClean="0"/>
              <a:t>S</a:t>
            </a:r>
            <a:r>
              <a:rPr lang="en-US" sz="2400" b="1" i="1" baseline="-25000" dirty="0" smtClean="0"/>
              <a:t>x</a:t>
            </a:r>
            <a:r>
              <a:rPr lang="en-US" sz="2400" b="1" i="1" dirty="0" smtClean="0"/>
              <a:t>= </a:t>
            </a:r>
            <a:r>
              <a:rPr lang="en-US" sz="2400" b="1" i="1" dirty="0" err="1" smtClean="0"/>
              <a:t>v</a:t>
            </a:r>
            <a:r>
              <a:rPr lang="en-US" sz="2400" b="1" i="1" baseline="-25000" dirty="0" err="1" smtClean="0"/>
              <a:t>x</a:t>
            </a:r>
            <a:r>
              <a:rPr lang="en-US" sz="2400" b="1" i="1" dirty="0" err="1" smtClean="0"/>
              <a:t>t</a:t>
            </a:r>
            <a:r>
              <a:rPr lang="ru-RU" sz="2400" b="1" i="1" dirty="0" smtClean="0"/>
              <a:t> </a:t>
            </a:r>
            <a:endParaRPr lang="ru-RU" sz="2400" b="1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357158" y="3714758"/>
            <a:ext cx="8541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alibri" pitchFamily="34" charset="0"/>
                <a:cs typeface="Calibri" pitchFamily="34" charset="0"/>
              </a:rPr>
              <a:t>Формула может видоизменяться в зависимости от  знака проекции скорости и значения начальной координаты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285720" y="1357304"/>
          <a:ext cx="1857388" cy="641462"/>
        </p:xfrm>
        <a:graphic>
          <a:graphicData uri="http://schemas.openxmlformats.org/presentationml/2006/ole">
            <p:oleObj spid="_x0000_s34819" name="Формула" r:id="rId4" imgW="698400" imgH="2412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105844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04133E-6 L 0.37795 -3.04133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37" grpId="1" animBg="1"/>
      <p:bldP spid="43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32670" t="35225" r="31621" b="36150"/>
          <a:stretch>
            <a:fillRect/>
          </a:stretch>
        </p:blipFill>
        <p:spPr bwMode="auto">
          <a:xfrm>
            <a:off x="765377" y="785801"/>
            <a:ext cx="7449961" cy="33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60195"/>
          <a:stretch>
            <a:fillRect/>
          </a:stretch>
        </p:blipFill>
        <p:spPr bwMode="auto">
          <a:xfrm>
            <a:off x="214282" y="500048"/>
            <a:ext cx="87766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90"/>
            <a:ext cx="8858280" cy="214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71802" y="2928940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Найти место и время встречи.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3935" y="226445"/>
            <a:ext cx="5147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Механическое движение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759" y="993271"/>
            <a:ext cx="2165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Траектория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00580" y="898139"/>
            <a:ext cx="976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Путь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5824" y="1285658"/>
            <a:ext cx="2693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Перемещение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7528" y="3026505"/>
            <a:ext cx="3013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Система отсчета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147" y="2816396"/>
            <a:ext cx="3775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Материальная точка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8927" y="1445141"/>
            <a:ext cx="3002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Линия вдоль которой движется тело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894511" y="1377162"/>
            <a:ext cx="1988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Длина траектории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173606" y="1746494"/>
            <a:ext cx="3347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Направленный отрезок, соединяющий начальное и конечное положение тела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51924" y="328811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Тело, размерами которого в данных условиях можно пренебречь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08512" y="34982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система </a:t>
            </a:r>
            <a:r>
              <a:rPr lang="ru-RU" dirty="0"/>
              <a:t>координат, связанная с телом отсчета, и выбранный способ измерения времени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1747911" y="730501"/>
            <a:ext cx="1008112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894512" y="730501"/>
            <a:ext cx="686047" cy="2627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4824183" y="787108"/>
            <a:ext cx="4811" cy="6958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8" idx="0"/>
          </p:cNvCxnSpPr>
          <p:nvPr/>
        </p:nvCxnSpPr>
        <p:spPr>
          <a:xfrm>
            <a:off x="6189382" y="787108"/>
            <a:ext cx="705130" cy="22393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9" idx="0"/>
          </p:cNvCxnSpPr>
          <p:nvPr/>
        </p:nvCxnSpPr>
        <p:spPr>
          <a:xfrm flipH="1">
            <a:off x="2424132" y="787108"/>
            <a:ext cx="1156940" cy="2029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140924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72"/>
            <a:ext cx="8229600" cy="339447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Движения тел заданы уравнениями:</a:t>
            </a:r>
          </a:p>
          <a:p>
            <a:pPr>
              <a:buNone/>
            </a:pPr>
            <a:r>
              <a:rPr lang="ru-RU" sz="3800" b="1" dirty="0" smtClean="0"/>
              <a:t>           </a:t>
            </a:r>
            <a:r>
              <a:rPr lang="en-US" sz="3800" b="1" dirty="0" smtClean="0"/>
              <a:t>X</a:t>
            </a:r>
            <a:r>
              <a:rPr lang="en-US" sz="3800" b="1" baseline="-25000" dirty="0" smtClean="0"/>
              <a:t>1</a:t>
            </a:r>
            <a:r>
              <a:rPr lang="en-US" sz="3800" b="1" dirty="0" smtClean="0"/>
              <a:t>=200-5t</a:t>
            </a:r>
          </a:p>
          <a:p>
            <a:pPr>
              <a:buNone/>
            </a:pPr>
            <a:r>
              <a:rPr lang="ru-RU" sz="3800" b="1" dirty="0" smtClean="0"/>
              <a:t>           </a:t>
            </a:r>
            <a:r>
              <a:rPr lang="en-US" sz="3800" b="1" dirty="0" smtClean="0"/>
              <a:t>X</a:t>
            </a:r>
            <a:r>
              <a:rPr lang="ru-RU" sz="3800" b="1" baseline="-25000" dirty="0" smtClean="0"/>
              <a:t>2</a:t>
            </a:r>
            <a:r>
              <a:rPr lang="en-US" sz="3800" b="1" dirty="0" smtClean="0"/>
              <a:t>=</a:t>
            </a:r>
            <a:r>
              <a:rPr lang="ru-RU" sz="3800" b="1" dirty="0" smtClean="0"/>
              <a:t>4</a:t>
            </a:r>
            <a:r>
              <a:rPr lang="en-US" sz="3800" b="1" dirty="0" smtClean="0"/>
              <a:t>t</a:t>
            </a:r>
          </a:p>
          <a:p>
            <a:pPr>
              <a:buNone/>
            </a:pPr>
            <a:r>
              <a:rPr lang="ru-RU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Определите:</a:t>
            </a:r>
          </a:p>
          <a:p>
            <a:pPr marL="630238" indent="-274638">
              <a:buFont typeface="+mj-lt"/>
              <a:buAutoNum type="arabicPeriod"/>
            </a:pPr>
            <a:r>
              <a:rPr lang="ru-RU" dirty="0" smtClean="0"/>
              <a:t>Начальные координаты каждого тела</a:t>
            </a:r>
          </a:p>
          <a:p>
            <a:pPr marL="630238" indent="-274638">
              <a:buFont typeface="+mj-lt"/>
              <a:buAutoNum type="arabicPeriod"/>
            </a:pPr>
            <a:r>
              <a:rPr lang="ru-RU" dirty="0" smtClean="0"/>
              <a:t>Скорости тел</a:t>
            </a:r>
          </a:p>
          <a:p>
            <a:pPr marL="630238" indent="-274638">
              <a:buFont typeface="+mj-lt"/>
              <a:buAutoNum type="arabicPeriod"/>
            </a:pPr>
            <a:r>
              <a:rPr lang="ru-RU" dirty="0" smtClean="0"/>
              <a:t>Направления движения</a:t>
            </a:r>
          </a:p>
          <a:p>
            <a:pPr marL="630238" indent="-274638">
              <a:buFont typeface="+mj-lt"/>
              <a:buAutoNum type="arabicPeriod"/>
            </a:pPr>
            <a:r>
              <a:rPr lang="ru-RU" dirty="0" smtClean="0"/>
              <a:t>Координату каждого тела через 10 с</a:t>
            </a:r>
          </a:p>
          <a:p>
            <a:pPr marL="630238" indent="-274638">
              <a:buFont typeface="+mj-lt"/>
              <a:buAutoNum type="arabicPeriod"/>
            </a:pPr>
            <a:r>
              <a:rPr lang="ru-RU" dirty="0" smtClean="0"/>
              <a:t>Какой путь прошло каждое тело за 10 с</a:t>
            </a:r>
          </a:p>
          <a:p>
            <a:pPr marL="630238" indent="-274638">
              <a:buFont typeface="+mj-lt"/>
              <a:buAutoNum type="arabicPeriod"/>
            </a:pPr>
            <a:r>
              <a:rPr lang="ru-RU" dirty="0" smtClean="0"/>
              <a:t>Место и время встречи тел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5"/>
            <a:ext cx="8715404" cy="243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t="5921" b="4783"/>
          <a:stretch>
            <a:fillRect/>
          </a:stretch>
        </p:blipFill>
        <p:spPr bwMode="auto">
          <a:xfrm>
            <a:off x="0" y="1000114"/>
            <a:ext cx="550072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0"/>
            <a:ext cx="6715172" cy="135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43808" y="2499742"/>
          <a:ext cx="6192689" cy="1927860"/>
        </p:xfrm>
        <a:graphic>
          <a:graphicData uri="http://schemas.openxmlformats.org/drawingml/2006/table">
            <a:tbl>
              <a:tblPr/>
              <a:tblGrid>
                <a:gridCol w="1164023"/>
                <a:gridCol w="952722"/>
                <a:gridCol w="1587371"/>
                <a:gridCol w="1265566"/>
                <a:gridCol w="122300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Начальная координата тела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Скорость движения тела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Уравнение зависимости координаты от времени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Координата тела в момент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времени  10с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   Момент времени, когда координата тела  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=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12м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6865" name="Рисунок 54" descr="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7494"/>
            <a:ext cx="2880320" cy="3240360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563888" y="39470"/>
            <a:ext cx="525658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Используя график зависимости координаты при равномерном прямолинейном  движением тела от времени,  заполните таблицу: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2427734"/>
          <a:ext cx="8280920" cy="159486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363667"/>
                <a:gridCol w="1505919"/>
                <a:gridCol w="1851739"/>
                <a:gridCol w="1385741"/>
                <a:gridCol w="2173854"/>
              </a:tblGrid>
              <a:tr h="1032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Начальная  координата       первого   тела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98" marR="64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Скорость движения второго тела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98" marR="64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Расстояние между телами в начальный момент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98" marR="64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Координата места встречи тел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98" marR="64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Расстояние между телами через </a:t>
                      </a:r>
                      <a:endParaRPr lang="ru-RU" sz="16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2 </a:t>
                      </a:r>
                      <a:r>
                        <a:rPr lang="ru-RU" sz="1600" dirty="0"/>
                        <a:t>секунды  после  встречи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98" marR="64998" marT="0" marB="0"/>
                </a:tc>
              </a:tr>
              <a:tr h="407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98" marR="64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98" marR="64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98" marR="64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98" marR="64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98" marR="64998" marT="0" marB="0"/>
                </a:tc>
              </a:tr>
            </a:tbl>
          </a:graphicData>
        </a:graphic>
      </p:graphicFrame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95536" y="123478"/>
            <a:ext cx="83164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Даны два уравнения координаты от времени для равномерного прямолинейного движения    двух тел :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79512" y="915566"/>
            <a:ext cx="2332049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Заполните таблицу: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979711" y="843558"/>
          <a:ext cx="1428159" cy="504056"/>
        </p:xfrm>
        <a:graphic>
          <a:graphicData uri="http://schemas.openxmlformats.org/presentationml/2006/ole">
            <p:oleObj spid="_x0000_s44038" name="Equation" r:id="rId3" imgW="647640" imgH="228600" progId="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4283968" y="771550"/>
          <a:ext cx="2088233" cy="544757"/>
        </p:xfrm>
        <a:graphic>
          <a:graphicData uri="http://schemas.openxmlformats.org/presentationml/2006/ole">
            <p:oleObj spid="_x0000_s44039" name="Equation" r:id="rId4" imgW="876240" imgH="228600" progId="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4676771" cy="480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57818" y="285734"/>
            <a:ext cx="3214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 заданным графикам написать уравнения </a:t>
            </a:r>
            <a:r>
              <a:rPr lang="en-US" sz="2800" dirty="0" smtClean="0"/>
              <a:t>x(t)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863" y="109183"/>
            <a:ext cx="4932921" cy="472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4986" y="936263"/>
            <a:ext cx="3224606" cy="169923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направленный отрезок прямой, соединяющий начальное и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конечное положение тела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88080" y="3540796"/>
            <a:ext cx="4086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Перемещение — величина </a:t>
            </a:r>
            <a:r>
              <a:rPr lang="ru-RU" sz="2400" u="sng" dirty="0" smtClean="0">
                <a:solidFill>
                  <a:schemeClr val="tx2"/>
                </a:solidFill>
              </a:rPr>
              <a:t>векторная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9892" y="339502"/>
            <a:ext cx="3008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Перемещение</a:t>
            </a:r>
            <a:endParaRPr lang="ru-RU" sz="36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6351725" y="2722080"/>
                <a:ext cx="51155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725" y="2722080"/>
                <a:ext cx="511550" cy="64633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228183" y="2719940"/>
            <a:ext cx="1811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[</a:t>
            </a:r>
            <a:r>
              <a:rPr lang="ru-RU" sz="3600" dirty="0" smtClean="0"/>
              <a:t> </a:t>
            </a:r>
            <a:r>
              <a:rPr lang="en-US" sz="3600" dirty="0" smtClean="0"/>
              <a:t>  ] = [</a:t>
            </a:r>
            <a:r>
              <a:rPr lang="ru-RU" sz="3600" dirty="0" smtClean="0"/>
              <a:t>м</a:t>
            </a:r>
            <a:r>
              <a:rPr lang="en-US" sz="3600" dirty="0" smtClean="0"/>
              <a:t>]</a:t>
            </a:r>
            <a:endParaRPr lang="ru-RU" sz="3600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rot="17759802">
            <a:off x="2102327" y="2527033"/>
            <a:ext cx="2081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Calibri" pitchFamily="34" charset="0"/>
              </a:rPr>
              <a:t>перемещение</a:t>
            </a:r>
            <a:endParaRPr lang="ru-RU" sz="40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026" name="Picture 2" descr="F:\Константин\рисунки\рисунки Png\0102 до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0363" y="799956"/>
            <a:ext cx="528241" cy="57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2627784" y="1283954"/>
            <a:ext cx="1440160" cy="287197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3443789">
            <a:off x="3315777" y="3355035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трае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3070154">
            <a:off x="3611515" y="3620646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кт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3285198">
            <a:off x="3735977" y="3799201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ор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4042919">
            <a:off x="3853805" y="4026373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FFFF00"/>
                </a:solidFill>
              </a:rPr>
              <a:t>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28183" y="2757865"/>
            <a:ext cx="1811714" cy="64847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 rot="3443789">
            <a:off x="4045792" y="1859134"/>
            <a:ext cx="561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FFFF00"/>
                </a:solidFill>
              </a:rPr>
              <a:t>тория</a:t>
            </a:r>
            <a:endParaRPr lang="ru-RU" sz="12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270833">
            <a:off x="3994084" y="1647381"/>
            <a:ext cx="3337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 smtClean="0">
                <a:solidFill>
                  <a:srgbClr val="FFFF00"/>
                </a:solidFill>
              </a:rPr>
              <a:t>ек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 rot="4343451">
            <a:off x="3869011" y="1511992"/>
            <a:ext cx="3978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>
                <a:solidFill>
                  <a:srgbClr val="FFFF00"/>
                </a:solidFill>
              </a:rPr>
              <a:t>тра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31701540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/>
      <p:bldP spid="6" grpId="0"/>
      <p:bldP spid="8" grpId="0" animBg="1"/>
      <p:bldP spid="9" grpId="0"/>
      <p:bldP spid="17" grpId="0"/>
      <p:bldP spid="11" grpId="0"/>
      <p:bldP spid="12" grpId="0"/>
      <p:bldP spid="13" grpId="0"/>
      <p:bldP spid="14" grpId="0"/>
      <p:bldP spid="15" grpId="0" animBg="1"/>
      <p:bldP spid="16" grpId="0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47562" y="123478"/>
            <a:ext cx="3008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Перемещение</a:t>
            </a:r>
            <a:endParaRPr lang="ru-RU" sz="36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/>
              <p:cNvSpPr txBox="1"/>
              <p:nvPr/>
            </p:nvSpPr>
            <p:spPr>
              <a:xfrm rot="21172127">
                <a:off x="4620990" y="1892251"/>
                <a:ext cx="51155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172127">
                <a:off x="4620990" y="1892251"/>
                <a:ext cx="511550" cy="64633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Объект 2"/>
          <p:cNvSpPr txBox="1">
            <a:spLocks/>
          </p:cNvSpPr>
          <p:nvPr/>
        </p:nvSpPr>
        <p:spPr>
          <a:xfrm>
            <a:off x="539552" y="627534"/>
            <a:ext cx="8136903" cy="101124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направленный отрезок прямой, соединяющий начальное и конечное положение тела.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2085278" y="3435846"/>
            <a:ext cx="5582218" cy="600029"/>
            <a:chOff x="2085278" y="3435846"/>
            <a:chExt cx="5582218" cy="600029"/>
          </a:xfrm>
        </p:grpSpPr>
        <p:cxnSp>
          <p:nvCxnSpPr>
            <p:cNvPr id="17" name="Прямая со стрелкой 16"/>
            <p:cNvCxnSpPr/>
            <p:nvPr/>
          </p:nvCxnSpPr>
          <p:spPr>
            <a:xfrm>
              <a:off x="2085278" y="3579862"/>
              <a:ext cx="536704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2339752" y="3435846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6516216" y="3444230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188909" y="366654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83444" y="3449611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i="1" dirty="0" smtClean="0"/>
                <a:t>х</a:t>
              </a:r>
              <a:endParaRPr lang="ru-RU" i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74190" y="3643136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i="1" dirty="0" smtClean="0"/>
                <a:t>х</a:t>
              </a:r>
              <a:r>
                <a:rPr lang="ru-RU" baseline="-25000" dirty="0" smtClean="0"/>
                <a:t>1</a:t>
              </a:r>
              <a:endParaRPr lang="ru-RU" baseline="-25000" dirty="0"/>
            </a:p>
          </p:txBody>
        </p:sp>
      </p:grpSp>
      <p:sp>
        <p:nvSpPr>
          <p:cNvPr id="26" name="Полилиния 25"/>
          <p:cNvSpPr/>
          <p:nvPr/>
        </p:nvSpPr>
        <p:spPr>
          <a:xfrm>
            <a:off x="2339752" y="2141034"/>
            <a:ext cx="4176463" cy="724829"/>
          </a:xfrm>
          <a:custGeom>
            <a:avLst/>
            <a:gdLst>
              <a:gd name="connsiteX0" fmla="*/ 0 w 3836019"/>
              <a:gd name="connsiteY0" fmla="*/ 724829 h 724829"/>
              <a:gd name="connsiteX1" fmla="*/ 1260088 w 3836019"/>
              <a:gd name="connsiteY1" fmla="*/ 44605 h 724829"/>
              <a:gd name="connsiteX2" fmla="*/ 2352907 w 3836019"/>
              <a:gd name="connsiteY2" fmla="*/ 691376 h 724829"/>
              <a:gd name="connsiteX3" fmla="*/ 3836019 w 3836019"/>
              <a:gd name="connsiteY3" fmla="*/ 0 h 724829"/>
              <a:gd name="connsiteX4" fmla="*/ 3836019 w 3836019"/>
              <a:gd name="connsiteY4" fmla="*/ 0 h 724829"/>
              <a:gd name="connsiteX5" fmla="*/ 3836019 w 3836019"/>
              <a:gd name="connsiteY5" fmla="*/ 0 h 7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6019" h="724829">
                <a:moveTo>
                  <a:pt x="0" y="724829"/>
                </a:moveTo>
                <a:cubicBezTo>
                  <a:pt x="433968" y="387504"/>
                  <a:pt x="867937" y="50180"/>
                  <a:pt x="1260088" y="44605"/>
                </a:cubicBezTo>
                <a:cubicBezTo>
                  <a:pt x="1652239" y="39029"/>
                  <a:pt x="1923585" y="698810"/>
                  <a:pt x="2352907" y="691376"/>
                </a:cubicBezTo>
                <a:cubicBezTo>
                  <a:pt x="2782229" y="683942"/>
                  <a:pt x="3836019" y="0"/>
                  <a:pt x="3836019" y="0"/>
                </a:cubicBezTo>
                <a:lnTo>
                  <a:pt x="3836019" y="0"/>
                </a:lnTo>
                <a:lnTo>
                  <a:pt x="3836019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190876" y="2721847"/>
            <a:ext cx="300302" cy="288032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>
            <a:stCxn id="26" idx="0"/>
            <a:endCxn id="26" idx="3"/>
          </p:cNvCxnSpPr>
          <p:nvPr/>
        </p:nvCxnSpPr>
        <p:spPr>
          <a:xfrm flipV="1">
            <a:off x="2339752" y="2141034"/>
            <a:ext cx="4176463" cy="72482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37"/>
          <p:cNvGrpSpPr/>
          <p:nvPr/>
        </p:nvGrpSpPr>
        <p:grpSpPr>
          <a:xfrm>
            <a:off x="2349401" y="2149434"/>
            <a:ext cx="4166814" cy="1439912"/>
            <a:chOff x="2349401" y="2149434"/>
            <a:chExt cx="4166814" cy="1439912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2349401" y="2865863"/>
              <a:ext cx="0" cy="713999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6516215" y="2149434"/>
              <a:ext cx="0" cy="1439912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0044024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12558E-6 L 0.03073 -0.03981 L 0.05226 -0.0648 L 0.07466 -0.08886 L 0.0941 -0.10614 L 0.1158 -0.12188 L 0.13507 -0.13114 L 0.15 -0.13391 L 0.16354 -0.13114 L 0.18368 -0.11262 L 0.20157 -0.08886 L 0.21719 -0.06356 L 0.23594 -0.03579 L 0.25747 -0.0145 L 0.27691 -0.00525 L 0.29115 -0.01049 L 0.32014 -0.01975 L 0.34861 -0.04104 L 0.37691 -0.06356 L 0.40452 -0.08886 L 0.42986 -0.11262 L 0.45608 -0.14193 " pathEditMode="relative" ptsTypes="AAAAAAAAAAAAAAAAAAAA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4" grpId="0" build="p"/>
      <p:bldP spid="26" grpId="0" animBg="1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3867" y="123478"/>
            <a:ext cx="4429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Равномерное движение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3606" y="671223"/>
            <a:ext cx="8629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это </a:t>
            </a:r>
            <a:r>
              <a:rPr lang="ru-RU" sz="2400" dirty="0" smtClean="0"/>
              <a:t>движение</a:t>
            </a:r>
            <a:r>
              <a:rPr lang="ru-RU" sz="2400" dirty="0"/>
              <a:t>, при котором тело за любые равные промежутки времени совершает одинаковые перемещения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6782" y="1693384"/>
            <a:ext cx="347922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Может быть криволинейным</a:t>
            </a:r>
          </a:p>
          <a:p>
            <a:pPr algn="ctr"/>
            <a:r>
              <a:rPr lang="ru-RU" dirty="0" smtClean="0">
                <a:latin typeface="+mj-lt"/>
              </a:rPr>
              <a:t>(траектория – кривая линия)</a:t>
            </a:r>
            <a:endParaRPr lang="ru-RU" dirty="0">
              <a:latin typeface="+mj-lt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824882" y="1630565"/>
            <a:ext cx="4000528" cy="789135"/>
          </a:xfrm>
          <a:prstGeom prst="wedgeRoundRectCallout">
            <a:avLst>
              <a:gd name="adj1" fmla="val -56525"/>
              <a:gd name="adj2" fmla="val -7624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75773" y="1686578"/>
            <a:ext cx="35305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Может быть прямолинейным</a:t>
            </a:r>
          </a:p>
          <a:p>
            <a:pPr algn="ctr"/>
            <a:r>
              <a:rPr lang="ru-RU" dirty="0" smtClean="0">
                <a:latin typeface="+mj-lt"/>
              </a:rPr>
              <a:t>( траектория – прямая линия)</a:t>
            </a:r>
            <a:endParaRPr lang="ru-RU" dirty="0">
              <a:latin typeface="+mj-lt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 flipH="1">
            <a:off x="265331" y="1640264"/>
            <a:ext cx="4000528" cy="812446"/>
          </a:xfrm>
          <a:prstGeom prst="wedgeRoundRectCallout">
            <a:avLst>
              <a:gd name="adj1" fmla="val -57211"/>
              <a:gd name="adj2" fmla="val -7645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42910" y="2714626"/>
            <a:ext cx="2520280" cy="2262163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>
            <a:stCxn id="16" idx="0"/>
          </p:cNvCxnSpPr>
          <p:nvPr/>
        </p:nvCxnSpPr>
        <p:spPr>
          <a:xfrm>
            <a:off x="3949947" y="3114742"/>
            <a:ext cx="4656344" cy="119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8265556" y="2571750"/>
            <a:ext cx="500066" cy="49707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Левая фигурная скобка 12"/>
          <p:cNvSpPr/>
          <p:nvPr/>
        </p:nvSpPr>
        <p:spPr>
          <a:xfrm rot="16200000">
            <a:off x="8034787" y="2757552"/>
            <a:ext cx="214314" cy="928694"/>
          </a:xfrm>
          <a:prstGeom prst="leftBrac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Левая фигурная скобка 13"/>
          <p:cNvSpPr/>
          <p:nvPr/>
        </p:nvSpPr>
        <p:spPr>
          <a:xfrm rot="16200000">
            <a:off x="6177399" y="2757552"/>
            <a:ext cx="214314" cy="928694"/>
          </a:xfrm>
          <a:prstGeom prst="leftBrac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Левая фигурная скобка 14"/>
          <p:cNvSpPr/>
          <p:nvPr/>
        </p:nvSpPr>
        <p:spPr>
          <a:xfrm rot="16200000">
            <a:off x="5248705" y="2758743"/>
            <a:ext cx="214314" cy="928694"/>
          </a:xfrm>
          <a:prstGeom prst="leftBrac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Левая фигурная скобка 15"/>
          <p:cNvSpPr/>
          <p:nvPr/>
        </p:nvSpPr>
        <p:spPr>
          <a:xfrm rot="16200000">
            <a:off x="4307137" y="2757552"/>
            <a:ext cx="214314" cy="928694"/>
          </a:xfrm>
          <a:prstGeom prst="leftBrac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963349" y="3275478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1с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034655" y="3275478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1с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206727" y="3275478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1с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105961" y="3275478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1с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156604" y="3275478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1с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435141" y="3103304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1с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558815" y="4077566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1с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671385" y="4608596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1с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54359" y="4077566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1с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47547" y="3106163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1с</a:t>
            </a:r>
            <a:endParaRPr lang="ru-RU" b="1" dirty="0"/>
          </a:p>
        </p:txBody>
      </p:sp>
      <p:sp>
        <p:nvSpPr>
          <p:cNvPr id="31" name="Овал 30"/>
          <p:cNvSpPr/>
          <p:nvPr/>
        </p:nvSpPr>
        <p:spPr>
          <a:xfrm>
            <a:off x="1620285" y="2542028"/>
            <a:ext cx="500066" cy="49471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Левая фигурная скобка 31"/>
          <p:cNvSpPr/>
          <p:nvPr/>
        </p:nvSpPr>
        <p:spPr>
          <a:xfrm rot="16200000">
            <a:off x="7106093" y="2757552"/>
            <a:ext cx="214314" cy="928694"/>
          </a:xfrm>
          <a:prstGeom prst="leftBrac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3616226" y="3691521"/>
            <a:ext cx="5280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/>
              <a:t>Равномерное прямолинейное</a:t>
            </a:r>
            <a:r>
              <a:rPr lang="ru-RU" sz="2000" dirty="0" smtClean="0"/>
              <a:t> движение – самый  простой вид движения.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7563029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50208 -0.00433 " pathEditMode="relative" rAng="0" ptsTypes="AA">
                                      <p:cBhvr>
                                        <p:cTn id="30" dur="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-21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142 C 0.07587 -0.0142 0.13802 0.08243 0.13802 0.20222 C 0.13802 0.32201 0.07587 0.41988 0.00018 0.41988 C -0.07638 0.41988 -0.13767 0.32201 -0.13767 0.20222 C -0.13767 0.08243 -0.07638 -0.0142 0.00018 -0.0142 Z " pathEditMode="relative" rAng="0" ptsTypes="fffff">
                                      <p:cBhvr>
                                        <p:cTn id="75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70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  <p:bldP spid="7" grpId="0"/>
      <p:bldP spid="8" grpId="0" animBg="1"/>
      <p:bldP spid="10" grpId="0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6" grpId="0"/>
      <p:bldP spid="27" grpId="0"/>
      <p:bldP spid="28" grpId="0"/>
      <p:bldP spid="29" grpId="0"/>
      <p:bldP spid="30" grpId="0"/>
      <p:bldP spid="31" grpId="0" animBg="1"/>
      <p:bldP spid="31" grpId="1" animBg="1"/>
      <p:bldP spid="32" grpId="0" animBg="1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H="1">
            <a:off x="689233" y="3053851"/>
            <a:ext cx="4714908" cy="119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 flipH="1">
            <a:off x="5261265" y="2605834"/>
            <a:ext cx="500066" cy="448017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Левая фигурная скобка 3"/>
          <p:cNvSpPr/>
          <p:nvPr/>
        </p:nvSpPr>
        <p:spPr>
          <a:xfrm rot="5400000" flipH="1">
            <a:off x="4832637" y="2696661"/>
            <a:ext cx="214314" cy="928694"/>
          </a:xfrm>
          <a:prstGeom prst="leftBrac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Левая фигурная скобка 4"/>
          <p:cNvSpPr/>
          <p:nvPr/>
        </p:nvSpPr>
        <p:spPr>
          <a:xfrm rot="5400000" flipH="1">
            <a:off x="2975249" y="2696661"/>
            <a:ext cx="214314" cy="928694"/>
          </a:xfrm>
          <a:prstGeom prst="leftBrac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вая фигурная скобка 5"/>
          <p:cNvSpPr/>
          <p:nvPr/>
        </p:nvSpPr>
        <p:spPr>
          <a:xfrm rot="5400000" flipH="1">
            <a:off x="1975117" y="2696661"/>
            <a:ext cx="214314" cy="928694"/>
          </a:xfrm>
          <a:prstGeom prst="leftBrac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вая фигурная скобка 6"/>
          <p:cNvSpPr/>
          <p:nvPr/>
        </p:nvSpPr>
        <p:spPr>
          <a:xfrm rot="5400000" flipH="1">
            <a:off x="1046423" y="2696661"/>
            <a:ext cx="214314" cy="928694"/>
          </a:xfrm>
          <a:prstGeom prst="leftBrac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flipH="1">
            <a:off x="4761199" y="3214587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1с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3832505" y="3214587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1с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974985" y="3214587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1с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2903811" y="3214587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1с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1903679" y="3214587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1с</a:t>
            </a:r>
            <a:endParaRPr lang="ru-RU" b="1" dirty="0"/>
          </a:p>
        </p:txBody>
      </p:sp>
      <p:sp>
        <p:nvSpPr>
          <p:cNvPr id="13" name="Левая фигурная скобка 12"/>
          <p:cNvSpPr/>
          <p:nvPr/>
        </p:nvSpPr>
        <p:spPr>
          <a:xfrm rot="5400000" flipH="1">
            <a:off x="3903943" y="2696661"/>
            <a:ext cx="214314" cy="928694"/>
          </a:xfrm>
          <a:prstGeom prst="leftBrac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689233" y="2405779"/>
            <a:ext cx="4822065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16"/>
              <p:cNvSpPr txBox="1"/>
              <p:nvPr/>
            </p:nvSpPr>
            <p:spPr>
              <a:xfrm>
                <a:off x="6772979" y="2292541"/>
                <a:ext cx="593304" cy="9423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ru-RU" sz="280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acc>
                        </m:num>
                        <m:den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ru-RU" sz="2800" b="0" i="0" smtClean="0">
                          <a:solidFill>
                            <a:schemeClr val="tx2"/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979" y="2292541"/>
                <a:ext cx="593304" cy="94230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17"/>
              <p:cNvSpPr txBox="1"/>
              <p:nvPr/>
            </p:nvSpPr>
            <p:spPr>
              <a:xfrm>
                <a:off x="6047398" y="2513501"/>
                <a:ext cx="9131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sz="320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</m:e>
                      </m:acc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98" y="2513501"/>
                <a:ext cx="913199" cy="58477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Прямоугольник 19"/>
              <p:cNvSpPr/>
              <p:nvPr/>
            </p:nvSpPr>
            <p:spPr>
              <a:xfrm>
                <a:off x="7229291" y="2350088"/>
                <a:ext cx="1676741" cy="8272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280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sz="280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</m:acc>
                        </m:e>
                      </m:d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ru-RU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м</m:t>
                              </m:r>
                            </m:num>
                            <m:den>
                              <m:r>
                                <a:rPr lang="ru-RU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8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291" y="2350088"/>
                <a:ext cx="1676741" cy="82721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Box 20"/>
              <p:cNvSpPr txBox="1"/>
              <p:nvPr/>
            </p:nvSpPr>
            <p:spPr>
              <a:xfrm>
                <a:off x="302677" y="3723878"/>
                <a:ext cx="15695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80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 </m:t>
                      </m:r>
                      <m:acc>
                        <m:accPr>
                          <m:chr m:val="⃗"/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</m:e>
                      </m:acc>
                      <m:r>
                        <a:rPr lang="ru-RU" sz="280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ru-RU" sz="28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77" y="3723878"/>
                <a:ext cx="1569532" cy="52322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ик 21"/>
          <p:cNvSpPr/>
          <p:nvPr/>
        </p:nvSpPr>
        <p:spPr>
          <a:xfrm>
            <a:off x="351542" y="4273442"/>
            <a:ext cx="1189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schemeClr val="tx2"/>
                </a:solidFill>
              </a:rPr>
              <a:t>s</a:t>
            </a:r>
            <a:r>
              <a:rPr lang="ru-RU" sz="2800" i="1" baseline="-25000" dirty="0" smtClean="0">
                <a:solidFill>
                  <a:schemeClr val="tx2"/>
                </a:solidFill>
              </a:rPr>
              <a:t>х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= </a:t>
            </a:r>
            <a:r>
              <a:rPr lang="el-GR" sz="2800" dirty="0" smtClean="0">
                <a:solidFill>
                  <a:schemeClr val="tx2"/>
                </a:solidFill>
              </a:rPr>
              <a:t>υ</a:t>
            </a:r>
            <a:r>
              <a:rPr lang="ru-RU" sz="2800" i="1" baseline="-25000" dirty="0" smtClean="0">
                <a:solidFill>
                  <a:schemeClr val="tx2"/>
                </a:solidFill>
              </a:rPr>
              <a:t>х</a:t>
            </a:r>
            <a:r>
              <a:rPr lang="en-US" sz="2800" i="1" dirty="0" smtClean="0">
                <a:solidFill>
                  <a:schemeClr val="tx2"/>
                </a:solidFill>
              </a:rPr>
              <a:t>t</a:t>
            </a:r>
            <a:endParaRPr lang="ru-RU" u="sng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Скорость равномерного прямолинейного движения тела -</a:t>
            </a:r>
            <a:endParaRPr lang="ru-RU" sz="2400" dirty="0" smtClean="0"/>
          </a:p>
          <a:p>
            <a:r>
              <a:rPr lang="ru-RU" sz="2400" dirty="0" smtClean="0"/>
              <a:t>физическая векторная величина</a:t>
            </a:r>
          </a:p>
          <a:p>
            <a:pPr marL="446088">
              <a:buFont typeface="Arial" pitchFamily="34" charset="0"/>
              <a:buChar char="•"/>
            </a:pPr>
            <a:r>
              <a:rPr lang="ru-RU" sz="2400" dirty="0" smtClean="0"/>
              <a:t> характеризует быстроту движения</a:t>
            </a:r>
          </a:p>
          <a:p>
            <a:pPr marL="446088">
              <a:buFont typeface="Arial" pitchFamily="34" charset="0"/>
              <a:buChar char="•"/>
            </a:pPr>
            <a:r>
              <a:rPr lang="ru-RU" sz="2400" dirty="0" smtClean="0"/>
              <a:t> показывает путь за единицу времени</a:t>
            </a:r>
          </a:p>
          <a:p>
            <a:pPr marL="446088">
              <a:buFont typeface="Arial" pitchFamily="34" charset="0"/>
              <a:buChar char="•"/>
            </a:pPr>
            <a:r>
              <a:rPr lang="ru-RU" sz="2400" dirty="0" smtClean="0"/>
              <a:t> равна отношению перемещения тела к промежутку  времени,  в  течение  которого  это  перемещение  произошло.</a:t>
            </a:r>
            <a:endParaRPr lang="ru-RU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1763688" y="3758255"/>
            <a:ext cx="239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— перемещение</a:t>
            </a:r>
            <a:endParaRPr lang="ru-RU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Прямоугольник 23"/>
              <p:cNvSpPr/>
              <p:nvPr/>
            </p:nvSpPr>
            <p:spPr>
              <a:xfrm>
                <a:off x="2821192" y="2405779"/>
                <a:ext cx="36625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192" y="2405779"/>
                <a:ext cx="366254" cy="40011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t="-18462" r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5370205" y="3268165"/>
            <a:ext cx="35476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Скорость показывает, какое перемещение тело совершает в единицу </a:t>
            </a:r>
            <a:r>
              <a:rPr lang="ru-RU" sz="2000" dirty="0" smtClean="0"/>
              <a:t>времени.</a:t>
            </a:r>
            <a:endParaRPr lang="ru-RU" sz="2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434199" y="4304219"/>
            <a:ext cx="3852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— </a:t>
            </a:r>
            <a:r>
              <a:rPr lang="ru-RU" sz="2400" u="sng" dirty="0">
                <a:solidFill>
                  <a:prstClr val="black"/>
                </a:solidFill>
              </a:rPr>
              <a:t>уравнение перемещения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xmlns="" val="4086076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86597E-6 L -0.52777 -0.00123 " pathEditMode="relative" rAng="0" ptsTypes="AA">
                                      <p:cBhvr>
                                        <p:cTn id="44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89" y="-6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 animBg="1"/>
      <p:bldP spid="30" grpId="0"/>
      <p:bldP spid="24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298918" y="178586"/>
            <a:ext cx="6643795" cy="502315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12562" y="96126"/>
            <a:ext cx="6938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Проекция скорости </a:t>
            </a:r>
            <a:r>
              <a:rPr lang="en-US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υ</a:t>
            </a:r>
            <a:r>
              <a:rPr lang="en-US" sz="2800" i="1" baseline="-25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ru-RU" sz="3600" i="1" baseline="-16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и</a:t>
            </a:r>
            <a:r>
              <a:rPr lang="ru-RU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перемещения  </a:t>
            </a:r>
            <a:r>
              <a:rPr lang="en-US" sz="2800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800" i="1" baseline="-160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x</a:t>
            </a:r>
            <a:endParaRPr lang="ru-RU" sz="2000" baseline="-160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 flipV="1">
            <a:off x="285720" y="963647"/>
            <a:ext cx="3214710" cy="1190276"/>
          </a:xfrm>
          <a:prstGeom prst="wedgeRoundRectCallout">
            <a:avLst>
              <a:gd name="adj1" fmla="val 82873"/>
              <a:gd name="adj2" fmla="val 73801"/>
              <a:gd name="adj3" fmla="val 1666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14282" y="953594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latin typeface="Calibri" pitchFamily="34" charset="0"/>
                <a:cs typeface="Calibri" pitchFamily="34" charset="0"/>
              </a:rPr>
              <a:t>Положительна </a:t>
            </a:r>
          </a:p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если  тело движется в </a:t>
            </a:r>
          </a:p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положительном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направлении</a:t>
            </a:r>
          </a:p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оси координат  ( х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&gt;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х</a:t>
            </a:r>
            <a:r>
              <a:rPr lang="ru-RU" baseline="-18000" dirty="0" smtClean="0">
                <a:latin typeface="Calibri" pitchFamily="34" charset="0"/>
                <a:cs typeface="Calibri" pitchFamily="34" charset="0"/>
              </a:rPr>
              <a:t>0</a:t>
            </a:r>
            <a:r>
              <a:rPr lang="en-US" baseline="-18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 flipV="1">
            <a:off x="5500694" y="953591"/>
            <a:ext cx="3286148" cy="1200331"/>
          </a:xfrm>
          <a:prstGeom prst="wedgeRoundRectCallout">
            <a:avLst>
              <a:gd name="adj1" fmla="val -78204"/>
              <a:gd name="adj2" fmla="val 72107"/>
              <a:gd name="adj3" fmla="val 1666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607851" y="958620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latin typeface="Calibri" pitchFamily="34" charset="0"/>
                <a:cs typeface="Calibri" pitchFamily="34" charset="0"/>
              </a:rPr>
              <a:t>Отрицательна</a:t>
            </a:r>
          </a:p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 если тело движется в </a:t>
            </a:r>
          </a:p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отрицательном направлении</a:t>
            </a:r>
          </a:p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оси координат  ( х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&lt;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х</a:t>
            </a:r>
            <a:r>
              <a:rPr lang="ru-RU" baseline="-18000" dirty="0" smtClean="0">
                <a:latin typeface="Calibri" pitchFamily="34" charset="0"/>
                <a:cs typeface="Calibri" pitchFamily="34" charset="0"/>
              </a:rPr>
              <a:t>0</a:t>
            </a:r>
            <a:r>
              <a:rPr lang="en-US" baseline="-18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56519" y="2223490"/>
            <a:ext cx="4643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u="sng" dirty="0" smtClean="0">
                <a:latin typeface="Calibri" pitchFamily="34" charset="0"/>
                <a:cs typeface="Calibri" pitchFamily="34" charset="0"/>
              </a:rPr>
              <a:t>Равна нулю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если тело покоится </a:t>
            </a:r>
          </a:p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или движется в направлении,</a:t>
            </a:r>
          </a:p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 перпендикулярном  оси координат ( х  =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х</a:t>
            </a:r>
            <a:r>
              <a:rPr lang="ru-RU" baseline="-18000" dirty="0" smtClean="0">
                <a:latin typeface="Calibri" pitchFamily="34" charset="0"/>
                <a:cs typeface="Calibri" pitchFamily="34" charset="0"/>
              </a:rPr>
              <a:t>0</a:t>
            </a:r>
            <a:r>
              <a:rPr lang="en-US" baseline="-18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)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4464843" y="680901"/>
            <a:ext cx="214314" cy="1542589"/>
          </a:xfrm>
          <a:prstGeom prst="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78827" y="2227887"/>
            <a:ext cx="4786346" cy="92333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/>
          <p:cNvSpPr txBox="1"/>
          <p:nvPr/>
        </p:nvSpPr>
        <p:spPr>
          <a:xfrm>
            <a:off x="731847" y="2269656"/>
            <a:ext cx="893036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υ</a:t>
            </a:r>
            <a:r>
              <a:rPr lang="en-US" sz="2000" i="1" baseline="-10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000" baseline="-20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&gt; 0</a:t>
            </a:r>
          </a:p>
          <a:p>
            <a:r>
              <a:rPr lang="en-US" sz="20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000" i="1" baseline="-1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000" baseline="-20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 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&gt; 0</a:t>
            </a:r>
            <a:endParaRPr lang="ru-RU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612475" y="2285600"/>
            <a:ext cx="928694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υ</a:t>
            </a:r>
            <a:r>
              <a:rPr lang="en-US" sz="2000" i="1" baseline="-10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000" baseline="-20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&lt; 0</a:t>
            </a:r>
          </a:p>
          <a:p>
            <a:r>
              <a:rPr lang="en-US" sz="20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000" i="1" baseline="-1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000" baseline="-20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&lt; 0</a:t>
            </a:r>
            <a:endParaRPr lang="ru-RU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599285" y="3256271"/>
            <a:ext cx="1620396" cy="4001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υ</a:t>
            </a:r>
            <a:r>
              <a:rPr lang="en-US" sz="2000" i="1" baseline="-10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000" baseline="-20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= 0, </a:t>
            </a:r>
            <a:r>
              <a:rPr lang="en-US" sz="20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000" i="1" baseline="-1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000" baseline="-20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3 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= 0</a:t>
            </a:r>
            <a:endParaRPr lang="ru-RU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913605" y="3256271"/>
            <a:ext cx="1587026" cy="4001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υ</a:t>
            </a:r>
            <a:r>
              <a:rPr lang="en-US" sz="2000" i="1" baseline="-10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000" baseline="-20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= 0, </a:t>
            </a:r>
            <a:r>
              <a:rPr lang="en-US" sz="20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000" i="1" baseline="-1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000" baseline="-20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= 0</a:t>
            </a:r>
            <a:endParaRPr lang="ru-RU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284950" y="4410100"/>
            <a:ext cx="6087250" cy="160736"/>
            <a:chOff x="928662" y="4786322"/>
            <a:chExt cx="6282018" cy="142082"/>
          </a:xfrm>
        </p:grpSpPr>
        <p:cxnSp>
          <p:nvCxnSpPr>
            <p:cNvPr id="61" name="Прямая со стрелкой 60"/>
            <p:cNvCxnSpPr/>
            <p:nvPr/>
          </p:nvCxnSpPr>
          <p:spPr>
            <a:xfrm>
              <a:off x="928662" y="4857760"/>
              <a:ext cx="628201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rot="5400000">
              <a:off x="858018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164383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rot="5400000">
              <a:off x="235821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rot="5400000">
              <a:off x="307259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rot="5400000">
              <a:off x="378697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rot="5400000">
              <a:off x="450135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rot="5400000">
              <a:off x="521573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 rot="5400000">
              <a:off x="593011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 rot="5400000">
              <a:off x="664449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Box 84"/>
          <p:cNvSpPr txBox="1"/>
          <p:nvPr/>
        </p:nvSpPr>
        <p:spPr>
          <a:xfrm>
            <a:off x="6303612" y="4268460"/>
            <a:ext cx="295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х</a:t>
            </a:r>
            <a:endParaRPr lang="ru-RU" sz="2000" i="1" dirty="0"/>
          </a:p>
        </p:txBody>
      </p:sp>
      <p:sp>
        <p:nvSpPr>
          <p:cNvPr id="86" name="TextBox 85"/>
          <p:cNvSpPr txBox="1"/>
          <p:nvPr/>
        </p:nvSpPr>
        <p:spPr>
          <a:xfrm>
            <a:off x="128465" y="449046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0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1586652" y="4083919"/>
            <a:ext cx="303965" cy="3036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3654951" y="4083919"/>
            <a:ext cx="320755" cy="30105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898265" y="4083919"/>
            <a:ext cx="297817" cy="3038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845115" y="4490467"/>
            <a:ext cx="404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Calibri" pitchFamily="34" charset="0"/>
                <a:cs typeface="Calibri" pitchFamily="34" charset="0"/>
              </a:rPr>
              <a:t>х</a:t>
            </a:r>
            <a:r>
              <a:rPr lang="ru-RU" sz="2000" baseline="-18000" dirty="0" smtClean="0">
                <a:latin typeface="Calibri" pitchFamily="34" charset="0"/>
                <a:cs typeface="Calibri" pitchFamily="34" charset="0"/>
              </a:rPr>
              <a:t>1</a:t>
            </a:r>
            <a:endParaRPr lang="ru-RU" sz="2000" baseline="-18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499397" y="4492713"/>
            <a:ext cx="481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Calibri" pitchFamily="34" charset="0"/>
                <a:cs typeface="Calibri" pitchFamily="34" charset="0"/>
              </a:rPr>
              <a:t>х</a:t>
            </a:r>
            <a:r>
              <a:rPr lang="ru-RU" sz="2000" baseline="-10000" dirty="0" smtClean="0">
                <a:latin typeface="Calibri" pitchFamily="34" charset="0"/>
                <a:cs typeface="Calibri" pitchFamily="34" charset="0"/>
              </a:rPr>
              <a:t>0</a:t>
            </a:r>
            <a:r>
              <a:rPr lang="ru-RU" sz="2000" baseline="-18000" dirty="0" smtClean="0">
                <a:latin typeface="Calibri" pitchFamily="34" charset="0"/>
                <a:cs typeface="Calibri" pitchFamily="34" charset="0"/>
              </a:rPr>
              <a:t>2</a:t>
            </a:r>
            <a:endParaRPr lang="ru-RU" sz="2000" baseline="-18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913197" y="4490467"/>
            <a:ext cx="387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х</a:t>
            </a:r>
            <a:r>
              <a:rPr lang="ru-RU" sz="2000" baseline="-18000" dirty="0" smtClean="0"/>
              <a:t>2</a:t>
            </a:r>
            <a:endParaRPr lang="ru-RU" sz="2000" baseline="-18000" dirty="0"/>
          </a:p>
        </p:txBody>
      </p:sp>
      <p:sp>
        <p:nvSpPr>
          <p:cNvPr id="93" name="TextBox 92"/>
          <p:cNvSpPr txBox="1"/>
          <p:nvPr/>
        </p:nvSpPr>
        <p:spPr>
          <a:xfrm>
            <a:off x="3589868" y="4492713"/>
            <a:ext cx="490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Calibri" pitchFamily="34" charset="0"/>
                <a:cs typeface="Calibri" pitchFamily="34" charset="0"/>
              </a:rPr>
              <a:t>х</a:t>
            </a:r>
            <a:r>
              <a:rPr lang="ru-RU" sz="2000" baseline="-10000" dirty="0" smtClean="0">
                <a:latin typeface="Calibri" pitchFamily="34" charset="0"/>
                <a:cs typeface="Calibri" pitchFamily="34" charset="0"/>
              </a:rPr>
              <a:t>0</a:t>
            </a:r>
            <a:r>
              <a:rPr lang="ru-RU" sz="2000" baseline="-18000" dirty="0" smtClean="0">
                <a:latin typeface="Calibri" pitchFamily="34" charset="0"/>
                <a:cs typeface="Calibri" pitchFamily="34" charset="0"/>
              </a:rPr>
              <a:t>3</a:t>
            </a:r>
            <a:endParaRPr lang="ru-RU" sz="2000" baseline="-18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678518" y="4492713"/>
            <a:ext cx="550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Calibri" pitchFamily="34" charset="0"/>
                <a:cs typeface="Calibri" pitchFamily="34" charset="0"/>
              </a:rPr>
              <a:t>х</a:t>
            </a:r>
            <a:r>
              <a:rPr lang="ru-RU" sz="2000" baseline="-10000" dirty="0" smtClean="0">
                <a:latin typeface="Calibri" pitchFamily="34" charset="0"/>
                <a:cs typeface="Calibri" pitchFamily="34" charset="0"/>
              </a:rPr>
              <a:t>0</a:t>
            </a:r>
            <a:r>
              <a:rPr lang="ru-RU" sz="2000" baseline="-18000" dirty="0" smtClean="0">
                <a:latin typeface="Calibri" pitchFamily="34" charset="0"/>
                <a:cs typeface="Calibri" pitchFamily="34" charset="0"/>
              </a:rPr>
              <a:t>4</a:t>
            </a:r>
            <a:endParaRPr lang="ru-RU" sz="2000" baseline="-18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288316" y="4490467"/>
            <a:ext cx="440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Calibri" pitchFamily="34" charset="0"/>
                <a:cs typeface="Calibri" pitchFamily="34" charset="0"/>
              </a:rPr>
              <a:t>х</a:t>
            </a:r>
            <a:r>
              <a:rPr lang="ru-RU" sz="2000" baseline="-18000" dirty="0" smtClean="0">
                <a:latin typeface="Calibri" pitchFamily="34" charset="0"/>
                <a:cs typeface="Calibri" pitchFamily="34" charset="0"/>
              </a:rPr>
              <a:t>4</a:t>
            </a:r>
            <a:endParaRPr lang="ru-RU" sz="2000" baseline="-180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6" name="Прямая со стрелкой 95"/>
          <p:cNvCxnSpPr/>
          <p:nvPr/>
        </p:nvCxnSpPr>
        <p:spPr>
          <a:xfrm flipH="1">
            <a:off x="5168259" y="4033531"/>
            <a:ext cx="72376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rot="5400000" flipH="1" flipV="1">
            <a:off x="588678" y="3877302"/>
            <a:ext cx="489350" cy="15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 flipV="1">
            <a:off x="1714322" y="4019977"/>
            <a:ext cx="633418" cy="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 flipV="1">
            <a:off x="1738635" y="4581230"/>
            <a:ext cx="1385233" cy="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flipH="1">
            <a:off x="4507561" y="4599122"/>
            <a:ext cx="138446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1" name="Прямоугольник 100"/>
              <p:cNvSpPr/>
              <p:nvPr/>
            </p:nvSpPr>
            <p:spPr>
              <a:xfrm>
                <a:off x="277091" y="3633421"/>
                <a:ext cx="48090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000" i="1" smtClean="0"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01" name="Прямоугольник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91" y="3633421"/>
                <a:ext cx="480901" cy="40011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Овал 101"/>
          <p:cNvSpPr/>
          <p:nvPr/>
        </p:nvSpPr>
        <p:spPr>
          <a:xfrm>
            <a:off x="5733207" y="4083919"/>
            <a:ext cx="317631" cy="301054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3" name="Прямоугольник 102"/>
              <p:cNvSpPr/>
              <p:nvPr/>
            </p:nvSpPr>
            <p:spPr>
              <a:xfrm>
                <a:off x="2284406" y="3819922"/>
                <a:ext cx="48686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000" i="1" smtClean="0"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03" name="Прямоугольник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06" y="3819922"/>
                <a:ext cx="486864" cy="40011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4" name="Прямоугольник 103"/>
              <p:cNvSpPr/>
              <p:nvPr/>
            </p:nvSpPr>
            <p:spPr>
              <a:xfrm>
                <a:off x="2190709" y="4554818"/>
                <a:ext cx="48686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04" name="Прямоугольник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09" y="4554818"/>
                <a:ext cx="486864" cy="40011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5" name="Прямоугольник 104"/>
              <p:cNvSpPr/>
              <p:nvPr/>
            </p:nvSpPr>
            <p:spPr>
              <a:xfrm>
                <a:off x="3313792" y="3731695"/>
                <a:ext cx="1020471" cy="439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000" i="1" smtClean="0"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05" name="Прямоугольник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792" y="3731695"/>
                <a:ext cx="1020471" cy="439479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6" name="Прямоугольник 105"/>
              <p:cNvSpPr/>
              <p:nvPr/>
            </p:nvSpPr>
            <p:spPr>
              <a:xfrm>
                <a:off x="4734065" y="3833476"/>
                <a:ext cx="48686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000" i="1" smtClean="0"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06" name="Прямоугольник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065" y="3833476"/>
                <a:ext cx="486864" cy="40011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7" name="Прямоугольник 106"/>
              <p:cNvSpPr/>
              <p:nvPr/>
            </p:nvSpPr>
            <p:spPr>
              <a:xfrm>
                <a:off x="4957130" y="4570836"/>
                <a:ext cx="48686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07" name="Прямоугольник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130" y="4570836"/>
                <a:ext cx="486864" cy="40011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8129474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6949E-6 L 0.15243 -0.0049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22" y="-24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6949E-6 L -0.15208 -0.0049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4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6949E-6 L -0.00035 -0.18684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9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5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7" grpId="0"/>
      <p:bldP spid="20" grpId="0"/>
      <p:bldP spid="22" grpId="0" animBg="1"/>
      <p:bldP spid="23" grpId="0" animBg="1"/>
      <p:bldP spid="74" grpId="0" animBg="1"/>
      <p:bldP spid="75" grpId="0" animBg="1"/>
      <p:bldP spid="76" grpId="0" animBg="1"/>
      <p:bldP spid="77" grpId="0" animBg="1"/>
      <p:bldP spid="85" grpId="0"/>
      <p:bldP spid="86" grpId="0"/>
      <p:bldP spid="87" grpId="0" animBg="1"/>
      <p:bldP spid="87" grpId="1" animBg="1"/>
      <p:bldP spid="88" grpId="0" animBg="1"/>
      <p:bldP spid="89" grpId="0" animBg="1"/>
      <p:bldP spid="89" grpId="1" animBg="1"/>
      <p:bldP spid="90" grpId="0"/>
      <p:bldP spid="91" grpId="0"/>
      <p:bldP spid="92" grpId="0"/>
      <p:bldP spid="93" grpId="0"/>
      <p:bldP spid="94" grpId="0"/>
      <p:bldP spid="95" grpId="0"/>
      <p:bldP spid="101" grpId="0" animBg="1"/>
      <p:bldP spid="102" grpId="0" animBg="1"/>
      <p:bldP spid="102" grpId="1" animBg="1"/>
      <p:bldP spid="103" grpId="0" animBg="1"/>
      <p:bldP spid="104" grpId="0" animBg="1"/>
      <p:bldP spid="105" grpId="0" animBg="1"/>
      <p:bldP spid="106" grpId="0" animBg="1"/>
      <p:bldP spid="1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536739" y="1491630"/>
            <a:ext cx="8072494" cy="160736"/>
            <a:chOff x="928662" y="4786322"/>
            <a:chExt cx="6500858" cy="142082"/>
          </a:xfrm>
        </p:grpSpPr>
        <p:cxnSp>
          <p:nvCxnSpPr>
            <p:cNvPr id="18" name="Прямая со стрелкой 17"/>
            <p:cNvCxnSpPr/>
            <p:nvPr/>
          </p:nvCxnSpPr>
          <p:spPr>
            <a:xfrm>
              <a:off x="928662" y="4857760"/>
              <a:ext cx="650085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858018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>
              <a:off x="164383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235821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307259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378697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5400000">
              <a:off x="450135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5400000">
              <a:off x="521573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>
              <a:off x="593011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5400000">
              <a:off x="664449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369249" y="1698362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2228658" y="1528076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x</a:t>
            </a:r>
            <a:r>
              <a:rPr lang="en-US" sz="2400" baseline="-25000" dirty="0" smtClean="0"/>
              <a:t>0</a:t>
            </a:r>
            <a:endParaRPr lang="ru-RU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5790099" y="1564617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x</a:t>
            </a:r>
            <a:endParaRPr lang="ru-RU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8609233" y="138957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123728" y="987574"/>
            <a:ext cx="576064" cy="40200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673916" y="987573"/>
            <a:ext cx="576064" cy="40200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2400608" y="1188575"/>
            <a:ext cx="35483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028066" y="756741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Calibri" pitchFamily="34" charset="0"/>
                <a:cs typeface="Calibri" pitchFamily="34" charset="0"/>
              </a:rPr>
              <a:t>Δ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x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2535500" y="699542"/>
            <a:ext cx="12101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TextBox 38"/>
              <p:cNvSpPr txBox="1"/>
              <p:nvPr/>
            </p:nvSpPr>
            <p:spPr>
              <a:xfrm>
                <a:off x="2689320" y="222313"/>
                <a:ext cx="4407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sz="2800" i="1" smtClean="0">
                              <a:latin typeface="Cambria Math"/>
                              <a:ea typeface="Cambria Math"/>
                            </a:rPr>
                            <m:t>𝜐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320" y="222313"/>
                <a:ext cx="440777" cy="52322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Прямоугольник 39"/>
          <p:cNvSpPr/>
          <p:nvPr/>
        </p:nvSpPr>
        <p:spPr>
          <a:xfrm>
            <a:off x="344153" y="2715190"/>
            <a:ext cx="1816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Δ</a:t>
            </a:r>
            <a:r>
              <a:rPr lang="en-US" sz="2400" i="1" dirty="0"/>
              <a:t>t</a:t>
            </a:r>
            <a:r>
              <a:rPr lang="ru-RU" sz="2400" dirty="0"/>
              <a:t> = </a:t>
            </a:r>
            <a:r>
              <a:rPr lang="en-US" sz="2400" i="1" dirty="0"/>
              <a:t>t</a:t>
            </a:r>
            <a:r>
              <a:rPr lang="en-US" sz="2400" dirty="0"/>
              <a:t> </a:t>
            </a:r>
            <a:r>
              <a:rPr lang="ru-RU" sz="2400" dirty="0"/>
              <a:t>– </a:t>
            </a:r>
            <a:r>
              <a:rPr lang="en-US" sz="2400" i="1" dirty="0"/>
              <a:t>t</a:t>
            </a:r>
            <a:r>
              <a:rPr lang="ru-RU" sz="2400" baseline="-25000" dirty="0"/>
              <a:t>0</a:t>
            </a:r>
            <a:r>
              <a:rPr lang="ru-RU" sz="2400" dirty="0"/>
              <a:t> = </a:t>
            </a:r>
            <a:r>
              <a:rPr lang="en-US" sz="2400" i="1" dirty="0"/>
              <a:t>t</a:t>
            </a:r>
            <a:r>
              <a:rPr lang="en-US" sz="2400" dirty="0"/>
              <a:t> </a:t>
            </a:r>
            <a:endParaRPr lang="ru-RU" sz="24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30101" y="3143404"/>
            <a:ext cx="1444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/>
              <a:t>Δ</a:t>
            </a:r>
            <a:r>
              <a:rPr lang="ru-RU" sz="2400" i="1" dirty="0" err="1"/>
              <a:t>х</a:t>
            </a:r>
            <a:r>
              <a:rPr lang="ru-RU" sz="2400" dirty="0"/>
              <a:t> = </a:t>
            </a:r>
            <a:r>
              <a:rPr lang="ru-RU" sz="2400" i="1" dirty="0"/>
              <a:t>х</a:t>
            </a:r>
            <a:r>
              <a:rPr lang="ru-RU" sz="2400" dirty="0"/>
              <a:t> – </a:t>
            </a:r>
            <a:r>
              <a:rPr lang="ru-RU" sz="2400" i="1" dirty="0"/>
              <a:t>х</a:t>
            </a:r>
            <a:r>
              <a:rPr lang="ru-RU" sz="2400" baseline="-25000" dirty="0"/>
              <a:t>0</a:t>
            </a:r>
            <a:endParaRPr lang="ru-RU" sz="24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264044" y="385873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кинематическое уравнение равномерного движения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TextBox 42"/>
              <p:cNvSpPr txBox="1"/>
              <p:nvPr/>
            </p:nvSpPr>
            <p:spPr>
              <a:xfrm>
                <a:off x="2411760" y="2449666"/>
                <a:ext cx="2059731" cy="724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449666"/>
                <a:ext cx="2059731" cy="72481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Стрелка вправо 43"/>
          <p:cNvSpPr/>
          <p:nvPr/>
        </p:nvSpPr>
        <p:spPr>
          <a:xfrm>
            <a:off x="4307630" y="2732115"/>
            <a:ext cx="490510" cy="1769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5" name="TextBox 44"/>
              <p:cNvSpPr txBox="1"/>
              <p:nvPr/>
            </p:nvSpPr>
            <p:spPr>
              <a:xfrm>
                <a:off x="4732307" y="2547449"/>
                <a:ext cx="21217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 −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307" y="2547449"/>
                <a:ext cx="2121735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" name="TextBox 45"/>
              <p:cNvSpPr txBox="1"/>
              <p:nvPr/>
            </p:nvSpPr>
            <p:spPr>
              <a:xfrm>
                <a:off x="3053704" y="3212401"/>
                <a:ext cx="29926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𝑥</m:t>
                      </m:r>
                      <m:r>
                        <a:rPr lang="en-US" sz="3600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704" y="3212401"/>
                <a:ext cx="2992679" cy="646331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98942" y="2253525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en-US" sz="2400" baseline="-25000" dirty="0" smtClean="0">
                <a:latin typeface="Calibri" pitchFamily="34" charset="0"/>
                <a:cs typeface="Calibri" pitchFamily="34" charset="0"/>
              </a:rPr>
              <a:t>0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= 0 c;</a:t>
            </a:r>
            <a:endParaRPr lang="ru-RU" sz="2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30097" y="3212401"/>
            <a:ext cx="2831852" cy="64633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64042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 animBg="1"/>
      <p:bldP spid="33" grpId="0" animBg="1"/>
      <p:bldP spid="36" grpId="0"/>
      <p:bldP spid="39" grpId="0" animBg="1"/>
      <p:bldP spid="40" grpId="0"/>
      <p:bldP spid="41" grpId="0"/>
      <p:bldP spid="42" grpId="0"/>
      <p:bldP spid="43" grpId="0" animBg="1"/>
      <p:bldP spid="44" grpId="0" animBg="1"/>
      <p:bldP spid="45" grpId="0" animBg="1"/>
      <p:bldP spid="46" grpId="0" animBg="1"/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52381" y="209909"/>
            <a:ext cx="8541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alibri" pitchFamily="34" charset="0"/>
                <a:cs typeface="Calibri" pitchFamily="34" charset="0"/>
              </a:rPr>
              <a:t>Полученная формула может видоизменяться в зависимости от  знака проекции скорости и значения начальной координаты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535753" y="2442789"/>
            <a:ext cx="8072494" cy="160736"/>
            <a:chOff x="928662" y="4786322"/>
            <a:chExt cx="6500858" cy="142082"/>
          </a:xfrm>
        </p:grpSpPr>
        <p:cxnSp>
          <p:nvCxnSpPr>
            <p:cNvPr id="25" name="Прямая со стрелкой 24"/>
            <p:cNvCxnSpPr/>
            <p:nvPr/>
          </p:nvCxnSpPr>
          <p:spPr>
            <a:xfrm>
              <a:off x="928662" y="4857760"/>
              <a:ext cx="650085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>
              <a:off x="858018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5400000">
              <a:off x="164383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5400000">
              <a:off x="235821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5400000">
              <a:off x="307259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>
              <a:off x="378697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5400000">
              <a:off x="450135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521573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5400000">
              <a:off x="593011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5400000">
              <a:off x="6644496" y="4856966"/>
              <a:ext cx="14208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8608247" y="2319113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х</a:t>
            </a:r>
            <a:endParaRPr lang="ru-RU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3250397" y="249636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0</a:t>
            </a:r>
            <a:endParaRPr lang="ru-RU" sz="2400" dirty="0"/>
          </a:p>
        </p:txBody>
      </p:sp>
      <p:sp>
        <p:nvSpPr>
          <p:cNvPr id="37" name="Овал 36"/>
          <p:cNvSpPr/>
          <p:nvPr/>
        </p:nvSpPr>
        <p:spPr>
          <a:xfrm>
            <a:off x="4036215" y="2067694"/>
            <a:ext cx="357190" cy="32151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536677" y="2067694"/>
            <a:ext cx="357190" cy="3215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107521" y="2067694"/>
            <a:ext cx="357190" cy="32151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 стрелкой 39"/>
          <p:cNvCxnSpPr/>
          <p:nvPr/>
        </p:nvCxnSpPr>
        <p:spPr>
          <a:xfrm flipH="1">
            <a:off x="2399622" y="2021305"/>
            <a:ext cx="63646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7036611" y="2021305"/>
            <a:ext cx="64294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4321967" y="2021305"/>
            <a:ext cx="633418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107653" y="249636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х</a:t>
            </a:r>
            <a:r>
              <a:rPr lang="ru-RU" sz="2400" baseline="-18000" dirty="0" smtClean="0"/>
              <a:t>1</a:t>
            </a:r>
            <a:endParaRPr lang="ru-RU" sz="2400" baseline="-18000" dirty="0"/>
          </a:p>
        </p:txBody>
      </p:sp>
      <p:sp>
        <p:nvSpPr>
          <p:cNvPr id="44" name="TextBox 43"/>
          <p:cNvSpPr txBox="1"/>
          <p:nvPr/>
        </p:nvSpPr>
        <p:spPr>
          <a:xfrm>
            <a:off x="2964645" y="249636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х</a:t>
            </a:r>
            <a:r>
              <a:rPr lang="ru-RU" sz="2400" baseline="-18000" dirty="0" smtClean="0"/>
              <a:t>2</a:t>
            </a:r>
            <a:endParaRPr lang="ru-RU" sz="2400" baseline="-18000" dirty="0"/>
          </a:p>
        </p:txBody>
      </p:sp>
      <p:sp>
        <p:nvSpPr>
          <p:cNvPr id="45" name="TextBox 44"/>
          <p:cNvSpPr txBox="1"/>
          <p:nvPr/>
        </p:nvSpPr>
        <p:spPr>
          <a:xfrm>
            <a:off x="7465239" y="251227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х</a:t>
            </a:r>
            <a:r>
              <a:rPr lang="ru-RU" sz="2400" baseline="-18000" dirty="0" smtClean="0"/>
              <a:t>3</a:t>
            </a:r>
            <a:endParaRPr lang="ru-RU" sz="2400" baseline="-18000" dirty="0"/>
          </a:p>
        </p:txBody>
      </p:sp>
      <p:sp>
        <p:nvSpPr>
          <p:cNvPr id="54" name="TextBox 53"/>
          <p:cNvSpPr txBox="1"/>
          <p:nvPr/>
        </p:nvSpPr>
        <p:spPr>
          <a:xfrm>
            <a:off x="5879797" y="2973937"/>
            <a:ext cx="1232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т.к.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υ</a:t>
            </a:r>
            <a:r>
              <a:rPr lang="ru-RU" sz="2000" i="1" baseline="-8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sz="2000" i="1" baseline="-22000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ru-RU" sz="2000" i="1" baseline="-2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&gt; 0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902697" y="2883195"/>
            <a:ext cx="1924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т.к.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υ</a:t>
            </a:r>
            <a:r>
              <a:rPr lang="ru-RU" sz="2000" i="1" baseline="-8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000" i="1" baseline="-22000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ru-RU" sz="2000" i="1" baseline="-2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&lt; 0</a:t>
            </a: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 , x</a:t>
            </a:r>
            <a:r>
              <a:rPr lang="en-US" sz="2000" i="1" baseline="-16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=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0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70416" y="1426292"/>
            <a:ext cx="1289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т.к.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υ</a:t>
            </a:r>
            <a:r>
              <a:rPr lang="en-US" sz="2000" i="1" baseline="-8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sz="2000" i="1" baseline="-22000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ru-RU" sz="2000" i="1" baseline="-2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&lt; 0</a:t>
            </a: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2" name="TextBox 61"/>
              <p:cNvSpPr txBox="1"/>
              <p:nvPr/>
            </p:nvSpPr>
            <p:spPr>
              <a:xfrm>
                <a:off x="531757" y="3676987"/>
                <a:ext cx="11698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 smtClean="0">
                    <a:solidFill>
                      <a:schemeClr val="tx1"/>
                    </a:solidFill>
                  </a:rPr>
                  <a:t>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= 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|</a:t>
                </a:r>
                <a:endParaRPr lang="ru-RU" sz="2800" i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57" y="3676987"/>
                <a:ext cx="1169872" cy="52322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0417" t="-10465" r="-9896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Прямоугольник 62"/>
          <p:cNvSpPr/>
          <p:nvPr/>
        </p:nvSpPr>
        <p:spPr>
          <a:xfrm>
            <a:off x="1909723" y="3668516"/>
            <a:ext cx="1415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chemeClr val="tx2"/>
                </a:solidFill>
              </a:rPr>
              <a:t>s</a:t>
            </a:r>
            <a:r>
              <a:rPr lang="ru-RU" sz="2800" dirty="0">
                <a:solidFill>
                  <a:schemeClr val="tx2"/>
                </a:solidFill>
              </a:rPr>
              <a:t> = |</a:t>
            </a:r>
            <a:r>
              <a:rPr lang="en-US" sz="2800" dirty="0" err="1">
                <a:solidFill>
                  <a:schemeClr val="tx2"/>
                </a:solidFill>
              </a:rPr>
              <a:t>υ</a:t>
            </a:r>
            <a:r>
              <a:rPr lang="en-US" sz="2800" i="1" baseline="-25000" dirty="0" err="1">
                <a:solidFill>
                  <a:schemeClr val="tx2"/>
                </a:solidFill>
              </a:rPr>
              <a:t>x</a:t>
            </a:r>
            <a:r>
              <a:rPr lang="ru-RU" sz="2800" dirty="0">
                <a:solidFill>
                  <a:schemeClr val="tx2"/>
                </a:solidFill>
              </a:rPr>
              <a:t>|</a:t>
            </a:r>
            <a:r>
              <a:rPr lang="en-US" sz="2800" i="1" dirty="0" smtClean="0">
                <a:solidFill>
                  <a:schemeClr val="tx2"/>
                </a:solidFill>
              </a:rPr>
              <a:t>t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64" name="Полилиния 63"/>
          <p:cNvSpPr/>
          <p:nvPr/>
        </p:nvSpPr>
        <p:spPr>
          <a:xfrm>
            <a:off x="3829041" y="3564203"/>
            <a:ext cx="2740191" cy="700562"/>
          </a:xfrm>
          <a:custGeom>
            <a:avLst/>
            <a:gdLst>
              <a:gd name="connsiteX0" fmla="*/ 0 w 2740191"/>
              <a:gd name="connsiteY0" fmla="*/ 677985 h 700562"/>
              <a:gd name="connsiteX1" fmla="*/ 733778 w 2740191"/>
              <a:gd name="connsiteY1" fmla="*/ 90962 h 700562"/>
              <a:gd name="connsiteX2" fmla="*/ 1794934 w 2740191"/>
              <a:gd name="connsiteY2" fmla="*/ 565096 h 700562"/>
              <a:gd name="connsiteX3" fmla="*/ 2686756 w 2740191"/>
              <a:gd name="connsiteY3" fmla="*/ 651 h 700562"/>
              <a:gd name="connsiteX4" fmla="*/ 2562578 w 2740191"/>
              <a:gd name="connsiteY4" fmla="*/ 700562 h 70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191" h="700562">
                <a:moveTo>
                  <a:pt x="0" y="677985"/>
                </a:moveTo>
                <a:cubicBezTo>
                  <a:pt x="217311" y="393881"/>
                  <a:pt x="434622" y="109777"/>
                  <a:pt x="733778" y="90962"/>
                </a:cubicBezTo>
                <a:cubicBezTo>
                  <a:pt x="1032934" y="72147"/>
                  <a:pt x="1469438" y="580148"/>
                  <a:pt x="1794934" y="565096"/>
                </a:cubicBezTo>
                <a:cubicBezTo>
                  <a:pt x="2120430" y="550044"/>
                  <a:pt x="2558815" y="-21927"/>
                  <a:pt x="2686756" y="651"/>
                </a:cubicBezTo>
                <a:cubicBezTo>
                  <a:pt x="2814697" y="23229"/>
                  <a:pt x="2688637" y="361895"/>
                  <a:pt x="2562578" y="700562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5" name="TextBox 64"/>
              <p:cNvSpPr txBox="1"/>
              <p:nvPr/>
            </p:nvSpPr>
            <p:spPr>
              <a:xfrm>
                <a:off x="6834565" y="3535604"/>
                <a:ext cx="11698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 smtClean="0"/>
                  <a:t>s</a:t>
                </a:r>
                <a:r>
                  <a:rPr lang="en-US" sz="2800" dirty="0" smtClean="0"/>
                  <a:t> ≥ 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2800" dirty="0" smtClean="0"/>
                  <a:t>|</a:t>
                </a:r>
                <a:endParaRPr lang="ru-RU" sz="2800" i="1" dirty="0"/>
              </a:p>
            </p:txBody>
          </p:sp>
        </mc:Choice>
        <mc:Fallback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565" y="3535604"/>
                <a:ext cx="1169872" cy="52322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0417" t="-10465" r="-9896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4172811" y="2892157"/>
            <a:ext cx="1908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x = </a:t>
            </a: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800" baseline="-25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8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+ </a:t>
            </a:r>
            <a:r>
              <a:rPr lang="el-GR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υ</a:t>
            </a:r>
            <a:r>
              <a:rPr lang="en-US" sz="2800" baseline="-25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8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,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03310" y="2776310"/>
            <a:ext cx="139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x = −</a:t>
            </a:r>
            <a:r>
              <a:rPr lang="el-GR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υ</a:t>
            </a:r>
            <a:r>
              <a:rPr lang="en-US" sz="2800" baseline="-25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8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,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943916" y="3683509"/>
            <a:ext cx="1421438" cy="53578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5399721" y="1364737"/>
            <a:ext cx="1908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x = </a:t>
            </a: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800" baseline="-25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8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− </a:t>
            </a:r>
            <a:r>
              <a:rPr lang="el-GR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υ</a:t>
            </a:r>
            <a:r>
              <a:rPr lang="en-US" sz="2800" baseline="-25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8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,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" name="Стрелка вправо 70"/>
          <p:cNvSpPr/>
          <p:nvPr/>
        </p:nvSpPr>
        <p:spPr>
          <a:xfrm>
            <a:off x="1616130" y="3915737"/>
            <a:ext cx="254165" cy="4571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421979" y="4431970"/>
            <a:ext cx="2577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Calibri" pitchFamily="34" charset="0"/>
                <a:cs typeface="Calibri" pitchFamily="34" charset="0"/>
              </a:rPr>
              <a:t>уравнение пути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3" name="Стрелка вправо 72"/>
          <p:cNvSpPr/>
          <p:nvPr/>
        </p:nvSpPr>
        <p:spPr>
          <a:xfrm rot="19900634">
            <a:off x="1639688" y="4363812"/>
            <a:ext cx="540070" cy="10843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 стрелкой 74"/>
          <p:cNvCxnSpPr>
            <a:stCxn id="64" idx="0"/>
            <a:endCxn id="64" idx="4"/>
          </p:cNvCxnSpPr>
          <p:nvPr/>
        </p:nvCxnSpPr>
        <p:spPr>
          <a:xfrm>
            <a:off x="3829041" y="4242188"/>
            <a:ext cx="2562578" cy="22577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 rot="2088577">
            <a:off x="4860669" y="3556571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путь</a:t>
            </a:r>
            <a:endParaRPr lang="ru-RU" dirty="0"/>
          </a:p>
        </p:txBody>
      </p:sp>
      <p:sp>
        <p:nvSpPr>
          <p:cNvPr id="77" name="TextBox 76"/>
          <p:cNvSpPr txBox="1"/>
          <p:nvPr/>
        </p:nvSpPr>
        <p:spPr>
          <a:xfrm>
            <a:off x="4393405" y="4200207"/>
            <a:ext cx="157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перемещение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05844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31007E-6 L 0.18889 0.0058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31007E-6 L -0.13906 0.0058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2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5" grpId="0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3" grpId="0"/>
      <p:bldP spid="44" grpId="0"/>
      <p:bldP spid="45" grpId="0"/>
      <p:bldP spid="54" grpId="0"/>
      <p:bldP spid="58" grpId="0"/>
      <p:bldP spid="61" grpId="0"/>
      <p:bldP spid="62" grpId="0" animBg="1"/>
      <p:bldP spid="63" grpId="0"/>
      <p:bldP spid="64" grpId="0" animBg="1"/>
      <p:bldP spid="65" grpId="0" animBg="1"/>
      <p:bldP spid="66" grpId="0"/>
      <p:bldP spid="67" grpId="0"/>
      <p:bldP spid="68" grpId="0" animBg="1"/>
      <p:bldP spid="70" grpId="0"/>
      <p:bldP spid="71" grpId="0" animBg="1"/>
      <p:bldP spid="72" grpId="0"/>
      <p:bldP spid="73" grpId="0" animBg="1"/>
      <p:bldP spid="76" grpId="0"/>
      <p:bldP spid="7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1422</TotalTime>
  <Words>670</Words>
  <Application>Microsoft Office PowerPoint</Application>
  <PresentationFormat>Экран (16:9)</PresentationFormat>
  <Paragraphs>229</Paragraphs>
  <Slides>25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Тема Office</vt:lpstr>
      <vt:lpstr>Формула</vt:lpstr>
      <vt:lpstr>Equation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TPM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USER7</dc:creator>
  <cp:lastModifiedBy>Пользователь</cp:lastModifiedBy>
  <cp:revision>100</cp:revision>
  <dcterms:created xsi:type="dcterms:W3CDTF">2013-08-02T08:07:46Z</dcterms:created>
  <dcterms:modified xsi:type="dcterms:W3CDTF">2019-10-06T17:33:04Z</dcterms:modified>
</cp:coreProperties>
</file>