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307" r:id="rId2"/>
    <p:sldId id="292" r:id="rId3"/>
    <p:sldId id="291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  <p:sldId id="305" r:id="rId13"/>
    <p:sldId id="306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00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-324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8.wmf"/><Relationship Id="rId1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3.wmf"/><Relationship Id="rId1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17205-C607-4536-B1A5-8894F64261B3}" type="datetimeFigureOut">
              <a:rPr lang="ru-RU" smtClean="0"/>
              <a:pPr/>
              <a:t>15.03.2019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BAB156-94C4-4325-9F20-DF66B24AE6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0623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2914650"/>
            <a:ext cx="6858000" cy="74295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3843338"/>
            <a:ext cx="6858000" cy="40005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>
            <a:lvl1pPr>
              <a:defRPr sz="1400"/>
            </a:lvl1pPr>
          </a:lstStyle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4766310"/>
            <a:ext cx="1219200" cy="274320"/>
          </a:xfrm>
        </p:spPr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2736056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3786188"/>
            <a:ext cx="7315200" cy="51435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2736056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3786188"/>
            <a:ext cx="228600" cy="51435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4361127" y="2401464"/>
            <a:ext cx="4389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912114"/>
            <a:ext cx="4041648" cy="3703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64406"/>
            <a:ext cx="4040188" cy="51435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1" y="971550"/>
            <a:ext cx="4041775" cy="51435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38600" cy="30289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228600"/>
            <a:ext cx="2514600" cy="62865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914401"/>
            <a:ext cx="2514600" cy="3632597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915025" y="2493169"/>
            <a:ext cx="4526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5715000" cy="428625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42"/>
            <a:ext cx="8229600" cy="506016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428750"/>
            <a:ext cx="8229600" cy="320268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914400"/>
            <a:ext cx="8229600" cy="40005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375642"/>
            <a:ext cx="182880" cy="51435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74295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368274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4767263"/>
            <a:ext cx="2289048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844298C-1431-4291-AAE4-EAFFE3C3673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15.03.2019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4767263"/>
            <a:ext cx="3505200" cy="274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4767263"/>
            <a:ext cx="1981200" cy="274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E7899E-57BB-4E7D-BD43-AB89855B2A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85725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Правило Ленца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Литвиненко Р.И.</a:t>
            </a:r>
          </a:p>
          <a:p>
            <a:r>
              <a:rPr lang="ru-RU" sz="11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МБОУ СОШ 9 г. Таштагол</a:t>
            </a: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260"/>
          <a:stretch/>
        </p:blipFill>
        <p:spPr>
          <a:xfrm>
            <a:off x="467544" y="411510"/>
            <a:ext cx="3465235" cy="24043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>
            <a:grpSpLocks/>
          </p:cNvGrpSpPr>
          <p:nvPr/>
        </p:nvGrpSpPr>
        <p:grpSpPr bwMode="auto">
          <a:xfrm>
            <a:off x="1724025" y="2188369"/>
            <a:ext cx="1974850" cy="2464594"/>
            <a:chOff x="1723985" y="2917817"/>
            <a:chExt cx="1974868" cy="3286171"/>
          </a:xfrm>
        </p:grpSpPr>
        <p:grpSp>
          <p:nvGrpSpPr>
            <p:cNvPr id="6" name="Группа 38"/>
            <p:cNvGrpSpPr>
              <a:grpSpLocks/>
            </p:cNvGrpSpPr>
            <p:nvPr/>
          </p:nvGrpSpPr>
          <p:grpSpPr bwMode="auto">
            <a:xfrm>
              <a:off x="1723985" y="2917817"/>
              <a:ext cx="1825651" cy="3286171"/>
              <a:chOff x="1723985" y="2917817"/>
              <a:chExt cx="1825651" cy="3286171"/>
            </a:xfrm>
          </p:grpSpPr>
          <p:cxnSp>
            <p:nvCxnSpPr>
              <p:cNvPr id="7" name="Прямая со стрелкой 6"/>
              <p:cNvCxnSpPr/>
              <p:nvPr/>
            </p:nvCxnSpPr>
            <p:spPr bwMode="auto">
              <a:xfrm rot="16200000" flipV="1">
                <a:off x="993720" y="4560903"/>
                <a:ext cx="3286171" cy="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 bwMode="auto">
              <a:xfrm rot="16200000" flipV="1">
                <a:off x="1687465" y="4232287"/>
                <a:ext cx="3176632" cy="547692"/>
              </a:xfrm>
              <a:prstGeom prst="curvedConnector3">
                <a:avLst>
                  <a:gd name="adj1" fmla="val -2773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 bwMode="auto">
              <a:xfrm rot="5400000" flipH="1" flipV="1">
                <a:off x="500798" y="4141004"/>
                <a:ext cx="2994067" cy="547693"/>
              </a:xfrm>
              <a:prstGeom prst="curvedConnector3">
                <a:avLst>
                  <a:gd name="adj1" fmla="val -7009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485" name="Object 2"/>
            <p:cNvGraphicFramePr>
              <a:graphicFrameLocks noChangeAspect="1"/>
            </p:cNvGraphicFramePr>
            <p:nvPr/>
          </p:nvGraphicFramePr>
          <p:xfrm>
            <a:off x="3074967" y="3282948"/>
            <a:ext cx="623886" cy="584367"/>
          </p:xfrm>
          <a:graphic>
            <a:graphicData uri="http://schemas.openxmlformats.org/presentationml/2006/ole">
              <p:oleObj spid="_x0000_s7173" name="Формула" r:id="rId3" imgW="152280" imgH="203040" progId="">
                <p:embed/>
              </p:oleObj>
            </a:graphicData>
          </a:graphic>
        </p:graphicFrame>
      </p:grpSp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7" name="Скругленная соединительная линия 46"/>
          <p:cNvCxnSpPr/>
          <p:nvPr/>
        </p:nvCxnSpPr>
        <p:spPr>
          <a:xfrm rot="10800000">
            <a:off x="1651000" y="3667125"/>
            <a:ext cx="1862138" cy="1191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8" name="Дуга 27"/>
          <p:cNvSpPr/>
          <p:nvPr/>
        </p:nvSpPr>
        <p:spPr bwMode="auto"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Группа 64"/>
          <p:cNvGrpSpPr>
            <a:grpSpLocks/>
          </p:cNvGrpSpPr>
          <p:nvPr/>
        </p:nvGrpSpPr>
        <p:grpSpPr bwMode="auto">
          <a:xfrm>
            <a:off x="920750" y="2024062"/>
            <a:ext cx="3868738" cy="2930129"/>
            <a:chOff x="920700" y="2698741"/>
            <a:chExt cx="3868771" cy="3906890"/>
          </a:xfrm>
        </p:grpSpPr>
        <p:grpSp>
          <p:nvGrpSpPr>
            <p:cNvPr id="10" name="Группа 63"/>
            <p:cNvGrpSpPr>
              <a:grpSpLocks/>
            </p:cNvGrpSpPr>
            <p:nvPr/>
          </p:nvGrpSpPr>
          <p:grpSpPr bwMode="auto">
            <a:xfrm>
              <a:off x="920700" y="2698741"/>
              <a:ext cx="3614786" cy="3906890"/>
              <a:chOff x="920700" y="2698741"/>
              <a:chExt cx="3614786" cy="3906890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 bwMode="auto">
              <a:xfrm rot="5400000">
                <a:off x="2162126" y="4232288"/>
                <a:ext cx="3906890" cy="839795"/>
              </a:xfrm>
              <a:prstGeom prst="curvedConnector3">
                <a:avLst>
                  <a:gd name="adj1" fmla="val -344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 bwMode="auto">
              <a:xfrm rot="16200000" flipH="1">
                <a:off x="-558078" y="4396597"/>
                <a:ext cx="3541760" cy="584205"/>
              </a:xfrm>
              <a:prstGeom prst="curvedConnector3">
                <a:avLst>
                  <a:gd name="adj1" fmla="val -981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484" name="Object 3"/>
            <p:cNvGraphicFramePr>
              <a:graphicFrameLocks noChangeAspect="1"/>
            </p:cNvGraphicFramePr>
            <p:nvPr/>
          </p:nvGraphicFramePr>
          <p:xfrm>
            <a:off x="4060818" y="3027357"/>
            <a:ext cx="728653" cy="649279"/>
          </p:xfrm>
          <a:graphic>
            <a:graphicData uri="http://schemas.openxmlformats.org/presentationml/2006/ole">
              <p:oleObj spid="_x0000_s7172" name="Формула" r:id="rId4" imgW="177480" imgH="203040" progId="">
                <p:embed/>
              </p:oleObj>
            </a:graphicData>
          </a:graphic>
        </p:graphicFrame>
      </p:grpSp>
      <p:grpSp>
        <p:nvGrpSpPr>
          <p:cNvPr id="11" name="Группа 62"/>
          <p:cNvGrpSpPr>
            <a:grpSpLocks/>
          </p:cNvGrpSpPr>
          <p:nvPr/>
        </p:nvGrpSpPr>
        <p:grpSpPr bwMode="auto">
          <a:xfrm>
            <a:off x="4327526" y="816769"/>
            <a:ext cx="690563" cy="878681"/>
            <a:chOff x="4326851" y="1089762"/>
            <a:chExt cx="691236" cy="1171606"/>
          </a:xfrm>
        </p:grpSpPr>
        <p:cxnSp>
          <p:nvCxnSpPr>
            <p:cNvPr id="30" name="Прямая со стрелкой 29"/>
            <p:cNvCxnSpPr/>
            <p:nvPr/>
          </p:nvCxnSpPr>
          <p:spPr bwMode="auto">
            <a:xfrm rot="5400000">
              <a:off x="3741842" y="1674771"/>
              <a:ext cx="1171606" cy="1590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483" name="Object 4"/>
            <p:cNvGraphicFramePr>
              <a:graphicFrameLocks noChangeAspect="1"/>
            </p:cNvGraphicFramePr>
            <p:nvPr/>
          </p:nvGraphicFramePr>
          <p:xfrm>
            <a:off x="4498974" y="1347759"/>
            <a:ext cx="519113" cy="568325"/>
          </p:xfrm>
          <a:graphic>
            <a:graphicData uri="http://schemas.openxmlformats.org/presentationml/2006/ole">
              <p:oleObj spid="_x0000_s7171" name="Формула" r:id="rId5" imgW="12672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38763" y="846535"/>
          <a:ext cx="1924050" cy="516731"/>
        </p:xfrm>
        <a:graphic>
          <a:graphicData uri="http://schemas.openxmlformats.org/presentationml/2006/ole">
            <p:oleObj spid="_x0000_s7170" name="Формула" r:id="rId6" imgW="469800" imgH="215640" progId="">
              <p:embed/>
            </p:oleObj>
          </a:graphicData>
        </a:graphic>
      </p:graphicFrame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628651" y="3831431"/>
            <a:ext cx="48122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i="1">
                <a:solidFill>
                  <a:srgbClr val="536142"/>
                </a:solidFill>
              </a:rPr>
              <a:t>N</a:t>
            </a:r>
            <a:endParaRPr lang="ru-RU" sz="3200" b="1" i="1">
              <a:solidFill>
                <a:srgbClr val="536142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8650" y="2571750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83175" y="2352675"/>
            <a:ext cx="33216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Отталкиваются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7" name="Скругленная соединительная линия 46"/>
          <p:cNvCxnSpPr/>
          <p:nvPr/>
        </p:nvCxnSpPr>
        <p:spPr>
          <a:xfrm>
            <a:off x="2016126" y="3667125"/>
            <a:ext cx="1387475" cy="27385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0"/>
          <p:cNvGrpSpPr>
            <a:grpSpLocks/>
          </p:cNvGrpSpPr>
          <p:nvPr/>
        </p:nvGrpSpPr>
        <p:grpSpPr bwMode="auto">
          <a:xfrm>
            <a:off x="519113" y="463154"/>
            <a:ext cx="6716712" cy="4189809"/>
            <a:chOff x="519113" y="617538"/>
            <a:chExt cx="6716712" cy="5586450"/>
          </a:xfrm>
        </p:grpSpPr>
        <p:grpSp>
          <p:nvGrpSpPr>
            <p:cNvPr id="6" name="Группа 73"/>
            <p:cNvGrpSpPr>
              <a:grpSpLocks/>
            </p:cNvGrpSpPr>
            <p:nvPr/>
          </p:nvGrpSpPr>
          <p:grpSpPr bwMode="auto">
            <a:xfrm>
              <a:off x="2271713" y="617538"/>
              <a:ext cx="730250" cy="2263775"/>
              <a:chOff x="2271681" y="617499"/>
              <a:chExt cx="730260" cy="2263806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2271681" y="617499"/>
                <a:ext cx="730260" cy="113191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chemeClr val="bg1">
                        <a:lumMod val="10000"/>
                      </a:schemeClr>
                    </a:solidFill>
                  </a:rPr>
                  <a:t>N</a:t>
                </a:r>
                <a:endParaRPr lang="ru-RU" sz="4000" i="1" dirty="0">
                  <a:solidFill>
                    <a:schemeClr val="bg1">
                      <a:lumMod val="10000"/>
                    </a:schemeClr>
                  </a:solidFill>
                </a:endParaRPr>
              </a:p>
              <a:p>
                <a:pPr algn="ctr">
                  <a:defRPr/>
                </a:pP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2271681" y="1749409"/>
                <a:ext cx="730260" cy="1131911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chemeClr val="bg1">
                        <a:lumMod val="10000"/>
                      </a:schemeClr>
                    </a:solidFill>
                  </a:rPr>
                  <a:t>S</a:t>
                </a:r>
                <a:endParaRPr lang="ru-RU" sz="4000" i="1" dirty="0">
                  <a:solidFill>
                    <a:schemeClr val="bg1">
                      <a:lumMod val="10000"/>
                    </a:schemeClr>
                  </a:solidFill>
                </a:endParaRPr>
              </a:p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8" name="Группа 65"/>
            <p:cNvGrpSpPr>
              <a:grpSpLocks/>
            </p:cNvGrpSpPr>
            <p:nvPr/>
          </p:nvGrpSpPr>
          <p:grpSpPr bwMode="auto">
            <a:xfrm>
              <a:off x="1723985" y="2917817"/>
              <a:ext cx="1974868" cy="3286171"/>
              <a:chOff x="1723985" y="2917817"/>
              <a:chExt cx="1974868" cy="3286171"/>
            </a:xfrm>
          </p:grpSpPr>
          <p:grpSp>
            <p:nvGrpSpPr>
              <p:cNvPr id="9" name="Группа 38"/>
              <p:cNvGrpSpPr>
                <a:grpSpLocks/>
              </p:cNvGrpSpPr>
              <p:nvPr/>
            </p:nvGrpSpPr>
            <p:grpSpPr bwMode="auto">
              <a:xfrm>
                <a:off x="1723985" y="2917817"/>
                <a:ext cx="1825651" cy="3286171"/>
                <a:chOff x="1723985" y="2917817"/>
                <a:chExt cx="1825651" cy="3286171"/>
              </a:xfrm>
            </p:grpSpPr>
            <p:cxnSp>
              <p:nvCxnSpPr>
                <p:cNvPr id="7" name="Прямая со стрелкой 6"/>
                <p:cNvCxnSpPr/>
                <p:nvPr/>
              </p:nvCxnSpPr>
              <p:spPr bwMode="auto">
                <a:xfrm rot="16200000" flipV="1">
                  <a:off x="993764" y="4560915"/>
                  <a:ext cx="3286147" cy="0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Скругленная соединительная линия 12"/>
                <p:cNvCxnSpPr/>
                <p:nvPr/>
              </p:nvCxnSpPr>
              <p:spPr bwMode="auto">
                <a:xfrm rot="16200000" flipV="1">
                  <a:off x="1687502" y="4232302"/>
                  <a:ext cx="3176609" cy="547687"/>
                </a:xfrm>
                <a:prstGeom prst="curvedConnector3">
                  <a:avLst>
                    <a:gd name="adj1" fmla="val -2773"/>
                  </a:avLst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Скругленная соединительная линия 18"/>
                <p:cNvCxnSpPr/>
                <p:nvPr/>
              </p:nvCxnSpPr>
              <p:spPr bwMode="auto">
                <a:xfrm rot="5400000" flipH="1" flipV="1">
                  <a:off x="500846" y="4141020"/>
                  <a:ext cx="2994045" cy="547688"/>
                </a:xfrm>
                <a:prstGeom prst="curvedConnector3">
                  <a:avLst>
                    <a:gd name="adj1" fmla="val -7009"/>
                  </a:avLst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21509" name="Object 2"/>
              <p:cNvGraphicFramePr>
                <a:graphicFrameLocks noChangeAspect="1"/>
              </p:cNvGraphicFramePr>
              <p:nvPr/>
            </p:nvGraphicFramePr>
            <p:xfrm>
              <a:off x="3074967" y="3282948"/>
              <a:ext cx="623886" cy="584367"/>
            </p:xfrm>
            <a:graphic>
              <a:graphicData uri="http://schemas.openxmlformats.org/presentationml/2006/ole">
                <p:oleObj spid="_x0000_s8197" name="Формула" r:id="rId3" imgW="152280" imgH="203040" progId="">
                  <p:embed/>
                </p:oleObj>
              </a:graphicData>
            </a:graphic>
          </p:graphicFrame>
        </p:grpSp>
        <p:grpSp>
          <p:nvGrpSpPr>
            <p:cNvPr id="10" name="Группа 63"/>
            <p:cNvGrpSpPr>
              <a:grpSpLocks/>
            </p:cNvGrpSpPr>
            <p:nvPr/>
          </p:nvGrpSpPr>
          <p:grpSpPr bwMode="auto">
            <a:xfrm flipV="1">
              <a:off x="920700" y="2881305"/>
              <a:ext cx="3614786" cy="3176632"/>
              <a:chOff x="920700" y="2698741"/>
              <a:chExt cx="3614786" cy="3906890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 bwMode="auto">
              <a:xfrm rot="5400000">
                <a:off x="2162163" y="4232277"/>
                <a:ext cx="3906862" cy="839788"/>
              </a:xfrm>
              <a:prstGeom prst="curvedConnector3">
                <a:avLst>
                  <a:gd name="adj1" fmla="val -344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 bwMode="auto">
              <a:xfrm rot="16200000" flipH="1">
                <a:off x="-558027" y="4396192"/>
                <a:ext cx="3541753" cy="584200"/>
              </a:xfrm>
              <a:prstGeom prst="curvedConnector3">
                <a:avLst>
                  <a:gd name="adj1" fmla="val -981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Группа 23"/>
            <p:cNvGrpSpPr>
              <a:grpSpLocks/>
            </p:cNvGrpSpPr>
            <p:nvPr/>
          </p:nvGrpSpPr>
          <p:grpSpPr bwMode="auto">
            <a:xfrm>
              <a:off x="4462461" y="1019141"/>
              <a:ext cx="555626" cy="1128681"/>
              <a:chOff x="4462461" y="1019141"/>
              <a:chExt cx="555626" cy="1128681"/>
            </a:xfrm>
          </p:grpSpPr>
          <p:cxnSp>
            <p:nvCxnSpPr>
              <p:cNvPr id="30" name="Прямая со стрелкой 29"/>
              <p:cNvCxnSpPr/>
              <p:nvPr/>
            </p:nvCxnSpPr>
            <p:spPr bwMode="auto">
              <a:xfrm rot="16200000" flipV="1">
                <a:off x="3898896" y="1582745"/>
                <a:ext cx="1128721" cy="1587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21508" name="Object 4"/>
              <p:cNvGraphicFramePr>
                <a:graphicFrameLocks noChangeAspect="1"/>
              </p:cNvGraphicFramePr>
              <p:nvPr/>
            </p:nvGraphicFramePr>
            <p:xfrm>
              <a:off x="4498974" y="1347759"/>
              <a:ext cx="519113" cy="568325"/>
            </p:xfrm>
            <a:graphic>
              <a:graphicData uri="http://schemas.openxmlformats.org/presentationml/2006/ole">
                <p:oleObj spid="_x0000_s8196" name="Формула" r:id="rId4" imgW="126720" imgH="177480" progId="">
                  <p:embed/>
                </p:oleObj>
              </a:graphicData>
            </a:graphic>
          </p:graphicFrame>
        </p:grpSp>
        <p:graphicFrame>
          <p:nvGraphicFramePr>
            <p:cNvPr id="31749" name="Object 5"/>
            <p:cNvGraphicFramePr>
              <a:graphicFrameLocks noChangeAspect="1"/>
            </p:cNvGraphicFramePr>
            <p:nvPr/>
          </p:nvGraphicFramePr>
          <p:xfrm>
            <a:off x="5364163" y="1128713"/>
            <a:ext cx="1871662" cy="688975"/>
          </p:xfrm>
          <a:graphic>
            <a:graphicData uri="http://schemas.openxmlformats.org/presentationml/2006/ole">
              <p:oleObj spid="_x0000_s8195" name="Формула" r:id="rId5" imgW="457200" imgH="215640" progId="">
                <p:embed/>
              </p:oleObj>
            </a:graphicData>
          </a:graphic>
        </p:graphicFrame>
        <p:sp>
          <p:nvSpPr>
            <p:cNvPr id="28" name="Дуга 27"/>
            <p:cNvSpPr/>
            <p:nvPr/>
          </p:nvSpPr>
          <p:spPr>
            <a:xfrm rot="10800000">
              <a:off x="519113" y="3976711"/>
              <a:ext cx="4235450" cy="949331"/>
            </a:xfrm>
            <a:prstGeom prst="arc">
              <a:avLst>
                <a:gd name="adj1" fmla="val 10846150"/>
                <a:gd name="adj2" fmla="val 21569347"/>
              </a:avLst>
            </a:prstGeom>
            <a:ln w="762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3" name="Прямоугольник 32"/>
          <p:cNvSpPr/>
          <p:nvPr/>
        </p:nvSpPr>
        <p:spPr>
          <a:xfrm>
            <a:off x="738189" y="3831431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01676" y="2489597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764053" y="2285998"/>
            <a:ext cx="423710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Притягиваются, если магнит выносить из контура 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4024313" y="3767137"/>
          <a:ext cx="620712" cy="414338"/>
        </p:xfrm>
        <a:graphic>
          <a:graphicData uri="http://schemas.openxmlformats.org/presentationml/2006/ole">
            <p:oleObj spid="_x0000_s8194" name="Формула" r:id="rId6" imgW="1774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http://hnu.docdat.com/pars_docs/refs/218/217227/img9.jpg"/>
          <p:cNvPicPr>
            <a:picLocks noChangeAspect="1" noChangeArrowheads="1"/>
          </p:cNvPicPr>
          <p:nvPr/>
        </p:nvPicPr>
        <p:blipFill>
          <a:blip r:embed="rId2" cstate="print"/>
          <a:srcRect t="22500" r="40000"/>
          <a:stretch>
            <a:fillRect/>
          </a:stretch>
        </p:blipFill>
        <p:spPr bwMode="auto">
          <a:xfrm>
            <a:off x="357158" y="0"/>
            <a:ext cx="5572164" cy="5143500"/>
          </a:xfrm>
          <a:prstGeom prst="rect">
            <a:avLst/>
          </a:prstGeom>
          <a:noFill/>
        </p:spPr>
      </p:pic>
      <p:cxnSp>
        <p:nvCxnSpPr>
          <p:cNvPr id="4" name="Прямая со стрелкой 3"/>
          <p:cNvCxnSpPr/>
          <p:nvPr/>
        </p:nvCxnSpPr>
        <p:spPr>
          <a:xfrm>
            <a:off x="4786314" y="28414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714876" y="17859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B’</a:t>
            </a:r>
            <a:endParaRPr lang="ru-RU" baseline="30000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071684"/>
            <a:ext cx="285752" cy="36933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786314" y="178593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cs5327.vk.me/u906862/145207601/x_0090ee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6"/>
            <a:ext cx="2315724" cy="25081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85720" y="285734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Определить направление индукционного тока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71436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№1.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3438" y="1142990"/>
            <a:ext cx="407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№2. </a:t>
            </a:r>
            <a:r>
              <a:rPr lang="ru-RU" sz="1400" dirty="0" smtClean="0"/>
              <a:t>Ползунок реостата перемещается вправо</a:t>
            </a:r>
            <a:endParaRPr lang="ru-RU" sz="1400" b="1" dirty="0"/>
          </a:p>
        </p:txBody>
      </p:sp>
      <p:pic>
        <p:nvPicPr>
          <p:cNvPr id="553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06" y="1643056"/>
            <a:ext cx="537107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3"/>
          <p:cNvSpPr>
            <a:spLocks noChangeArrowheads="1"/>
          </p:cNvSpPr>
          <p:nvPr/>
        </p:nvSpPr>
        <p:spPr bwMode="auto">
          <a:xfrm>
            <a:off x="4024312" y="435769"/>
            <a:ext cx="5119687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60363">
              <a:buFont typeface="Wingdings" pitchFamily="2" charset="2"/>
              <a:buChar char="§"/>
            </a:pPr>
            <a:r>
              <a:rPr lang="ru-RU" sz="2200" dirty="0"/>
              <a:t>Выдающийся русский физик,</a:t>
            </a:r>
            <a:br>
              <a:rPr lang="ru-RU" sz="2200" dirty="0"/>
            </a:br>
            <a:r>
              <a:rPr lang="ru-RU" sz="2200" dirty="0"/>
              <a:t>один из создателей учения об электричестве и теоретических основ электротехники. </a:t>
            </a:r>
            <a:endParaRPr lang="ru-RU" sz="2200" dirty="0" smtClean="0"/>
          </a:p>
          <a:p>
            <a:pPr indent="360363"/>
            <a:endParaRPr lang="en-US" sz="2200" dirty="0"/>
          </a:p>
          <a:p>
            <a:pPr indent="360363">
              <a:buFont typeface="Wingdings" pitchFamily="2" charset="2"/>
              <a:buChar char="§"/>
            </a:pPr>
            <a:r>
              <a:rPr lang="ru-RU" sz="2200" dirty="0"/>
              <a:t> Долгие годы возглавлял кафедру физики и физической географии в Петербургском университете, а с </a:t>
            </a:r>
            <a:r>
              <a:rPr lang="ru-RU" sz="2200" dirty="0" smtClean="0"/>
              <a:t>1863г</a:t>
            </a:r>
            <a:r>
              <a:rPr lang="ru-RU" sz="2200" dirty="0"/>
              <a:t>. был ректором университета</a:t>
            </a:r>
            <a:r>
              <a:rPr lang="ru-RU" sz="2200" dirty="0" smtClean="0"/>
              <a:t>.</a:t>
            </a:r>
          </a:p>
          <a:p>
            <a:pPr indent="360363"/>
            <a:endParaRPr lang="en-US" sz="2200" dirty="0"/>
          </a:p>
          <a:p>
            <a:pPr indent="360363">
              <a:buFont typeface="Wingdings" pitchFamily="2" charset="2"/>
              <a:buChar char="§"/>
            </a:pPr>
            <a:r>
              <a:rPr lang="ru-RU" sz="2200" dirty="0"/>
              <a:t>В курсе физики основные выводы Ленца известны как "Правило Ленца" и "Закон Джоуля - Ленца". </a:t>
            </a:r>
          </a:p>
          <a:p>
            <a:endParaRPr lang="ru-RU" sz="2400" dirty="0"/>
          </a:p>
          <a:p>
            <a:endParaRPr lang="en-US" sz="2400" dirty="0"/>
          </a:p>
          <a:p>
            <a:endParaRPr lang="ru-RU" sz="2400" dirty="0"/>
          </a:p>
        </p:txBody>
      </p:sp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628596" y="357172"/>
            <a:ext cx="2800350" cy="2911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2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Прямоугольник 11"/>
          <p:cNvSpPr/>
          <p:nvPr/>
        </p:nvSpPr>
        <p:spPr>
          <a:xfrm>
            <a:off x="263525" y="3338512"/>
            <a:ext cx="346868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ЛЕНЦ, Эмилий </a:t>
            </a:r>
            <a:r>
              <a:rPr lang="en-US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Христианович</a:t>
            </a:r>
            <a:endParaRPr lang="en-US" sz="16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( 1804 – 1863 )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b="1" dirty="0" smtClean="0">
                <a:solidFill>
                  <a:srgbClr val="7030A0"/>
                </a:solidFill>
                <a:latin typeface="+mn-lt"/>
              </a:rPr>
              <a:t>Направление индукционного тока</a:t>
            </a:r>
            <a:endParaRPr lang="ru-RU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42910" y="1214428"/>
            <a:ext cx="72294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Правило Ленца (1834 год):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00034" y="1928808"/>
            <a:ext cx="83978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/>
              <a:t>Возникающий в замкнутом </a:t>
            </a:r>
            <a:r>
              <a:rPr lang="ru-RU" sz="2400" b="1" dirty="0" smtClean="0"/>
              <a:t>контуре </a:t>
            </a:r>
            <a:r>
              <a:rPr lang="ru-RU" sz="2400" b="1" dirty="0"/>
              <a:t>индукционный ток </a:t>
            </a:r>
            <a:r>
              <a:rPr lang="ru-RU" sz="2400" b="1" dirty="0" smtClean="0"/>
              <a:t> своим магнитным полем препятствует тому изменению магнитного </a:t>
            </a:r>
            <a:r>
              <a:rPr lang="ru-RU" sz="2400" b="1" dirty="0"/>
              <a:t>потока, которым </a:t>
            </a:r>
            <a:r>
              <a:rPr lang="ru-RU" sz="2400" b="1" dirty="0" smtClean="0"/>
              <a:t>он вызван.</a:t>
            </a:r>
            <a:endParaRPr lang="ru-RU" sz="2400" b="1" dirty="0"/>
          </a:p>
          <a:p>
            <a:endParaRPr lang="ru-RU" sz="2400" dirty="0"/>
          </a:p>
          <a:p>
            <a:r>
              <a:rPr lang="ru-RU" sz="2400" dirty="0"/>
              <a:t>Или: индукционный ток всегда препятствует причине его порождающей.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6"/>
          <p:cNvGrpSpPr>
            <a:grpSpLocks/>
          </p:cNvGrpSpPr>
          <p:nvPr/>
        </p:nvGrpSpPr>
        <p:grpSpPr bwMode="auto">
          <a:xfrm>
            <a:off x="1724025" y="2160985"/>
            <a:ext cx="1862138" cy="2190750"/>
            <a:chOff x="1723986" y="2881305"/>
            <a:chExt cx="1862164" cy="2921041"/>
          </a:xfrm>
        </p:grpSpPr>
        <p:grpSp>
          <p:nvGrpSpPr>
            <p:cNvPr id="6" name="Группа 74"/>
            <p:cNvGrpSpPr>
              <a:grpSpLocks/>
            </p:cNvGrpSpPr>
            <p:nvPr/>
          </p:nvGrpSpPr>
          <p:grpSpPr bwMode="auto">
            <a:xfrm>
              <a:off x="1723986" y="2881305"/>
              <a:ext cx="1862164" cy="2921041"/>
              <a:chOff x="1723986" y="2881305"/>
              <a:chExt cx="1862164" cy="2921041"/>
            </a:xfrm>
          </p:grpSpPr>
          <p:cxnSp>
            <p:nvCxnSpPr>
              <p:cNvPr id="7" name="Прямая со стрелкой 6"/>
              <p:cNvCxnSpPr>
                <a:stCxn id="5" idx="2"/>
              </p:cNvCxnSpPr>
              <p:nvPr/>
            </p:nvCxnSpPr>
            <p:spPr>
              <a:xfrm rot="5400000">
                <a:off x="1158035" y="4323568"/>
                <a:ext cx="2921041" cy="3651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>
              <a:xfrm rot="16200000" flipH="1">
                <a:off x="2016091" y="3830642"/>
                <a:ext cx="2519397" cy="620722"/>
              </a:xfrm>
              <a:prstGeom prst="curvedConnector3">
                <a:avLst>
                  <a:gd name="adj1" fmla="val 114075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>
              <a:xfrm rot="5400000">
                <a:off x="865930" y="3739361"/>
                <a:ext cx="2300319" cy="584208"/>
              </a:xfrm>
              <a:prstGeom prst="curvedConnector3">
                <a:avLst>
                  <a:gd name="adj1" fmla="val 123122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4341" name="Object 2"/>
            <p:cNvGraphicFramePr>
              <a:graphicFrameLocks noChangeAspect="1"/>
            </p:cNvGraphicFramePr>
            <p:nvPr/>
          </p:nvGraphicFramePr>
          <p:xfrm>
            <a:off x="2928915" y="3136896"/>
            <a:ext cx="623895" cy="649295"/>
          </p:xfrm>
          <a:graphic>
            <a:graphicData uri="http://schemas.openxmlformats.org/presentationml/2006/ole">
              <p:oleObj spid="_x0000_s1029" name="Формула" r:id="rId3" imgW="152280" imgH="203040" progId="">
                <p:embed/>
              </p:oleObj>
            </a:graphicData>
          </a:graphic>
        </p:graphicFrame>
      </p:grpSp>
      <p:grpSp>
        <p:nvGrpSpPr>
          <p:cNvPr id="8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8" name="Дуга 27"/>
          <p:cNvSpPr/>
          <p:nvPr/>
        </p:nvSpPr>
        <p:spPr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Группа 77"/>
          <p:cNvGrpSpPr>
            <a:grpSpLocks/>
          </p:cNvGrpSpPr>
          <p:nvPr/>
        </p:nvGrpSpPr>
        <p:grpSpPr bwMode="auto">
          <a:xfrm>
            <a:off x="884238" y="1859757"/>
            <a:ext cx="4527550" cy="2984897"/>
            <a:chOff x="884187" y="2479662"/>
            <a:chExt cx="4527614" cy="3979917"/>
          </a:xfrm>
        </p:grpSpPr>
        <p:grpSp>
          <p:nvGrpSpPr>
            <p:cNvPr id="10" name="Группа 75"/>
            <p:cNvGrpSpPr>
              <a:grpSpLocks/>
            </p:cNvGrpSpPr>
            <p:nvPr/>
          </p:nvGrpSpPr>
          <p:grpSpPr bwMode="auto">
            <a:xfrm>
              <a:off x="884187" y="2479662"/>
              <a:ext cx="4527614" cy="3979917"/>
              <a:chOff x="884187" y="2479662"/>
              <a:chExt cx="4527614" cy="3979917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>
              <a:xfrm rot="16200000" flipV="1">
                <a:off x="2600299" y="3575051"/>
                <a:ext cx="3833865" cy="1789138"/>
              </a:xfrm>
              <a:prstGeom prst="curvedConnector3">
                <a:avLst>
                  <a:gd name="adj1" fmla="val -1442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>
              <a:xfrm rot="5400000" flipH="1" flipV="1">
                <a:off x="-740642" y="4104491"/>
                <a:ext cx="3979917" cy="730260"/>
              </a:xfrm>
              <a:prstGeom prst="curvedConnector3">
                <a:avLst>
                  <a:gd name="adj1" fmla="val -4510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4340" name="Object 3"/>
            <p:cNvGraphicFramePr>
              <a:graphicFrameLocks noChangeAspect="1"/>
            </p:cNvGraphicFramePr>
            <p:nvPr/>
          </p:nvGraphicFramePr>
          <p:xfrm>
            <a:off x="3768714" y="3392487"/>
            <a:ext cx="728663" cy="649288"/>
          </p:xfrm>
          <a:graphic>
            <a:graphicData uri="http://schemas.openxmlformats.org/presentationml/2006/ole">
              <p:oleObj spid="_x0000_s1028" name="Формула" r:id="rId4" imgW="177480" imgH="203040" progId="">
                <p:embed/>
              </p:oleObj>
            </a:graphicData>
          </a:graphic>
        </p:graphicFrame>
      </p:grpSp>
      <p:grpSp>
        <p:nvGrpSpPr>
          <p:cNvPr id="11" name="Группа 78"/>
          <p:cNvGrpSpPr>
            <a:grpSpLocks/>
          </p:cNvGrpSpPr>
          <p:nvPr/>
        </p:nvGrpSpPr>
        <p:grpSpPr bwMode="auto">
          <a:xfrm>
            <a:off x="4718051" y="819150"/>
            <a:ext cx="669925" cy="958454"/>
            <a:chOff x="4717259" y="1092961"/>
            <a:chExt cx="670716" cy="1277955"/>
          </a:xfrm>
        </p:grpSpPr>
        <p:cxnSp>
          <p:nvCxnSpPr>
            <p:cNvPr id="30" name="Прямая со стрелкой 29"/>
            <p:cNvCxnSpPr/>
            <p:nvPr/>
          </p:nvCxnSpPr>
          <p:spPr>
            <a:xfrm rot="5400000">
              <a:off x="4079076" y="1731144"/>
              <a:ext cx="1277955" cy="1590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339" name="Object 4"/>
            <p:cNvGraphicFramePr>
              <a:graphicFrameLocks noChangeAspect="1"/>
            </p:cNvGraphicFramePr>
            <p:nvPr/>
          </p:nvGraphicFramePr>
          <p:xfrm>
            <a:off x="4816475" y="1387475"/>
            <a:ext cx="571500" cy="568325"/>
          </p:xfrm>
          <a:graphic>
            <a:graphicData uri="http://schemas.openxmlformats.org/presentationml/2006/ole">
              <p:oleObj spid="_x0000_s1027" name="Формула" r:id="rId5" imgW="13968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38763" y="846535"/>
          <a:ext cx="1924050" cy="516731"/>
        </p:xfrm>
        <a:graphic>
          <a:graphicData uri="http://schemas.openxmlformats.org/presentationml/2006/ole">
            <p:oleObj spid="_x0000_s1026" name="Формула" r:id="rId6" imgW="469800" imgH="215640" progId="">
              <p:embed/>
            </p:oleObj>
          </a:graphicData>
        </a:graphic>
      </p:graphicFrame>
      <p:cxnSp>
        <p:nvCxnSpPr>
          <p:cNvPr id="47" name="Скругленная соединительная линия 46"/>
          <p:cNvCxnSpPr/>
          <p:nvPr/>
        </p:nvCxnSpPr>
        <p:spPr>
          <a:xfrm>
            <a:off x="957264" y="3557587"/>
            <a:ext cx="2994025" cy="82154"/>
          </a:xfrm>
          <a:prstGeom prst="curvedConnector3">
            <a:avLst>
              <a:gd name="adj1" fmla="val 5686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8" name="Дуга 27"/>
          <p:cNvSpPr/>
          <p:nvPr/>
        </p:nvSpPr>
        <p:spPr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6" name="Группа 76"/>
          <p:cNvGrpSpPr>
            <a:grpSpLocks/>
          </p:cNvGrpSpPr>
          <p:nvPr/>
        </p:nvGrpSpPr>
        <p:grpSpPr bwMode="auto">
          <a:xfrm>
            <a:off x="1724025" y="2160985"/>
            <a:ext cx="1862138" cy="2190750"/>
            <a:chOff x="1723986" y="2881305"/>
            <a:chExt cx="1862164" cy="2921041"/>
          </a:xfrm>
        </p:grpSpPr>
        <p:grpSp>
          <p:nvGrpSpPr>
            <p:cNvPr id="8" name="Группа 74"/>
            <p:cNvGrpSpPr>
              <a:grpSpLocks/>
            </p:cNvGrpSpPr>
            <p:nvPr/>
          </p:nvGrpSpPr>
          <p:grpSpPr bwMode="auto">
            <a:xfrm>
              <a:off x="1723986" y="2881305"/>
              <a:ext cx="1862164" cy="2921041"/>
              <a:chOff x="1723986" y="2881305"/>
              <a:chExt cx="1862164" cy="2921041"/>
            </a:xfrm>
          </p:grpSpPr>
          <p:cxnSp>
            <p:nvCxnSpPr>
              <p:cNvPr id="7" name="Прямая со стрелкой 6"/>
              <p:cNvCxnSpPr>
                <a:stCxn id="5" idx="2"/>
              </p:cNvCxnSpPr>
              <p:nvPr/>
            </p:nvCxnSpPr>
            <p:spPr>
              <a:xfrm rot="5400000">
                <a:off x="1158035" y="4323568"/>
                <a:ext cx="2921041" cy="3651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>
              <a:xfrm rot="16200000" flipH="1">
                <a:off x="2016091" y="3830642"/>
                <a:ext cx="2519397" cy="620722"/>
              </a:xfrm>
              <a:prstGeom prst="curvedConnector3">
                <a:avLst>
                  <a:gd name="adj1" fmla="val 114075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>
              <a:xfrm rot="5400000">
                <a:off x="865930" y="3739361"/>
                <a:ext cx="2300319" cy="584208"/>
              </a:xfrm>
              <a:prstGeom prst="curvedConnector3">
                <a:avLst>
                  <a:gd name="adj1" fmla="val 123122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5365" name="Object 2"/>
            <p:cNvGraphicFramePr>
              <a:graphicFrameLocks noChangeAspect="1"/>
            </p:cNvGraphicFramePr>
            <p:nvPr/>
          </p:nvGraphicFramePr>
          <p:xfrm>
            <a:off x="2928915" y="3136896"/>
            <a:ext cx="623895" cy="649295"/>
          </p:xfrm>
          <a:graphic>
            <a:graphicData uri="http://schemas.openxmlformats.org/presentationml/2006/ole">
              <p:oleObj spid="_x0000_s2053" name="Формула" r:id="rId3" imgW="152280" imgH="203040" progId="">
                <p:embed/>
              </p:oleObj>
            </a:graphicData>
          </a:graphic>
        </p:graphicFrame>
      </p:grpSp>
      <p:grpSp>
        <p:nvGrpSpPr>
          <p:cNvPr id="9" name="Группа 75"/>
          <p:cNvGrpSpPr>
            <a:grpSpLocks/>
          </p:cNvGrpSpPr>
          <p:nvPr/>
        </p:nvGrpSpPr>
        <p:grpSpPr bwMode="auto">
          <a:xfrm flipV="1">
            <a:off x="920751" y="1695450"/>
            <a:ext cx="4016375" cy="3286125"/>
            <a:chOff x="1118375" y="2877651"/>
            <a:chExt cx="4293427" cy="3979919"/>
          </a:xfrm>
        </p:grpSpPr>
        <p:cxnSp>
          <p:nvCxnSpPr>
            <p:cNvPr id="32" name="Скругленная соединительная линия 31"/>
            <p:cNvCxnSpPr/>
            <p:nvPr/>
          </p:nvCxnSpPr>
          <p:spPr>
            <a:xfrm rot="16200000" flipV="1">
              <a:off x="2974904" y="4221676"/>
              <a:ext cx="3780923" cy="1092872"/>
            </a:xfrm>
            <a:prstGeom prst="curvedConnector3">
              <a:avLst>
                <a:gd name="adj1" fmla="val -4187"/>
              </a:avLst>
            </a:prstGeom>
            <a:ln w="571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Скругленная соединительная линия 42"/>
            <p:cNvCxnSpPr/>
            <p:nvPr/>
          </p:nvCxnSpPr>
          <p:spPr>
            <a:xfrm rot="5400000" flipH="1" flipV="1">
              <a:off x="-506728" y="4502755"/>
              <a:ext cx="3979919" cy="729713"/>
            </a:xfrm>
            <a:prstGeom prst="curvedConnector3">
              <a:avLst>
                <a:gd name="adj1" fmla="val -4510"/>
              </a:avLst>
            </a:prstGeom>
            <a:ln w="571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292" name="Object 3"/>
          <p:cNvGraphicFramePr>
            <a:graphicFrameLocks noChangeAspect="1"/>
          </p:cNvGraphicFramePr>
          <p:nvPr/>
        </p:nvGraphicFramePr>
        <p:xfrm>
          <a:off x="4097339" y="3940969"/>
          <a:ext cx="681037" cy="535781"/>
        </p:xfrm>
        <a:graphic>
          <a:graphicData uri="http://schemas.openxmlformats.org/presentationml/2006/ole">
            <p:oleObj spid="_x0000_s2050" name="Формула" r:id="rId4" imgW="177480" imgH="203040" progId="">
              <p:embed/>
            </p:oleObj>
          </a:graphicData>
        </a:graphic>
      </p:graphicFrame>
      <p:grpSp>
        <p:nvGrpSpPr>
          <p:cNvPr id="10" name="Группа 23"/>
          <p:cNvGrpSpPr>
            <a:grpSpLocks/>
          </p:cNvGrpSpPr>
          <p:nvPr/>
        </p:nvGrpSpPr>
        <p:grpSpPr bwMode="auto">
          <a:xfrm>
            <a:off x="4279901" y="846535"/>
            <a:ext cx="633413" cy="791765"/>
            <a:chOff x="4279896" y="1128680"/>
            <a:chExt cx="633412" cy="1055655"/>
          </a:xfrm>
        </p:grpSpPr>
        <p:cxnSp>
          <p:nvCxnSpPr>
            <p:cNvPr id="30" name="Прямая со стрелкой 29"/>
            <p:cNvCxnSpPr/>
            <p:nvPr/>
          </p:nvCxnSpPr>
          <p:spPr bwMode="auto">
            <a:xfrm rot="16200000" flipV="1">
              <a:off x="3752862" y="1655714"/>
              <a:ext cx="1055655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5364" name="Object 4"/>
            <p:cNvGraphicFramePr>
              <a:graphicFrameLocks noChangeAspect="1"/>
            </p:cNvGraphicFramePr>
            <p:nvPr/>
          </p:nvGraphicFramePr>
          <p:xfrm>
            <a:off x="4342482" y="1350165"/>
            <a:ext cx="570826" cy="568317"/>
          </p:xfrm>
          <a:graphic>
            <a:graphicData uri="http://schemas.openxmlformats.org/presentationml/2006/ole">
              <p:oleObj spid="_x0000_s2052" name="Формула" r:id="rId5" imgW="13968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64163" y="846535"/>
          <a:ext cx="1871662" cy="516731"/>
        </p:xfrm>
        <a:graphic>
          <a:graphicData uri="http://schemas.openxmlformats.org/presentationml/2006/ole">
            <p:oleObj spid="_x0000_s2051" name="Формула" r:id="rId6" imgW="457200" imgH="215640" progId="">
              <p:embed/>
            </p:oleObj>
          </a:graphicData>
        </a:graphic>
      </p:graphicFrame>
      <p:cxnSp>
        <p:nvCxnSpPr>
          <p:cNvPr id="47" name="Скругленная соединительная линия 46"/>
          <p:cNvCxnSpPr/>
          <p:nvPr/>
        </p:nvCxnSpPr>
        <p:spPr>
          <a:xfrm rot="10800000" flipV="1">
            <a:off x="1906589" y="3667125"/>
            <a:ext cx="1570037" cy="27385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5"/>
          <p:cNvGrpSpPr>
            <a:grpSpLocks/>
          </p:cNvGrpSpPr>
          <p:nvPr/>
        </p:nvGrpSpPr>
        <p:grpSpPr bwMode="auto">
          <a:xfrm>
            <a:off x="1724025" y="2188369"/>
            <a:ext cx="1974850" cy="2464594"/>
            <a:chOff x="1723985" y="2917817"/>
            <a:chExt cx="1974868" cy="3286171"/>
          </a:xfrm>
        </p:grpSpPr>
        <p:grpSp>
          <p:nvGrpSpPr>
            <p:cNvPr id="6" name="Группа 38"/>
            <p:cNvGrpSpPr>
              <a:grpSpLocks/>
            </p:cNvGrpSpPr>
            <p:nvPr/>
          </p:nvGrpSpPr>
          <p:grpSpPr bwMode="auto">
            <a:xfrm>
              <a:off x="1723985" y="2917817"/>
              <a:ext cx="1825651" cy="3286171"/>
              <a:chOff x="1723985" y="2917817"/>
              <a:chExt cx="1825651" cy="3286171"/>
            </a:xfrm>
          </p:grpSpPr>
          <p:cxnSp>
            <p:nvCxnSpPr>
              <p:cNvPr id="7" name="Прямая со стрелкой 6"/>
              <p:cNvCxnSpPr/>
              <p:nvPr/>
            </p:nvCxnSpPr>
            <p:spPr bwMode="auto">
              <a:xfrm rot="16200000" flipV="1">
                <a:off x="993720" y="4560903"/>
                <a:ext cx="3286171" cy="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 bwMode="auto">
              <a:xfrm rot="16200000" flipV="1">
                <a:off x="1687465" y="4232287"/>
                <a:ext cx="3176632" cy="547692"/>
              </a:xfrm>
              <a:prstGeom prst="curvedConnector3">
                <a:avLst>
                  <a:gd name="adj1" fmla="val -2773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 bwMode="auto">
              <a:xfrm rot="5400000" flipH="1" flipV="1">
                <a:off x="500798" y="4141004"/>
                <a:ext cx="2994067" cy="547693"/>
              </a:xfrm>
              <a:prstGeom prst="curvedConnector3">
                <a:avLst>
                  <a:gd name="adj1" fmla="val -7009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6389" name="Object 2"/>
            <p:cNvGraphicFramePr>
              <a:graphicFrameLocks noChangeAspect="1"/>
            </p:cNvGraphicFramePr>
            <p:nvPr/>
          </p:nvGraphicFramePr>
          <p:xfrm>
            <a:off x="3074967" y="3282948"/>
            <a:ext cx="623886" cy="584367"/>
          </p:xfrm>
          <a:graphic>
            <a:graphicData uri="http://schemas.openxmlformats.org/presentationml/2006/ole">
              <p:oleObj spid="_x0000_s3077" name="Формула" r:id="rId3" imgW="152280" imgH="203040" progId="">
                <p:embed/>
              </p:oleObj>
            </a:graphicData>
          </a:graphic>
        </p:graphicFrame>
      </p:grpSp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8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sp>
        <p:nvSpPr>
          <p:cNvPr id="28" name="Дуга 27"/>
          <p:cNvSpPr/>
          <p:nvPr/>
        </p:nvSpPr>
        <p:spPr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7" name="Скругленная соединительная линия 46"/>
          <p:cNvCxnSpPr/>
          <p:nvPr/>
        </p:nvCxnSpPr>
        <p:spPr>
          <a:xfrm rot="10800000">
            <a:off x="1651000" y="3667125"/>
            <a:ext cx="1862138" cy="1191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64"/>
          <p:cNvGrpSpPr>
            <a:grpSpLocks/>
          </p:cNvGrpSpPr>
          <p:nvPr/>
        </p:nvGrpSpPr>
        <p:grpSpPr bwMode="auto">
          <a:xfrm>
            <a:off x="920750" y="2024062"/>
            <a:ext cx="3868738" cy="2930129"/>
            <a:chOff x="920700" y="2698741"/>
            <a:chExt cx="3868771" cy="3906890"/>
          </a:xfrm>
        </p:grpSpPr>
        <p:grpSp>
          <p:nvGrpSpPr>
            <p:cNvPr id="10" name="Группа 63"/>
            <p:cNvGrpSpPr>
              <a:grpSpLocks/>
            </p:cNvGrpSpPr>
            <p:nvPr/>
          </p:nvGrpSpPr>
          <p:grpSpPr bwMode="auto">
            <a:xfrm>
              <a:off x="920700" y="2698741"/>
              <a:ext cx="3614786" cy="3906890"/>
              <a:chOff x="920700" y="2698741"/>
              <a:chExt cx="3614786" cy="3906890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 bwMode="auto">
              <a:xfrm rot="5400000">
                <a:off x="2162126" y="4232288"/>
                <a:ext cx="3906890" cy="839795"/>
              </a:xfrm>
              <a:prstGeom prst="curvedConnector3">
                <a:avLst>
                  <a:gd name="adj1" fmla="val -344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 bwMode="auto">
              <a:xfrm rot="16200000" flipH="1">
                <a:off x="-558078" y="4396597"/>
                <a:ext cx="3541760" cy="584205"/>
              </a:xfrm>
              <a:prstGeom prst="curvedConnector3">
                <a:avLst>
                  <a:gd name="adj1" fmla="val -9811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6388" name="Object 3"/>
            <p:cNvGraphicFramePr>
              <a:graphicFrameLocks noChangeAspect="1"/>
            </p:cNvGraphicFramePr>
            <p:nvPr/>
          </p:nvGraphicFramePr>
          <p:xfrm>
            <a:off x="4060818" y="3027357"/>
            <a:ext cx="728653" cy="649279"/>
          </p:xfrm>
          <a:graphic>
            <a:graphicData uri="http://schemas.openxmlformats.org/presentationml/2006/ole">
              <p:oleObj spid="_x0000_s3076" name="Формула" r:id="rId4" imgW="177480" imgH="203040" progId="">
                <p:embed/>
              </p:oleObj>
            </a:graphicData>
          </a:graphic>
        </p:graphicFrame>
      </p:grpSp>
      <p:grpSp>
        <p:nvGrpSpPr>
          <p:cNvPr id="11" name="Группа 62"/>
          <p:cNvGrpSpPr>
            <a:grpSpLocks/>
          </p:cNvGrpSpPr>
          <p:nvPr/>
        </p:nvGrpSpPr>
        <p:grpSpPr bwMode="auto">
          <a:xfrm>
            <a:off x="4327526" y="816769"/>
            <a:ext cx="690563" cy="878681"/>
            <a:chOff x="4326851" y="1089762"/>
            <a:chExt cx="691236" cy="1171606"/>
          </a:xfrm>
        </p:grpSpPr>
        <p:cxnSp>
          <p:nvCxnSpPr>
            <p:cNvPr id="30" name="Прямая со стрелкой 29"/>
            <p:cNvCxnSpPr/>
            <p:nvPr/>
          </p:nvCxnSpPr>
          <p:spPr bwMode="auto">
            <a:xfrm rot="5400000">
              <a:off x="3741842" y="1674771"/>
              <a:ext cx="1171606" cy="1590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387" name="Object 4"/>
            <p:cNvGraphicFramePr>
              <a:graphicFrameLocks noChangeAspect="1"/>
            </p:cNvGraphicFramePr>
            <p:nvPr/>
          </p:nvGraphicFramePr>
          <p:xfrm>
            <a:off x="4498974" y="1347759"/>
            <a:ext cx="519113" cy="568325"/>
          </p:xfrm>
          <a:graphic>
            <a:graphicData uri="http://schemas.openxmlformats.org/presentationml/2006/ole">
              <p:oleObj spid="_x0000_s3075" name="Формула" r:id="rId5" imgW="12672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38763" y="846535"/>
          <a:ext cx="1924050" cy="516731"/>
        </p:xfrm>
        <a:graphic>
          <a:graphicData uri="http://schemas.openxmlformats.org/presentationml/2006/ole">
            <p:oleObj spid="_x0000_s3074" name="Формула" r:id="rId6" imgW="469800" imgH="215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47" name="Скругленная соединительная линия 46"/>
          <p:cNvCxnSpPr/>
          <p:nvPr/>
        </p:nvCxnSpPr>
        <p:spPr>
          <a:xfrm>
            <a:off x="2016126" y="3667125"/>
            <a:ext cx="1387475" cy="27385"/>
          </a:xfrm>
          <a:prstGeom prst="curvedConnector3">
            <a:avLst>
              <a:gd name="adj1" fmla="val 50000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grpSp>
        <p:nvGrpSpPr>
          <p:cNvPr id="6" name="Группа 65"/>
          <p:cNvGrpSpPr>
            <a:grpSpLocks/>
          </p:cNvGrpSpPr>
          <p:nvPr/>
        </p:nvGrpSpPr>
        <p:grpSpPr bwMode="auto">
          <a:xfrm>
            <a:off x="1724025" y="2188369"/>
            <a:ext cx="1974850" cy="2464594"/>
            <a:chOff x="1723985" y="2917817"/>
            <a:chExt cx="1974868" cy="3286171"/>
          </a:xfrm>
        </p:grpSpPr>
        <p:grpSp>
          <p:nvGrpSpPr>
            <p:cNvPr id="8" name="Группа 38"/>
            <p:cNvGrpSpPr>
              <a:grpSpLocks/>
            </p:cNvGrpSpPr>
            <p:nvPr/>
          </p:nvGrpSpPr>
          <p:grpSpPr bwMode="auto">
            <a:xfrm>
              <a:off x="1723985" y="2917817"/>
              <a:ext cx="1825651" cy="3286171"/>
              <a:chOff x="1723985" y="2917817"/>
              <a:chExt cx="1825651" cy="3286171"/>
            </a:xfrm>
          </p:grpSpPr>
          <p:cxnSp>
            <p:nvCxnSpPr>
              <p:cNvPr id="7" name="Прямая со стрелкой 6"/>
              <p:cNvCxnSpPr/>
              <p:nvPr/>
            </p:nvCxnSpPr>
            <p:spPr bwMode="auto">
              <a:xfrm rot="16200000" flipV="1">
                <a:off x="993720" y="4560903"/>
                <a:ext cx="3286171" cy="0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 bwMode="auto">
              <a:xfrm rot="16200000" flipV="1">
                <a:off x="1687465" y="4232287"/>
                <a:ext cx="3176632" cy="547692"/>
              </a:xfrm>
              <a:prstGeom prst="curvedConnector3">
                <a:avLst>
                  <a:gd name="adj1" fmla="val -2773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 bwMode="auto">
              <a:xfrm rot="5400000" flipH="1" flipV="1">
                <a:off x="500798" y="4141004"/>
                <a:ext cx="2994067" cy="547693"/>
              </a:xfrm>
              <a:prstGeom prst="curvedConnector3">
                <a:avLst>
                  <a:gd name="adj1" fmla="val -7009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7413" name="Object 2"/>
            <p:cNvGraphicFramePr>
              <a:graphicFrameLocks noChangeAspect="1"/>
            </p:cNvGraphicFramePr>
            <p:nvPr/>
          </p:nvGraphicFramePr>
          <p:xfrm>
            <a:off x="3074967" y="3282948"/>
            <a:ext cx="623886" cy="584367"/>
          </p:xfrm>
          <a:graphic>
            <a:graphicData uri="http://schemas.openxmlformats.org/presentationml/2006/ole">
              <p:oleObj spid="_x0000_s4101" name="Формула" r:id="rId3" imgW="152280" imgH="203040" progId="">
                <p:embed/>
              </p:oleObj>
            </a:graphicData>
          </a:graphic>
        </p:graphicFrame>
      </p:grpSp>
      <p:grpSp>
        <p:nvGrpSpPr>
          <p:cNvPr id="9" name="Группа 63"/>
          <p:cNvGrpSpPr>
            <a:grpSpLocks/>
          </p:cNvGrpSpPr>
          <p:nvPr/>
        </p:nvGrpSpPr>
        <p:grpSpPr bwMode="auto">
          <a:xfrm flipV="1">
            <a:off x="920750" y="2160985"/>
            <a:ext cx="3614738" cy="2382440"/>
            <a:chOff x="920700" y="2698741"/>
            <a:chExt cx="3614786" cy="3906890"/>
          </a:xfrm>
        </p:grpSpPr>
        <p:cxnSp>
          <p:nvCxnSpPr>
            <p:cNvPr id="32" name="Скругленная соединительная линия 31"/>
            <p:cNvCxnSpPr/>
            <p:nvPr/>
          </p:nvCxnSpPr>
          <p:spPr bwMode="auto">
            <a:xfrm rot="5400000">
              <a:off x="2162141" y="4232286"/>
              <a:ext cx="3906890" cy="839799"/>
            </a:xfrm>
            <a:prstGeom prst="curvedConnector3">
              <a:avLst>
                <a:gd name="adj1" fmla="val -3441"/>
              </a:avLst>
            </a:prstGeom>
            <a:ln w="571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Скругленная соединительная линия 42"/>
            <p:cNvCxnSpPr/>
            <p:nvPr/>
          </p:nvCxnSpPr>
          <p:spPr bwMode="auto">
            <a:xfrm rot="16200000" flipH="1">
              <a:off x="-558086" y="4396202"/>
              <a:ext cx="3541779" cy="584208"/>
            </a:xfrm>
            <a:prstGeom prst="curvedConnector3">
              <a:avLst>
                <a:gd name="adj1" fmla="val -9811"/>
              </a:avLst>
            </a:prstGeom>
            <a:ln w="5715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Группа 23"/>
          <p:cNvGrpSpPr>
            <a:grpSpLocks/>
          </p:cNvGrpSpPr>
          <p:nvPr/>
        </p:nvGrpSpPr>
        <p:grpSpPr bwMode="auto">
          <a:xfrm>
            <a:off x="4462464" y="764382"/>
            <a:ext cx="555625" cy="846535"/>
            <a:chOff x="4462461" y="1019141"/>
            <a:chExt cx="555626" cy="1128681"/>
          </a:xfrm>
        </p:grpSpPr>
        <p:cxnSp>
          <p:nvCxnSpPr>
            <p:cNvPr id="30" name="Прямая со стрелкой 29"/>
            <p:cNvCxnSpPr/>
            <p:nvPr/>
          </p:nvCxnSpPr>
          <p:spPr bwMode="auto">
            <a:xfrm rot="16200000" flipV="1">
              <a:off x="3898914" y="1582688"/>
              <a:ext cx="1128681" cy="1587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7412" name="Object 4"/>
            <p:cNvGraphicFramePr>
              <a:graphicFrameLocks noChangeAspect="1"/>
            </p:cNvGraphicFramePr>
            <p:nvPr/>
          </p:nvGraphicFramePr>
          <p:xfrm>
            <a:off x="4498974" y="1347759"/>
            <a:ext cx="519113" cy="568325"/>
          </p:xfrm>
          <a:graphic>
            <a:graphicData uri="http://schemas.openxmlformats.org/presentationml/2006/ole">
              <p:oleObj spid="_x0000_s4100" name="Формула" r:id="rId4" imgW="12672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64163" y="846535"/>
          <a:ext cx="1871662" cy="516731"/>
        </p:xfrm>
        <a:graphic>
          <a:graphicData uri="http://schemas.openxmlformats.org/presentationml/2006/ole">
            <p:oleObj spid="_x0000_s4098" name="Формула" r:id="rId5" imgW="457200" imgH="215640" progId="">
              <p:embed/>
            </p:oleObj>
          </a:graphicData>
        </a:graphic>
      </p:graphicFrame>
      <p:sp>
        <p:nvSpPr>
          <p:cNvPr id="28" name="Дуга 27"/>
          <p:cNvSpPr/>
          <p:nvPr/>
        </p:nvSpPr>
        <p:spPr bwMode="auto"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4024313" y="3767137"/>
          <a:ext cx="620712" cy="414338"/>
        </p:xfrm>
        <a:graphic>
          <a:graphicData uri="http://schemas.openxmlformats.org/presentationml/2006/ole">
            <p:oleObj spid="_x0000_s4099" name="Формула" r:id="rId6" imgW="177480" imgH="2030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19113" y="3119437"/>
            <a:ext cx="4235450" cy="54768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73"/>
          <p:cNvGrpSpPr>
            <a:grpSpLocks/>
          </p:cNvGrpSpPr>
          <p:nvPr/>
        </p:nvGrpSpPr>
        <p:grpSpPr bwMode="auto">
          <a:xfrm>
            <a:off x="2271713" y="463154"/>
            <a:ext cx="730250" cy="1697831"/>
            <a:chOff x="2271681" y="617499"/>
            <a:chExt cx="730260" cy="226380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271681" y="617499"/>
              <a:ext cx="730260" cy="113190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S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>
                <a:solidFill>
                  <a:srgbClr val="C00000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71681" y="1749401"/>
              <a:ext cx="730260" cy="113190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4000" i="1" dirty="0">
                  <a:solidFill>
                    <a:schemeClr val="bg1">
                      <a:lumMod val="10000"/>
                    </a:schemeClr>
                  </a:solidFill>
                </a:rPr>
                <a:t>N</a:t>
              </a:r>
              <a:endParaRPr lang="ru-RU" sz="4000" i="1" dirty="0">
                <a:solidFill>
                  <a:schemeClr val="bg1">
                    <a:lumMod val="10000"/>
                  </a:schemeClr>
                </a:solidFill>
              </a:endParaRPr>
            </a:p>
            <a:p>
              <a:pPr algn="ctr">
                <a:defRPr/>
              </a:pPr>
              <a:endParaRPr lang="ru-RU" dirty="0"/>
            </a:p>
          </p:txBody>
        </p:sp>
      </p:grpSp>
      <p:grpSp>
        <p:nvGrpSpPr>
          <p:cNvPr id="6" name="Группа 76"/>
          <p:cNvGrpSpPr>
            <a:grpSpLocks/>
          </p:cNvGrpSpPr>
          <p:nvPr/>
        </p:nvGrpSpPr>
        <p:grpSpPr bwMode="auto">
          <a:xfrm>
            <a:off x="1724025" y="2160985"/>
            <a:ext cx="1862138" cy="2190750"/>
            <a:chOff x="1723986" y="2881305"/>
            <a:chExt cx="1862164" cy="2921041"/>
          </a:xfrm>
        </p:grpSpPr>
        <p:grpSp>
          <p:nvGrpSpPr>
            <p:cNvPr id="8" name="Группа 74"/>
            <p:cNvGrpSpPr>
              <a:grpSpLocks/>
            </p:cNvGrpSpPr>
            <p:nvPr/>
          </p:nvGrpSpPr>
          <p:grpSpPr bwMode="auto">
            <a:xfrm>
              <a:off x="1723986" y="2881305"/>
              <a:ext cx="1862164" cy="2921041"/>
              <a:chOff x="1723986" y="2881305"/>
              <a:chExt cx="1862164" cy="2921041"/>
            </a:xfrm>
          </p:grpSpPr>
          <p:cxnSp>
            <p:nvCxnSpPr>
              <p:cNvPr id="7" name="Прямая со стрелкой 6"/>
              <p:cNvCxnSpPr>
                <a:stCxn id="5" idx="2"/>
              </p:cNvCxnSpPr>
              <p:nvPr/>
            </p:nvCxnSpPr>
            <p:spPr>
              <a:xfrm rot="5400000">
                <a:off x="1158035" y="4323568"/>
                <a:ext cx="2921041" cy="36514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Скругленная соединительная линия 12"/>
              <p:cNvCxnSpPr/>
              <p:nvPr/>
            </p:nvCxnSpPr>
            <p:spPr>
              <a:xfrm rot="16200000" flipH="1">
                <a:off x="2016091" y="3830642"/>
                <a:ext cx="2519397" cy="620722"/>
              </a:xfrm>
              <a:prstGeom prst="curvedConnector3">
                <a:avLst>
                  <a:gd name="adj1" fmla="val 114075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Скругленная соединительная линия 18"/>
              <p:cNvCxnSpPr/>
              <p:nvPr/>
            </p:nvCxnSpPr>
            <p:spPr>
              <a:xfrm rot="5400000">
                <a:off x="865930" y="3739361"/>
                <a:ext cx="2300319" cy="584208"/>
              </a:xfrm>
              <a:prstGeom prst="curvedConnector3">
                <a:avLst>
                  <a:gd name="adj1" fmla="val 123122"/>
                </a:avLst>
              </a:prstGeom>
              <a:ln w="571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437" name="Object 2"/>
            <p:cNvGraphicFramePr>
              <a:graphicFrameLocks noChangeAspect="1"/>
            </p:cNvGraphicFramePr>
            <p:nvPr/>
          </p:nvGraphicFramePr>
          <p:xfrm>
            <a:off x="2928915" y="3136896"/>
            <a:ext cx="623895" cy="649295"/>
          </p:xfrm>
          <a:graphic>
            <a:graphicData uri="http://schemas.openxmlformats.org/presentationml/2006/ole">
              <p:oleObj spid="_x0000_s5125" name="Формула" r:id="rId3" imgW="152280" imgH="203040" progId="">
                <p:embed/>
              </p:oleObj>
            </a:graphicData>
          </a:graphic>
        </p:graphicFrame>
      </p:grpSp>
      <p:grpSp>
        <p:nvGrpSpPr>
          <p:cNvPr id="9" name="Группа 77"/>
          <p:cNvGrpSpPr>
            <a:grpSpLocks/>
          </p:cNvGrpSpPr>
          <p:nvPr/>
        </p:nvGrpSpPr>
        <p:grpSpPr bwMode="auto">
          <a:xfrm>
            <a:off x="884238" y="1859757"/>
            <a:ext cx="4527550" cy="2984897"/>
            <a:chOff x="884187" y="2479662"/>
            <a:chExt cx="4527614" cy="3979917"/>
          </a:xfrm>
        </p:grpSpPr>
        <p:grpSp>
          <p:nvGrpSpPr>
            <p:cNvPr id="10" name="Группа 75"/>
            <p:cNvGrpSpPr>
              <a:grpSpLocks/>
            </p:cNvGrpSpPr>
            <p:nvPr/>
          </p:nvGrpSpPr>
          <p:grpSpPr bwMode="auto">
            <a:xfrm>
              <a:off x="884187" y="2479662"/>
              <a:ext cx="4527614" cy="3979917"/>
              <a:chOff x="884187" y="2479662"/>
              <a:chExt cx="4527614" cy="3979917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>
              <a:xfrm rot="16200000" flipV="1">
                <a:off x="2600299" y="3575051"/>
                <a:ext cx="3833865" cy="1789138"/>
              </a:xfrm>
              <a:prstGeom prst="curvedConnector3">
                <a:avLst>
                  <a:gd name="adj1" fmla="val -1442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>
              <a:xfrm rot="5400000" flipH="1" flipV="1">
                <a:off x="-740642" y="4104491"/>
                <a:ext cx="3979917" cy="730260"/>
              </a:xfrm>
              <a:prstGeom prst="curvedConnector3">
                <a:avLst>
                  <a:gd name="adj1" fmla="val -4510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8436" name="Object 3"/>
            <p:cNvGraphicFramePr>
              <a:graphicFrameLocks noChangeAspect="1"/>
            </p:cNvGraphicFramePr>
            <p:nvPr/>
          </p:nvGraphicFramePr>
          <p:xfrm>
            <a:off x="3768714" y="3392487"/>
            <a:ext cx="728663" cy="649288"/>
          </p:xfrm>
          <a:graphic>
            <a:graphicData uri="http://schemas.openxmlformats.org/presentationml/2006/ole">
              <p:oleObj spid="_x0000_s5124" name="Формула" r:id="rId4" imgW="177480" imgH="203040" progId="">
                <p:embed/>
              </p:oleObj>
            </a:graphicData>
          </a:graphic>
        </p:graphicFrame>
      </p:grpSp>
      <p:grpSp>
        <p:nvGrpSpPr>
          <p:cNvPr id="11" name="Группа 78"/>
          <p:cNvGrpSpPr>
            <a:grpSpLocks/>
          </p:cNvGrpSpPr>
          <p:nvPr/>
        </p:nvGrpSpPr>
        <p:grpSpPr bwMode="auto">
          <a:xfrm>
            <a:off x="4718051" y="819150"/>
            <a:ext cx="669925" cy="958454"/>
            <a:chOff x="4717259" y="1092961"/>
            <a:chExt cx="670716" cy="1277955"/>
          </a:xfrm>
        </p:grpSpPr>
        <p:cxnSp>
          <p:nvCxnSpPr>
            <p:cNvPr id="30" name="Прямая со стрелкой 29"/>
            <p:cNvCxnSpPr/>
            <p:nvPr/>
          </p:nvCxnSpPr>
          <p:spPr>
            <a:xfrm rot="5400000">
              <a:off x="4079076" y="1731144"/>
              <a:ext cx="1277955" cy="1590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8435" name="Object 4"/>
            <p:cNvGraphicFramePr>
              <a:graphicFrameLocks noChangeAspect="1"/>
            </p:cNvGraphicFramePr>
            <p:nvPr/>
          </p:nvGraphicFramePr>
          <p:xfrm>
            <a:off x="4816475" y="1387475"/>
            <a:ext cx="571500" cy="568325"/>
          </p:xfrm>
          <a:graphic>
            <a:graphicData uri="http://schemas.openxmlformats.org/presentationml/2006/ole">
              <p:oleObj spid="_x0000_s5123" name="Формула" r:id="rId5" imgW="139680" imgH="177480" progId="">
                <p:embed/>
              </p:oleObj>
            </a:graphicData>
          </a:graphic>
        </p:graphicFrame>
      </p:grp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338763" y="846535"/>
          <a:ext cx="1924050" cy="516731"/>
        </p:xfrm>
        <a:graphic>
          <a:graphicData uri="http://schemas.openxmlformats.org/presentationml/2006/ole">
            <p:oleObj spid="_x0000_s5122" name="Формула" r:id="rId6" imgW="469800" imgH="215640" progId="">
              <p:embed/>
            </p:oleObj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993775" y="3913585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20750" y="2571750"/>
            <a:ext cx="4812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37126" y="2428874"/>
            <a:ext cx="406403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Отталкиваются, если магнит вносить в контур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7" name="Скругленная соединительная линия 46"/>
          <p:cNvCxnSpPr/>
          <p:nvPr/>
        </p:nvCxnSpPr>
        <p:spPr>
          <a:xfrm>
            <a:off x="957264" y="3557587"/>
            <a:ext cx="2994025" cy="82154"/>
          </a:xfrm>
          <a:prstGeom prst="curvedConnector3">
            <a:avLst>
              <a:gd name="adj1" fmla="val 5686"/>
            </a:avLst>
          </a:prstGeom>
          <a:ln w="762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уга 27"/>
          <p:cNvSpPr/>
          <p:nvPr/>
        </p:nvSpPr>
        <p:spPr>
          <a:xfrm rot="10800000">
            <a:off x="519113" y="2982516"/>
            <a:ext cx="4235450" cy="711994"/>
          </a:xfrm>
          <a:prstGeom prst="arc">
            <a:avLst>
              <a:gd name="adj1" fmla="val 10846150"/>
              <a:gd name="adj2" fmla="val 21569347"/>
            </a:avLst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701675" y="2681288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endParaRPr lang="ru-RU" sz="32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28651" y="3776663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endParaRPr lang="ru-RU" sz="36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19688" y="2380060"/>
            <a:ext cx="3687762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>Притягиваются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2" name="Группа 21"/>
          <p:cNvGrpSpPr>
            <a:grpSpLocks/>
          </p:cNvGrpSpPr>
          <p:nvPr/>
        </p:nvGrpSpPr>
        <p:grpSpPr bwMode="auto">
          <a:xfrm>
            <a:off x="519113" y="463153"/>
            <a:ext cx="6716712" cy="4518422"/>
            <a:chOff x="519113" y="617538"/>
            <a:chExt cx="6716712" cy="6024608"/>
          </a:xfrm>
        </p:grpSpPr>
        <p:sp>
          <p:nvSpPr>
            <p:cNvPr id="3" name="Овал 2"/>
            <p:cNvSpPr/>
            <p:nvPr/>
          </p:nvSpPr>
          <p:spPr>
            <a:xfrm>
              <a:off x="519113" y="4159277"/>
              <a:ext cx="4235450" cy="730256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grpSp>
          <p:nvGrpSpPr>
            <p:cNvPr id="6" name="Группа 73"/>
            <p:cNvGrpSpPr>
              <a:grpSpLocks/>
            </p:cNvGrpSpPr>
            <p:nvPr/>
          </p:nvGrpSpPr>
          <p:grpSpPr bwMode="auto">
            <a:xfrm>
              <a:off x="2271713" y="617538"/>
              <a:ext cx="730250" cy="2263775"/>
              <a:chOff x="2271681" y="617499"/>
              <a:chExt cx="730260" cy="2263806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2271681" y="617499"/>
                <a:ext cx="730260" cy="1131911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chemeClr val="bg1">
                        <a:lumMod val="10000"/>
                      </a:schemeClr>
                    </a:solidFill>
                  </a:rPr>
                  <a:t>S</a:t>
                </a:r>
                <a:endParaRPr lang="ru-RU" sz="4000" i="1" dirty="0">
                  <a:solidFill>
                    <a:schemeClr val="bg1">
                      <a:lumMod val="10000"/>
                    </a:schemeClr>
                  </a:solidFill>
                </a:endParaRPr>
              </a:p>
              <a:p>
                <a:pPr algn="ctr">
                  <a:defRPr/>
                </a:pPr>
                <a:endParaRPr lang="ru-RU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2271681" y="1749410"/>
                <a:ext cx="730260" cy="1131912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4000" i="1" dirty="0">
                    <a:solidFill>
                      <a:schemeClr val="bg1">
                        <a:lumMod val="10000"/>
                      </a:schemeClr>
                    </a:solidFill>
                  </a:rPr>
                  <a:t>N</a:t>
                </a:r>
                <a:endParaRPr lang="ru-RU" sz="4000" i="1" dirty="0">
                  <a:solidFill>
                    <a:schemeClr val="bg1">
                      <a:lumMod val="10000"/>
                    </a:schemeClr>
                  </a:solidFill>
                </a:endParaRPr>
              </a:p>
              <a:p>
                <a:pPr algn="ctr">
                  <a:defRPr/>
                </a:pPr>
                <a:endParaRPr lang="ru-RU" dirty="0"/>
              </a:p>
            </p:txBody>
          </p:sp>
        </p:grpSp>
        <p:grpSp>
          <p:nvGrpSpPr>
            <p:cNvPr id="8" name="Группа 76"/>
            <p:cNvGrpSpPr>
              <a:grpSpLocks/>
            </p:cNvGrpSpPr>
            <p:nvPr/>
          </p:nvGrpSpPr>
          <p:grpSpPr bwMode="auto">
            <a:xfrm>
              <a:off x="1724025" y="2881313"/>
              <a:ext cx="1862138" cy="2921000"/>
              <a:chOff x="1723986" y="2881305"/>
              <a:chExt cx="1862164" cy="2921041"/>
            </a:xfrm>
          </p:grpSpPr>
          <p:grpSp>
            <p:nvGrpSpPr>
              <p:cNvPr id="9" name="Группа 74"/>
              <p:cNvGrpSpPr>
                <a:grpSpLocks/>
              </p:cNvGrpSpPr>
              <p:nvPr/>
            </p:nvGrpSpPr>
            <p:grpSpPr bwMode="auto">
              <a:xfrm>
                <a:off x="1723986" y="2881305"/>
                <a:ext cx="1862164" cy="2921041"/>
                <a:chOff x="1723986" y="2881305"/>
                <a:chExt cx="1862164" cy="2921041"/>
              </a:xfrm>
            </p:grpSpPr>
            <p:cxnSp>
              <p:nvCxnSpPr>
                <p:cNvPr id="7" name="Прямая со стрелкой 6"/>
                <p:cNvCxnSpPr>
                  <a:stCxn id="5" idx="2"/>
                </p:cNvCxnSpPr>
                <p:nvPr/>
              </p:nvCxnSpPr>
              <p:spPr>
                <a:xfrm rot="5400000">
                  <a:off x="1158024" y="4323596"/>
                  <a:ext cx="2921063" cy="36514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Скругленная соединительная линия 12"/>
                <p:cNvCxnSpPr/>
                <p:nvPr/>
              </p:nvCxnSpPr>
              <p:spPr>
                <a:xfrm rot="16200000" flipH="1">
                  <a:off x="2016081" y="3830669"/>
                  <a:ext cx="2519416" cy="620722"/>
                </a:xfrm>
                <a:prstGeom prst="curvedConnector3">
                  <a:avLst>
                    <a:gd name="adj1" fmla="val 114075"/>
                  </a:avLst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Скругленная соединительная линия 18"/>
                <p:cNvCxnSpPr/>
                <p:nvPr/>
              </p:nvCxnSpPr>
              <p:spPr>
                <a:xfrm rot="5400000">
                  <a:off x="865921" y="3739387"/>
                  <a:ext cx="2300337" cy="584208"/>
                </a:xfrm>
                <a:prstGeom prst="curvedConnector3">
                  <a:avLst>
                    <a:gd name="adj1" fmla="val 123122"/>
                  </a:avLst>
                </a:prstGeom>
                <a:ln w="57150">
                  <a:solidFill>
                    <a:srgbClr val="0070C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19461" name="Object 2"/>
              <p:cNvGraphicFramePr>
                <a:graphicFrameLocks noChangeAspect="1"/>
              </p:cNvGraphicFramePr>
              <p:nvPr/>
            </p:nvGraphicFramePr>
            <p:xfrm>
              <a:off x="2928915" y="3136896"/>
              <a:ext cx="623895" cy="649295"/>
            </p:xfrm>
            <a:graphic>
              <a:graphicData uri="http://schemas.openxmlformats.org/presentationml/2006/ole">
                <p:oleObj spid="_x0000_s6149" name="Формула" r:id="rId3" imgW="152280" imgH="203040" progId="">
                  <p:embed/>
                </p:oleObj>
              </a:graphicData>
            </a:graphic>
          </p:graphicFrame>
        </p:grpSp>
        <p:grpSp>
          <p:nvGrpSpPr>
            <p:cNvPr id="10" name="Группа 75"/>
            <p:cNvGrpSpPr>
              <a:grpSpLocks/>
            </p:cNvGrpSpPr>
            <p:nvPr/>
          </p:nvGrpSpPr>
          <p:grpSpPr bwMode="auto">
            <a:xfrm flipV="1">
              <a:off x="920700" y="2260584"/>
              <a:ext cx="4016430" cy="4381562"/>
              <a:chOff x="1118375" y="2877651"/>
              <a:chExt cx="4293427" cy="3979919"/>
            </a:xfrm>
          </p:grpSpPr>
          <p:cxnSp>
            <p:nvCxnSpPr>
              <p:cNvPr id="32" name="Скругленная соединительная линия 31"/>
              <p:cNvCxnSpPr/>
              <p:nvPr/>
            </p:nvCxnSpPr>
            <p:spPr>
              <a:xfrm rot="16200000" flipV="1">
                <a:off x="2974918" y="4221671"/>
                <a:ext cx="3780898" cy="1092857"/>
              </a:xfrm>
              <a:prstGeom prst="curvedConnector3">
                <a:avLst>
                  <a:gd name="adj1" fmla="val -4187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Скругленная соединительная линия 42"/>
              <p:cNvCxnSpPr/>
              <p:nvPr/>
            </p:nvCxnSpPr>
            <p:spPr>
              <a:xfrm rot="5400000" flipH="1" flipV="1">
                <a:off x="-506666" y="4502746"/>
                <a:ext cx="3979893" cy="729703"/>
              </a:xfrm>
              <a:prstGeom prst="curvedConnector3">
                <a:avLst>
                  <a:gd name="adj1" fmla="val -4510"/>
                </a:avLst>
              </a:prstGeom>
              <a:ln w="57150"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19458" name="Object 3"/>
            <p:cNvGraphicFramePr>
              <a:graphicFrameLocks noChangeAspect="1"/>
            </p:cNvGraphicFramePr>
            <p:nvPr/>
          </p:nvGraphicFramePr>
          <p:xfrm>
            <a:off x="4097331" y="5254650"/>
            <a:ext cx="681652" cy="714812"/>
          </p:xfrm>
          <a:graphic>
            <a:graphicData uri="http://schemas.openxmlformats.org/presentationml/2006/ole">
              <p:oleObj spid="_x0000_s6146" name="Формула" r:id="rId4" imgW="177480" imgH="203040" progId="">
                <p:embed/>
              </p:oleObj>
            </a:graphicData>
          </a:graphic>
        </p:graphicFrame>
        <p:grpSp>
          <p:nvGrpSpPr>
            <p:cNvPr id="11" name="Группа 23"/>
            <p:cNvGrpSpPr>
              <a:grpSpLocks/>
            </p:cNvGrpSpPr>
            <p:nvPr/>
          </p:nvGrpSpPr>
          <p:grpSpPr bwMode="auto">
            <a:xfrm>
              <a:off x="4279896" y="1128680"/>
              <a:ext cx="633412" cy="1055655"/>
              <a:chOff x="4279896" y="1128680"/>
              <a:chExt cx="633412" cy="1055655"/>
            </a:xfrm>
          </p:grpSpPr>
          <p:cxnSp>
            <p:nvCxnSpPr>
              <p:cNvPr id="30" name="Прямая со стрелкой 29"/>
              <p:cNvCxnSpPr/>
              <p:nvPr/>
            </p:nvCxnSpPr>
            <p:spPr bwMode="auto">
              <a:xfrm rot="16200000" flipV="1">
                <a:off x="3752846" y="1655771"/>
                <a:ext cx="1055695" cy="1588"/>
              </a:xfrm>
              <a:prstGeom prst="straightConnector1">
                <a:avLst/>
              </a:prstGeom>
              <a:ln w="28575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9460" name="Object 4"/>
              <p:cNvGraphicFramePr>
                <a:graphicFrameLocks noChangeAspect="1"/>
              </p:cNvGraphicFramePr>
              <p:nvPr/>
            </p:nvGraphicFramePr>
            <p:xfrm>
              <a:off x="4342482" y="1350165"/>
              <a:ext cx="570826" cy="568317"/>
            </p:xfrm>
            <a:graphic>
              <a:graphicData uri="http://schemas.openxmlformats.org/presentationml/2006/ole">
                <p:oleObj spid="_x0000_s6148" name="Формула" r:id="rId5" imgW="139680" imgH="177480" progId="">
                  <p:embed/>
                </p:oleObj>
              </a:graphicData>
            </a:graphic>
          </p:graphicFrame>
        </p:grpSp>
        <p:graphicFrame>
          <p:nvGraphicFramePr>
            <p:cNvPr id="31749" name="Object 5"/>
            <p:cNvGraphicFramePr>
              <a:graphicFrameLocks noChangeAspect="1"/>
            </p:cNvGraphicFramePr>
            <p:nvPr/>
          </p:nvGraphicFramePr>
          <p:xfrm>
            <a:off x="5364163" y="1128713"/>
            <a:ext cx="1871662" cy="688975"/>
          </p:xfrm>
          <a:graphic>
            <a:graphicData uri="http://schemas.openxmlformats.org/presentationml/2006/ole">
              <p:oleObj spid="_x0000_s6147" name="Формула" r:id="rId6" imgW="457200" imgH="215640" progId="">
                <p:embed/>
              </p:oleObj>
            </a:graphicData>
          </a:graphic>
        </p:graphicFrame>
        <p:cxnSp>
          <p:nvCxnSpPr>
            <p:cNvPr id="47" name="Скругленная соединительная линия 46"/>
            <p:cNvCxnSpPr/>
            <p:nvPr/>
          </p:nvCxnSpPr>
          <p:spPr>
            <a:xfrm rot="10800000" flipV="1">
              <a:off x="1906588" y="4889533"/>
              <a:ext cx="1570037" cy="36513"/>
            </a:xfrm>
            <a:prstGeom prst="curvedConnector3">
              <a:avLst>
                <a:gd name="adj1" fmla="val 50000"/>
              </a:avLst>
            </a:prstGeom>
            <a:ln w="76200">
              <a:solidFill>
                <a:schemeClr val="accent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119</Words>
  <Application>Microsoft Office PowerPoint</Application>
  <PresentationFormat>Экран (16:9)</PresentationFormat>
  <Paragraphs>48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Начальная</vt:lpstr>
      <vt:lpstr>Формула</vt:lpstr>
      <vt:lpstr>Правило Ленца</vt:lpstr>
      <vt:lpstr>Слайд 2</vt:lpstr>
      <vt:lpstr>Направление индукционного тока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CompEdu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51</cp:revision>
  <dcterms:created xsi:type="dcterms:W3CDTF">2014-12-05T13:52:11Z</dcterms:created>
  <dcterms:modified xsi:type="dcterms:W3CDTF">2019-03-15T09:54:55Z</dcterms:modified>
</cp:coreProperties>
</file>