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41"/>
  </p:notesMasterIdLst>
  <p:sldIdLst>
    <p:sldId id="378" r:id="rId3"/>
    <p:sldId id="376" r:id="rId4"/>
    <p:sldId id="339" r:id="rId5"/>
    <p:sldId id="345" r:id="rId6"/>
    <p:sldId id="346" r:id="rId7"/>
    <p:sldId id="348" r:id="rId8"/>
    <p:sldId id="349" r:id="rId9"/>
    <p:sldId id="351" r:id="rId10"/>
    <p:sldId id="379" r:id="rId11"/>
    <p:sldId id="356" r:id="rId12"/>
    <p:sldId id="355" r:id="rId13"/>
    <p:sldId id="353" r:id="rId14"/>
    <p:sldId id="354" r:id="rId15"/>
    <p:sldId id="359" r:id="rId16"/>
    <p:sldId id="358" r:id="rId17"/>
    <p:sldId id="307" r:id="rId18"/>
    <p:sldId id="308" r:id="rId19"/>
    <p:sldId id="312" r:id="rId20"/>
    <p:sldId id="311" r:id="rId21"/>
    <p:sldId id="360" r:id="rId22"/>
    <p:sldId id="285" r:id="rId23"/>
    <p:sldId id="361" r:id="rId24"/>
    <p:sldId id="364" r:id="rId25"/>
    <p:sldId id="316" r:id="rId26"/>
    <p:sldId id="365" r:id="rId27"/>
    <p:sldId id="366" r:id="rId28"/>
    <p:sldId id="367" r:id="rId29"/>
    <p:sldId id="374" r:id="rId30"/>
    <p:sldId id="377" r:id="rId31"/>
    <p:sldId id="302" r:id="rId32"/>
    <p:sldId id="373" r:id="rId33"/>
    <p:sldId id="337" r:id="rId34"/>
    <p:sldId id="338" r:id="rId35"/>
    <p:sldId id="372" r:id="rId36"/>
    <p:sldId id="369" r:id="rId37"/>
    <p:sldId id="370" r:id="rId38"/>
    <p:sldId id="279" r:id="rId39"/>
    <p:sldId id="292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CC"/>
    <a:srgbClr val="4A05F5"/>
    <a:srgbClr val="ED0DBD"/>
    <a:srgbClr val="F8F802"/>
    <a:srgbClr val="00FA71"/>
    <a:srgbClr val="0066FF"/>
    <a:srgbClr val="FFFF99"/>
    <a:srgbClr val="5DD5FF"/>
    <a:srgbClr val="66FFFF"/>
    <a:srgbClr val="26D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46" autoAdjust="0"/>
    <p:restoredTop sz="94564" autoAdjust="0"/>
  </p:normalViewPr>
  <p:slideViewPr>
    <p:cSldViewPr>
      <p:cViewPr>
        <p:scale>
          <a:sx n="70" d="100"/>
          <a:sy n="70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EF64FA-0B30-4A93-8F79-7A204EB81002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2DE4E3-8639-42CC-A2A0-8AA433AC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9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1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1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3CE9-C8C6-4A6C-AD6B-01979DBC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17EF-BAFE-45DD-A3E1-7C4ADC40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1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197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1E98-0210-49FB-9217-B2D74E69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719F-E677-4144-A286-8869C76B9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3D60-9170-42B2-91F6-4F7001ED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E17-A5F2-470B-97D3-57FF22163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F7E4-3741-48C2-993E-8F5C68A6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46AD-E02A-47CE-BDA2-A5BB2DD0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1E4E-3595-43ED-8697-374E7B5B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18B9-81E7-4A9A-9765-B001A287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BADE-F087-4877-966E-074FFCF5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045C-B5DA-4242-9D97-60719B93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6D69-2324-41C2-84D8-5604E72E5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7922-CC85-4FCC-937D-EBF2868F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14C8-FBBB-4368-8B6A-922F56F7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5185-C572-45C5-84F6-C31CCA3B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9985-4D62-4A85-9AB3-D370D010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57D8-9B23-4924-947F-67E61E9C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524000"/>
            <a:ext cx="7543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754B-23F7-4131-ABCA-10F79D89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D57F-B86A-4C64-A8DD-C11420CA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AB31-92AF-42F5-81F8-C1482D7C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0EF9-3E30-40FB-82D3-CB468478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8BD6-29D2-45CE-8F1D-F5E4D860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3A33-9A74-4F18-ACDD-F02141FF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7975-BD12-4213-9B47-60DA89B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7249-4DA8-4712-83C9-B1316CC7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reeform 2"/>
          <p:cNvSpPr>
            <a:spLocks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A40A5C0-32FA-4427-8BCE-F0AE3B2BA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87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88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88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88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88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88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88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88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8" r:id="rId2"/>
    <p:sldLayoutId id="2147484167" r:id="rId3"/>
    <p:sldLayoutId id="2147484166" r:id="rId4"/>
    <p:sldLayoutId id="2147484165" r:id="rId5"/>
    <p:sldLayoutId id="2147484164" r:id="rId6"/>
    <p:sldLayoutId id="2147484163" r:id="rId7"/>
    <p:sldLayoutId id="2147484162" r:id="rId8"/>
    <p:sldLayoutId id="2147484161" r:id="rId9"/>
    <p:sldLayoutId id="2147484160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9325F2-4618-4FA8-A56F-970611ABA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1" r:id="rId2"/>
    <p:sldLayoutId id="2147484180" r:id="rId3"/>
    <p:sldLayoutId id="2147484179" r:id="rId4"/>
    <p:sldLayoutId id="2147484178" r:id="rId5"/>
    <p:sldLayoutId id="2147484177" r:id="rId6"/>
    <p:sldLayoutId id="2147484176" r:id="rId7"/>
    <p:sldLayoutId id="2147484175" r:id="rId8"/>
    <p:sldLayoutId id="2147484174" r:id="rId9"/>
    <p:sldLayoutId id="2147484173" r:id="rId10"/>
    <p:sldLayoutId id="2147484172" r:id="rId11"/>
    <p:sldLayoutId id="2147484171" r:id="rId12"/>
    <p:sldLayoutId id="2147484170" r:id="rId13"/>
    <p:sldLayoutId id="2147484169" r:id="rId14"/>
    <p:sldLayoutId id="21474841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548680"/>
            <a:ext cx="7992888" cy="3057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dirty="0" smtClean="0"/>
              <a:t>Работой силы</a:t>
            </a:r>
            <a:r>
              <a:rPr lang="ru-RU" sz="4000" dirty="0" smtClean="0"/>
              <a:t> над телом или </a:t>
            </a:r>
            <a:r>
              <a:rPr lang="ru-RU" sz="4000" b="1" i="1" dirty="0" smtClean="0"/>
              <a:t>механической работой</a:t>
            </a:r>
            <a:r>
              <a:rPr lang="ru-RU" sz="4000" dirty="0" smtClean="0"/>
              <a:t> в физике называют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величину, равную произведению силы на путь, пройденный телом вдоль направления этой силы</a:t>
            </a:r>
            <a:r>
              <a:rPr lang="ru-RU" sz="4000" i="1" dirty="0" smtClean="0"/>
              <a:t>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</a:rPr>
              <a:t>Какой буквой обозначается механическая работа? Внимательно посмотрите на буквы и выберите ту, которая вам ещё неизвестна.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-315416"/>
            <a:ext cx="72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m</a:t>
            </a:r>
            <a:endParaRPr lang="ru-RU" sz="1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-387424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F</a:t>
            </a:r>
            <a:endParaRPr lang="ru-RU" sz="1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908720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s</a:t>
            </a:r>
            <a:endParaRPr lang="ru-RU" sz="1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648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V</a:t>
            </a:r>
            <a:endParaRPr lang="ru-RU" sz="1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836712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t</a:t>
            </a:r>
            <a:endParaRPr lang="ru-RU" sz="1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492896"/>
            <a:ext cx="864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A</a:t>
            </a:r>
            <a:endParaRPr lang="ru-RU" sz="13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-603448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p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2348880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g</a:t>
            </a:r>
            <a:endParaRPr lang="ru-RU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88640"/>
            <a:ext cx="8929718" cy="3057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dirty="0" smtClean="0"/>
              <a:t>Механической работой</a:t>
            </a:r>
            <a:r>
              <a:rPr lang="ru-RU" sz="4000" dirty="0" smtClean="0"/>
              <a:t> называют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величину, равную произведению силы на путь, пройденный телом </a:t>
            </a:r>
            <a:r>
              <a:rPr lang="ru-RU" sz="4000" i="1" dirty="0" smtClean="0">
                <a:solidFill>
                  <a:srgbClr val="66FFFF"/>
                </a:solidFill>
              </a:rPr>
              <a:t>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31"/>
          <p:cNvSpPr>
            <a:spLocks noChangeArrowheads="1"/>
          </p:cNvSpPr>
          <p:nvPr/>
        </p:nvSpPr>
        <p:spPr bwMode="auto">
          <a:xfrm>
            <a:off x="1166813" y="-2182813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582" name="Group 134"/>
          <p:cNvGraphicFramePr>
            <a:graphicFrameLocks noGrp="1"/>
          </p:cNvGraphicFramePr>
          <p:nvPr>
            <p:ph idx="1"/>
          </p:nvPr>
        </p:nvGraphicFramePr>
        <p:xfrm>
          <a:off x="5000628" y="3714752"/>
          <a:ext cx="3972979" cy="2103120"/>
        </p:xfrm>
        <a:graphic>
          <a:graphicData uri="http://schemas.openxmlformats.org/drawingml/2006/table">
            <a:tbl>
              <a:tblPr/>
              <a:tblGrid>
                <a:gridCol w="1988099"/>
                <a:gridCol w="1984880"/>
              </a:tblGrid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–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работа, 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–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сила, 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4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786" y="3500438"/>
            <a:ext cx="3643312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Calibri" pitchFamily="34" charset="0"/>
              </a:rPr>
              <a:t>A = </a:t>
            </a:r>
            <a:r>
              <a:rPr lang="en-US" sz="9600" dirty="0" smtClean="0">
                <a:latin typeface="Calibri" pitchFamily="34" charset="0"/>
              </a:rPr>
              <a:t>F·S</a:t>
            </a:r>
            <a:endParaRPr lang="ru-RU" sz="9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28625"/>
            <a:ext cx="90011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latin typeface="Comic Sans MS" pitchFamily="66" charset="0"/>
              </a:rPr>
              <a:t>Нам без силы и пути</a:t>
            </a:r>
          </a:p>
          <a:p>
            <a:r>
              <a:rPr lang="ru-RU" sz="4400" b="1" dirty="0">
                <a:latin typeface="Comic Sans MS" pitchFamily="66" charset="0"/>
              </a:rPr>
              <a:t>Век работу не найти.</a:t>
            </a:r>
          </a:p>
          <a:p>
            <a:r>
              <a:rPr lang="ru-RU" sz="4400" b="1" dirty="0">
                <a:latin typeface="Comic Sans MS" pitchFamily="66" charset="0"/>
              </a:rPr>
              <a:t>Путь на силу перемножь…</a:t>
            </a:r>
          </a:p>
          <a:p>
            <a:r>
              <a:rPr lang="ru-RU" sz="4400" b="1" dirty="0" smtClean="0">
                <a:latin typeface="Comic Sans MS" pitchFamily="66" charset="0"/>
              </a:rPr>
              <a:t>Сразу ты ее найдешь</a:t>
            </a:r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712" y="4005064"/>
            <a:ext cx="479544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Calibri" pitchFamily="34" charset="0"/>
              </a:rPr>
              <a:t>A = </a:t>
            </a:r>
            <a:r>
              <a:rPr lang="en-US" sz="9600" dirty="0" smtClean="0">
                <a:latin typeface="Calibri" pitchFamily="34" charset="0"/>
              </a:rPr>
              <a:t>F·S</a:t>
            </a:r>
            <a:endParaRPr lang="ru-RU" sz="9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14612" y="500042"/>
            <a:ext cx="5904656" cy="4536504"/>
            <a:chOff x="793" y="890"/>
            <a:chExt cx="1860" cy="1860"/>
          </a:xfrm>
        </p:grpSpPr>
        <p:sp>
          <p:nvSpPr>
            <p:cNvPr id="7184" name="Line 2"/>
            <p:cNvSpPr>
              <a:spLocks noChangeShapeType="1"/>
            </p:cNvSpPr>
            <p:nvPr/>
          </p:nvSpPr>
          <p:spPr bwMode="auto">
            <a:xfrm>
              <a:off x="1701" y="890"/>
              <a:ext cx="952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3"/>
            <p:cNvSpPr>
              <a:spLocks noChangeShapeType="1"/>
            </p:cNvSpPr>
            <p:nvPr/>
          </p:nvSpPr>
          <p:spPr bwMode="auto">
            <a:xfrm flipH="1">
              <a:off x="1701" y="1933"/>
              <a:ext cx="0" cy="817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4"/>
            <p:cNvSpPr>
              <a:spLocks noChangeShapeType="1"/>
            </p:cNvSpPr>
            <p:nvPr/>
          </p:nvSpPr>
          <p:spPr bwMode="auto">
            <a:xfrm flipH="1">
              <a:off x="1202" y="1933"/>
              <a:ext cx="1043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5"/>
            <p:cNvSpPr>
              <a:spLocks noChangeShapeType="1"/>
            </p:cNvSpPr>
            <p:nvPr/>
          </p:nvSpPr>
          <p:spPr bwMode="auto">
            <a:xfrm flipH="1">
              <a:off x="793" y="2750"/>
              <a:ext cx="1860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6"/>
            <p:cNvSpPr>
              <a:spLocks noChangeShapeType="1"/>
            </p:cNvSpPr>
            <p:nvPr/>
          </p:nvSpPr>
          <p:spPr bwMode="auto">
            <a:xfrm flipH="1">
              <a:off x="793" y="890"/>
              <a:ext cx="908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500034" y="285728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3860731" cy="1456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9133" y="188640"/>
            <a:ext cx="349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Заполним магический</a:t>
            </a:r>
          </a:p>
          <a:p>
            <a:r>
              <a:rPr lang="ru-RU" sz="2000" b="1" dirty="0" smtClean="0"/>
              <a:t>треугольник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8572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A</a:t>
            </a:r>
            <a:endParaRPr lang="ru-RU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8572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F</a:t>
            </a:r>
            <a:endParaRPr lang="ru-RU" sz="8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196500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3538 L 0.51476 0.20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6411E-6 L 0.25017 0.45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9278E-6 L 0.32987 0.449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1714488"/>
            <a:ext cx="3429024" cy="8420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00501" y="2286046"/>
            <a:ext cx="2857844" cy="2863487"/>
            <a:chOff x="3976" y="1997"/>
            <a:chExt cx="2704" cy="1456"/>
          </a:xfrm>
        </p:grpSpPr>
        <p:graphicFrame>
          <p:nvGraphicFramePr>
            <p:cNvPr id="4098" name="Object 9"/>
            <p:cNvGraphicFramePr>
              <a:graphicFrameLocks noChangeAspect="1"/>
            </p:cNvGraphicFramePr>
            <p:nvPr/>
          </p:nvGraphicFramePr>
          <p:xfrm>
            <a:off x="3976" y="1997"/>
            <a:ext cx="664" cy="1456"/>
          </p:xfrm>
          <a:graphic>
            <a:graphicData uri="http://schemas.openxmlformats.org/presentationml/2006/ole">
              <p:oleObj spid="_x0000_s118789" name="Image" r:id="rId5" imgW="1053597" imgH="2311111" progId="">
                <p:embed/>
              </p:oleObj>
            </a:graphicData>
          </a:graphic>
        </p:graphicFrame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Text Box 12"/>
            <p:cNvSpPr txBox="1">
              <a:spLocks noChangeArrowheads="1"/>
            </p:cNvSpPr>
            <p:nvPr/>
          </p:nvSpPr>
          <p:spPr bwMode="auto">
            <a:xfrm>
              <a:off x="4786" y="2387"/>
              <a:ext cx="189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011863" y="5157788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156325" y="32131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011863" y="3205163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580063" y="378936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1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00372"/>
            <a:ext cx="4214810" cy="804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14818"/>
            <a:ext cx="4286247" cy="7790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За единицу работы в СИ </a:t>
            </a:r>
            <a:r>
              <a:rPr lang="ru-RU" sz="2800" b="1" i="1" dirty="0" smtClean="0"/>
              <a:t>принимают</a:t>
            </a:r>
            <a:r>
              <a:rPr lang="en-US" sz="2800" b="1" i="1" dirty="0" smtClean="0"/>
              <a:t>  </a:t>
            </a:r>
            <a:r>
              <a:rPr lang="ru-RU" sz="2800" b="1" i="1" dirty="0" smtClean="0"/>
              <a:t> </a:t>
            </a:r>
            <a:r>
              <a:rPr lang="ru-RU" sz="2800" b="1" i="1" dirty="0"/>
              <a:t>работу, которую совершает сила в 1 </a:t>
            </a:r>
            <a:r>
              <a:rPr lang="ru-RU" sz="2800" b="1" i="1" dirty="0" smtClean="0"/>
              <a:t>Н на </a:t>
            </a:r>
            <a:r>
              <a:rPr lang="ru-RU" sz="2800" b="1" i="1" dirty="0"/>
              <a:t>пути, </a:t>
            </a:r>
            <a:r>
              <a:rPr lang="ru-RU" sz="2800" b="1" i="1" dirty="0" smtClean="0"/>
              <a:t>равном 1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/>
      <p:bldP spid="420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j03368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484313"/>
            <a:ext cx="5040313" cy="3910012"/>
          </a:xfr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32138" y="4797425"/>
            <a:ext cx="48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276600" y="4941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-9143422">
            <a:off x="1692275" y="2420938"/>
            <a:ext cx="2489200" cy="414337"/>
          </a:xfrm>
          <a:prstGeom prst="notchedRightArrow">
            <a:avLst>
              <a:gd name="adj1" fmla="val 44963"/>
              <a:gd name="adj2" fmla="val 17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484438" y="1484313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F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627313" y="1557338"/>
            <a:ext cx="2889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9248372">
            <a:off x="827088" y="4221163"/>
            <a:ext cx="5400675" cy="342900"/>
          </a:xfrm>
          <a:prstGeom prst="notchedRightArrow">
            <a:avLst>
              <a:gd name="adj1" fmla="val 50000"/>
              <a:gd name="adj2" fmla="val 3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471790" y="188640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 animBg="1"/>
      <p:bldP spid="10252" grpId="0" animBg="1"/>
      <p:bldP spid="10253" grpId="0"/>
      <p:bldP spid="10254" grpId="0" animBg="1"/>
      <p:bldP spid="1025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j023646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12875"/>
            <a:ext cx="4537075" cy="4537075"/>
          </a:xfrm>
          <a:noFill/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 rot="-5400000">
            <a:off x="3798094" y="1178719"/>
            <a:ext cx="1692275" cy="287337"/>
          </a:xfrm>
          <a:prstGeom prst="notchedRightArrow">
            <a:avLst>
              <a:gd name="adj1" fmla="val 50000"/>
              <a:gd name="adj2" fmla="val 1472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76825" y="476250"/>
            <a:ext cx="47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F</a:t>
            </a:r>
            <a:endParaRPr lang="ru-RU" sz="4000">
              <a:solidFill>
                <a:schemeClr val="accent1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148263" y="54927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00875" y="4173538"/>
            <a:ext cx="134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S=0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92950" y="4221163"/>
            <a:ext cx="2873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0" y="260648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8" grpId="0" animBg="1"/>
      <p:bldP spid="14349" grpId="0"/>
      <p:bldP spid="14350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Снимок экрана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84776" cy="6953566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220072" y="4293096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512" y="188641"/>
            <a:ext cx="864076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А если тело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движется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без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участия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сил? </a:t>
            </a:r>
          </a:p>
          <a:p>
            <a:pPr>
              <a:spcBef>
                <a:spcPct val="50000"/>
              </a:spcBef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После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выключения двигателя ракета, летящая в открытом космосе, продолжает движение по инерции. Молекула газа по инерции движется от одного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столкновения до другого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3" name="Picture 5" descr="Снимок экран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6620"/>
            <a:ext cx="8275378" cy="4982480"/>
          </a:xfrm>
          <a:prstGeom prst="rect">
            <a:avLst/>
          </a:prstGeom>
          <a:noFill/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4427984" y="4077072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2 кабинет\Desktop\Урок\1 Мой урок\Картин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12" y="116632"/>
            <a:ext cx="8712968" cy="406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494116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Основная единица пути в Международной системе (СИ).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229200"/>
            <a:ext cx="606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36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Единица измерения массы.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85184"/>
            <a:ext cx="7346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Прибор для измерения давления.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971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Физическая величина, характеризующая быстроту движения.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013176"/>
            <a:ext cx="6442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Единица измерения силы.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2514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Прибор для измерения силы</a:t>
            </a:r>
            <a:endParaRPr lang="ru-RU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04663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200" kern="0" dirty="0" smtClean="0">
                <a:solidFill>
                  <a:srgbClr val="0000CC"/>
                </a:solidFill>
                <a:latin typeface="Arial"/>
              </a:rPr>
              <a:t>м   е   т   р</a:t>
            </a:r>
            <a:endParaRPr lang="ru-RU" sz="32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888" y="908720"/>
            <a:ext cx="5307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к   и   л  о   г   р   а  м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м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65458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б   а  р   о   м  е   т 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8248" y="2150233"/>
            <a:ext cx="46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с   к   о   р  о   с   т   ь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383" y="270892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н  ь   ю  т   о  н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8316" y="3212976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д  и   н   а  м  о   м  е   т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8652" y="6273225"/>
            <a:ext cx="888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0000"/>
                </a:solidFill>
              </a:rPr>
              <a:t>Определим ключевое слово </a:t>
            </a:r>
            <a:r>
              <a:rPr lang="ru-RU" sz="3600" dirty="0">
                <a:solidFill>
                  <a:srgbClr val="000000"/>
                </a:solidFill>
              </a:rPr>
              <a:t>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717032"/>
            <a:ext cx="8136706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Телега движется вправо, то есть вдоль направления силы тяги лошади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направлении силы давления мужичка телега не перемещается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dirty="0" smtClean="0">
              <a:solidFill>
                <a:srgbClr val="FF9D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не совершает работу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i="1" baseline="-25000" dirty="0" smtClean="0">
              <a:solidFill>
                <a:srgbClr val="FF9D00"/>
              </a:solidFill>
            </a:endParaRPr>
          </a:p>
        </p:txBody>
      </p:sp>
      <p:pic>
        <p:nvPicPr>
          <p:cNvPr id="7172" name="Picture 4" descr="На телегу действуют сила тяги лошади и сила давления мужичка. Направление первой силы совпадает с направлением движения телеги, а направление второй силы - перпендикулярно ему. Поэтому работа сила тяги положительна, а работа силы давления равна нулю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346"/>
            <a:ext cx="7484648" cy="368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39552" y="5301208"/>
            <a:ext cx="1152128" cy="5752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/>
              <a:t>F</a:t>
            </a:r>
            <a:r>
              <a:rPr lang="ru-RU" b="1" i="1" dirty="0"/>
              <a:t>тяги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403648" y="5877272"/>
            <a:ext cx="1584175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/>
              <a:t>F</a:t>
            </a:r>
            <a:r>
              <a:rPr lang="ru-RU" b="1" i="1" dirty="0"/>
              <a:t>давления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331913" y="5301208"/>
            <a:ext cx="781208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>
                <a:solidFill>
                  <a:schemeClr val="bg1"/>
                </a:solidFill>
              </a:rPr>
              <a:t>совершает над телегой механическую работу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elysvet.cz/skin/smile/s65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2952328" cy="30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944712" cy="3532232"/>
          </a:xfrm>
          <a:prstGeom prst="rect">
            <a:avLst/>
          </a:prstGeom>
          <a:noFill/>
        </p:spPr>
      </p:pic>
      <p:pic>
        <p:nvPicPr>
          <p:cNvPr id="6" name="Picture 5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488555" cy="2736518"/>
          </a:xfrm>
          <a:prstGeom prst="rect">
            <a:avLst/>
          </a:prstGeom>
          <a:noFill/>
        </p:spPr>
      </p:pic>
      <p:pic>
        <p:nvPicPr>
          <p:cNvPr id="7" name="Picture 8" descr="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2082181" cy="1651864"/>
          </a:xfrm>
          <a:prstGeom prst="rect">
            <a:avLst/>
          </a:prstGeom>
          <a:noFill/>
        </p:spPr>
      </p:pic>
      <p:pic>
        <p:nvPicPr>
          <p:cNvPr id="117764" name="Picture 4" descr="http://im0-tub-ru.yandex.net/i?id=19327867-1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653136"/>
            <a:ext cx="3604247" cy="1932806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6810233" y="3902772"/>
            <a:ext cx="2143812" cy="2020356"/>
          </a:xfrm>
          <a:custGeom>
            <a:avLst/>
            <a:gdLst>
              <a:gd name="connsiteX0" fmla="*/ 0 w 2143812"/>
              <a:gd name="connsiteY0" fmla="*/ 2020356 h 2020356"/>
              <a:gd name="connsiteX1" fmla="*/ 477671 w 2143812"/>
              <a:gd name="connsiteY1" fmla="*/ 2006709 h 2020356"/>
              <a:gd name="connsiteX2" fmla="*/ 641445 w 2143812"/>
              <a:gd name="connsiteY2" fmla="*/ 1979413 h 2020356"/>
              <a:gd name="connsiteX3" fmla="*/ 723331 w 2143812"/>
              <a:gd name="connsiteY3" fmla="*/ 1952118 h 2020356"/>
              <a:gd name="connsiteX4" fmla="*/ 846161 w 2143812"/>
              <a:gd name="connsiteY4" fmla="*/ 1924822 h 2020356"/>
              <a:gd name="connsiteX5" fmla="*/ 955343 w 2143812"/>
              <a:gd name="connsiteY5" fmla="*/ 1870231 h 2020356"/>
              <a:gd name="connsiteX6" fmla="*/ 1091821 w 2143812"/>
              <a:gd name="connsiteY6" fmla="*/ 1815640 h 2020356"/>
              <a:gd name="connsiteX7" fmla="*/ 1241946 w 2143812"/>
              <a:gd name="connsiteY7" fmla="*/ 1747401 h 2020356"/>
              <a:gd name="connsiteX8" fmla="*/ 1337480 w 2143812"/>
              <a:gd name="connsiteY8" fmla="*/ 1679162 h 2020356"/>
              <a:gd name="connsiteX9" fmla="*/ 1364776 w 2143812"/>
              <a:gd name="connsiteY9" fmla="*/ 1638219 h 2020356"/>
              <a:gd name="connsiteX10" fmla="*/ 1419367 w 2143812"/>
              <a:gd name="connsiteY10" fmla="*/ 1597276 h 2020356"/>
              <a:gd name="connsiteX11" fmla="*/ 1501254 w 2143812"/>
              <a:gd name="connsiteY11" fmla="*/ 1515389 h 2020356"/>
              <a:gd name="connsiteX12" fmla="*/ 1528549 w 2143812"/>
              <a:gd name="connsiteY12" fmla="*/ 1474446 h 2020356"/>
              <a:gd name="connsiteX13" fmla="*/ 1583140 w 2143812"/>
              <a:gd name="connsiteY13" fmla="*/ 1447150 h 2020356"/>
              <a:gd name="connsiteX14" fmla="*/ 1610436 w 2143812"/>
              <a:gd name="connsiteY14" fmla="*/ 1392559 h 2020356"/>
              <a:gd name="connsiteX15" fmla="*/ 1705970 w 2143812"/>
              <a:gd name="connsiteY15" fmla="*/ 1297025 h 2020356"/>
              <a:gd name="connsiteX16" fmla="*/ 1733266 w 2143812"/>
              <a:gd name="connsiteY16" fmla="*/ 1256082 h 2020356"/>
              <a:gd name="connsiteX17" fmla="*/ 1746913 w 2143812"/>
              <a:gd name="connsiteY17" fmla="*/ 1215138 h 2020356"/>
              <a:gd name="connsiteX18" fmla="*/ 1801504 w 2143812"/>
              <a:gd name="connsiteY18" fmla="*/ 1133252 h 2020356"/>
              <a:gd name="connsiteX19" fmla="*/ 1815152 w 2143812"/>
              <a:gd name="connsiteY19" fmla="*/ 1065013 h 2020356"/>
              <a:gd name="connsiteX20" fmla="*/ 1856095 w 2143812"/>
              <a:gd name="connsiteY20" fmla="*/ 1010422 h 2020356"/>
              <a:gd name="connsiteX21" fmla="*/ 1883391 w 2143812"/>
              <a:gd name="connsiteY21" fmla="*/ 955831 h 2020356"/>
              <a:gd name="connsiteX22" fmla="*/ 1910686 w 2143812"/>
              <a:gd name="connsiteY22" fmla="*/ 873944 h 2020356"/>
              <a:gd name="connsiteX23" fmla="*/ 1924334 w 2143812"/>
              <a:gd name="connsiteY23" fmla="*/ 833001 h 2020356"/>
              <a:gd name="connsiteX24" fmla="*/ 1951630 w 2143812"/>
              <a:gd name="connsiteY24" fmla="*/ 778410 h 2020356"/>
              <a:gd name="connsiteX25" fmla="*/ 1978925 w 2143812"/>
              <a:gd name="connsiteY25" fmla="*/ 696524 h 2020356"/>
              <a:gd name="connsiteX26" fmla="*/ 1992573 w 2143812"/>
              <a:gd name="connsiteY26" fmla="*/ 655580 h 2020356"/>
              <a:gd name="connsiteX27" fmla="*/ 2033516 w 2143812"/>
              <a:gd name="connsiteY27" fmla="*/ 628285 h 2020356"/>
              <a:gd name="connsiteX28" fmla="*/ 2060812 w 2143812"/>
              <a:gd name="connsiteY28" fmla="*/ 546398 h 2020356"/>
              <a:gd name="connsiteX29" fmla="*/ 2088107 w 2143812"/>
              <a:gd name="connsiteY29" fmla="*/ 491807 h 2020356"/>
              <a:gd name="connsiteX30" fmla="*/ 2129051 w 2143812"/>
              <a:gd name="connsiteY30" fmla="*/ 355329 h 2020356"/>
              <a:gd name="connsiteX31" fmla="*/ 2115403 w 2143812"/>
              <a:gd name="connsiteY31" fmla="*/ 27783 h 2020356"/>
              <a:gd name="connsiteX32" fmla="*/ 2033516 w 2143812"/>
              <a:gd name="connsiteY32" fmla="*/ 488 h 2020356"/>
              <a:gd name="connsiteX33" fmla="*/ 1828800 w 2143812"/>
              <a:gd name="connsiteY33" fmla="*/ 27783 h 2020356"/>
              <a:gd name="connsiteX34" fmla="*/ 1692322 w 2143812"/>
              <a:gd name="connsiteY34" fmla="*/ 55079 h 2020356"/>
              <a:gd name="connsiteX35" fmla="*/ 1637731 w 2143812"/>
              <a:gd name="connsiteY35" fmla="*/ 82374 h 2020356"/>
              <a:gd name="connsiteX36" fmla="*/ 1542197 w 2143812"/>
              <a:gd name="connsiteY36" fmla="*/ 96022 h 2020356"/>
              <a:gd name="connsiteX37" fmla="*/ 1501254 w 2143812"/>
              <a:gd name="connsiteY37" fmla="*/ 109670 h 2020356"/>
              <a:gd name="connsiteX38" fmla="*/ 1460310 w 2143812"/>
              <a:gd name="connsiteY38" fmla="*/ 150613 h 2020356"/>
              <a:gd name="connsiteX39" fmla="*/ 1378424 w 2143812"/>
              <a:gd name="connsiteY39" fmla="*/ 205204 h 2020356"/>
              <a:gd name="connsiteX40" fmla="*/ 1351128 w 2143812"/>
              <a:gd name="connsiteY40" fmla="*/ 246147 h 2020356"/>
              <a:gd name="connsiteX41" fmla="*/ 1255594 w 2143812"/>
              <a:gd name="connsiteY41" fmla="*/ 328034 h 2020356"/>
              <a:gd name="connsiteX42" fmla="*/ 1201003 w 2143812"/>
              <a:gd name="connsiteY42" fmla="*/ 437216 h 2020356"/>
              <a:gd name="connsiteX43" fmla="*/ 1187355 w 2143812"/>
              <a:gd name="connsiteY43" fmla="*/ 478159 h 2020356"/>
              <a:gd name="connsiteX44" fmla="*/ 1146412 w 2143812"/>
              <a:gd name="connsiteY44" fmla="*/ 519103 h 2020356"/>
              <a:gd name="connsiteX45" fmla="*/ 1119116 w 2143812"/>
              <a:gd name="connsiteY45" fmla="*/ 573694 h 2020356"/>
              <a:gd name="connsiteX46" fmla="*/ 1050877 w 2143812"/>
              <a:gd name="connsiteY46" fmla="*/ 655580 h 2020356"/>
              <a:gd name="connsiteX47" fmla="*/ 1023582 w 2143812"/>
              <a:gd name="connsiteY47" fmla="*/ 710171 h 2020356"/>
              <a:gd name="connsiteX48" fmla="*/ 941695 w 2143812"/>
              <a:gd name="connsiteY48" fmla="*/ 792058 h 2020356"/>
              <a:gd name="connsiteX49" fmla="*/ 900752 w 2143812"/>
              <a:gd name="connsiteY49" fmla="*/ 833001 h 2020356"/>
              <a:gd name="connsiteX50" fmla="*/ 873457 w 2143812"/>
              <a:gd name="connsiteY50" fmla="*/ 873944 h 2020356"/>
              <a:gd name="connsiteX51" fmla="*/ 791570 w 2143812"/>
              <a:gd name="connsiteY51" fmla="*/ 955831 h 2020356"/>
              <a:gd name="connsiteX52" fmla="*/ 709683 w 2143812"/>
              <a:gd name="connsiteY52" fmla="*/ 1037718 h 2020356"/>
              <a:gd name="connsiteX53" fmla="*/ 668740 w 2143812"/>
              <a:gd name="connsiteY53" fmla="*/ 1092309 h 2020356"/>
              <a:gd name="connsiteX54" fmla="*/ 627797 w 2143812"/>
              <a:gd name="connsiteY54" fmla="*/ 1105956 h 2020356"/>
              <a:gd name="connsiteX55" fmla="*/ 573206 w 2143812"/>
              <a:gd name="connsiteY55" fmla="*/ 1187843 h 2020356"/>
              <a:gd name="connsiteX56" fmla="*/ 532263 w 2143812"/>
              <a:gd name="connsiteY56" fmla="*/ 1215138 h 2020356"/>
              <a:gd name="connsiteX57" fmla="*/ 477671 w 2143812"/>
              <a:gd name="connsiteY57" fmla="*/ 1242434 h 2020356"/>
              <a:gd name="connsiteX58" fmla="*/ 409433 w 2143812"/>
              <a:gd name="connsiteY58" fmla="*/ 1324321 h 2020356"/>
              <a:gd name="connsiteX59" fmla="*/ 327546 w 2143812"/>
              <a:gd name="connsiteY59" fmla="*/ 1365264 h 2020356"/>
              <a:gd name="connsiteX60" fmla="*/ 232012 w 2143812"/>
              <a:gd name="connsiteY60" fmla="*/ 1488094 h 2020356"/>
              <a:gd name="connsiteX61" fmla="*/ 191068 w 2143812"/>
              <a:gd name="connsiteY61" fmla="*/ 1515389 h 2020356"/>
              <a:gd name="connsiteX62" fmla="*/ 95534 w 2143812"/>
              <a:gd name="connsiteY62" fmla="*/ 1638219 h 2020356"/>
              <a:gd name="connsiteX63" fmla="*/ 13648 w 2143812"/>
              <a:gd name="connsiteY63" fmla="*/ 1665515 h 202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43812" h="2020356">
                <a:moveTo>
                  <a:pt x="0" y="2020356"/>
                </a:moveTo>
                <a:lnTo>
                  <a:pt x="477671" y="2006709"/>
                </a:lnTo>
                <a:cubicBezTo>
                  <a:pt x="501331" y="2005582"/>
                  <a:pt x="610051" y="1987975"/>
                  <a:pt x="641445" y="1979413"/>
                </a:cubicBezTo>
                <a:cubicBezTo>
                  <a:pt x="669203" y="1971843"/>
                  <a:pt x="695118" y="1957761"/>
                  <a:pt x="723331" y="1952118"/>
                </a:cubicBezTo>
                <a:cubicBezTo>
                  <a:pt x="736623" y="1949460"/>
                  <a:pt x="828369" y="1932235"/>
                  <a:pt x="846161" y="1924822"/>
                </a:cubicBezTo>
                <a:cubicBezTo>
                  <a:pt x="883721" y="1909172"/>
                  <a:pt x="916741" y="1883098"/>
                  <a:pt x="955343" y="1870231"/>
                </a:cubicBezTo>
                <a:cubicBezTo>
                  <a:pt x="1226918" y="1779705"/>
                  <a:pt x="891015" y="1895963"/>
                  <a:pt x="1091821" y="1815640"/>
                </a:cubicBezTo>
                <a:cubicBezTo>
                  <a:pt x="1219392" y="1764611"/>
                  <a:pt x="1130117" y="1817293"/>
                  <a:pt x="1241946" y="1747401"/>
                </a:cubicBezTo>
                <a:cubicBezTo>
                  <a:pt x="1262614" y="1734484"/>
                  <a:pt x="1324130" y="1692512"/>
                  <a:pt x="1337480" y="1679162"/>
                </a:cubicBezTo>
                <a:cubicBezTo>
                  <a:pt x="1349078" y="1667564"/>
                  <a:pt x="1353178" y="1649817"/>
                  <a:pt x="1364776" y="1638219"/>
                </a:cubicBezTo>
                <a:cubicBezTo>
                  <a:pt x="1380860" y="1622135"/>
                  <a:pt x="1402460" y="1612492"/>
                  <a:pt x="1419367" y="1597276"/>
                </a:cubicBezTo>
                <a:cubicBezTo>
                  <a:pt x="1448060" y="1571453"/>
                  <a:pt x="1479842" y="1547508"/>
                  <a:pt x="1501254" y="1515389"/>
                </a:cubicBezTo>
                <a:cubicBezTo>
                  <a:pt x="1510352" y="1501741"/>
                  <a:pt x="1515948" y="1484947"/>
                  <a:pt x="1528549" y="1474446"/>
                </a:cubicBezTo>
                <a:cubicBezTo>
                  <a:pt x="1544178" y="1461421"/>
                  <a:pt x="1564943" y="1456249"/>
                  <a:pt x="1583140" y="1447150"/>
                </a:cubicBezTo>
                <a:cubicBezTo>
                  <a:pt x="1592239" y="1428953"/>
                  <a:pt x="1597553" y="1408305"/>
                  <a:pt x="1610436" y="1392559"/>
                </a:cubicBezTo>
                <a:cubicBezTo>
                  <a:pt x="1638954" y="1357704"/>
                  <a:pt x="1680989" y="1334496"/>
                  <a:pt x="1705970" y="1297025"/>
                </a:cubicBezTo>
                <a:lnTo>
                  <a:pt x="1733266" y="1256082"/>
                </a:lnTo>
                <a:cubicBezTo>
                  <a:pt x="1737815" y="1242434"/>
                  <a:pt x="1739927" y="1227714"/>
                  <a:pt x="1746913" y="1215138"/>
                </a:cubicBezTo>
                <a:cubicBezTo>
                  <a:pt x="1762844" y="1186461"/>
                  <a:pt x="1801504" y="1133252"/>
                  <a:pt x="1801504" y="1133252"/>
                </a:cubicBezTo>
                <a:cubicBezTo>
                  <a:pt x="1806053" y="1110506"/>
                  <a:pt x="1805731" y="1086211"/>
                  <a:pt x="1815152" y="1065013"/>
                </a:cubicBezTo>
                <a:cubicBezTo>
                  <a:pt x="1824390" y="1044227"/>
                  <a:pt x="1844040" y="1029711"/>
                  <a:pt x="1856095" y="1010422"/>
                </a:cubicBezTo>
                <a:cubicBezTo>
                  <a:pt x="1866878" y="993170"/>
                  <a:pt x="1875835" y="974721"/>
                  <a:pt x="1883391" y="955831"/>
                </a:cubicBezTo>
                <a:cubicBezTo>
                  <a:pt x="1894077" y="929117"/>
                  <a:pt x="1901588" y="901240"/>
                  <a:pt x="1910686" y="873944"/>
                </a:cubicBezTo>
                <a:cubicBezTo>
                  <a:pt x="1915235" y="860296"/>
                  <a:pt x="1917900" y="845868"/>
                  <a:pt x="1924334" y="833001"/>
                </a:cubicBezTo>
                <a:cubicBezTo>
                  <a:pt x="1933433" y="814804"/>
                  <a:pt x="1944074" y="797300"/>
                  <a:pt x="1951630" y="778410"/>
                </a:cubicBezTo>
                <a:cubicBezTo>
                  <a:pt x="1962316" y="751696"/>
                  <a:pt x="1969827" y="723819"/>
                  <a:pt x="1978925" y="696524"/>
                </a:cubicBezTo>
                <a:cubicBezTo>
                  <a:pt x="1983474" y="682876"/>
                  <a:pt x="1980603" y="663560"/>
                  <a:pt x="1992573" y="655580"/>
                </a:cubicBezTo>
                <a:lnTo>
                  <a:pt x="2033516" y="628285"/>
                </a:lnTo>
                <a:cubicBezTo>
                  <a:pt x="2042615" y="600989"/>
                  <a:pt x="2047945" y="572133"/>
                  <a:pt x="2060812" y="546398"/>
                </a:cubicBezTo>
                <a:cubicBezTo>
                  <a:pt x="2069910" y="528201"/>
                  <a:pt x="2080551" y="510697"/>
                  <a:pt x="2088107" y="491807"/>
                </a:cubicBezTo>
                <a:cubicBezTo>
                  <a:pt x="2110260" y="436424"/>
                  <a:pt x="2115645" y="408955"/>
                  <a:pt x="2129051" y="355329"/>
                </a:cubicBezTo>
                <a:cubicBezTo>
                  <a:pt x="2124502" y="246147"/>
                  <a:pt x="2143812" y="133302"/>
                  <a:pt x="2115403" y="27783"/>
                </a:cubicBezTo>
                <a:cubicBezTo>
                  <a:pt x="2107923" y="0"/>
                  <a:pt x="2033516" y="488"/>
                  <a:pt x="2033516" y="488"/>
                </a:cubicBezTo>
                <a:cubicBezTo>
                  <a:pt x="1965277" y="9586"/>
                  <a:pt x="1896778" y="16907"/>
                  <a:pt x="1828800" y="27783"/>
                </a:cubicBezTo>
                <a:cubicBezTo>
                  <a:pt x="1782989" y="35113"/>
                  <a:pt x="1692322" y="55079"/>
                  <a:pt x="1692322" y="55079"/>
                </a:cubicBezTo>
                <a:cubicBezTo>
                  <a:pt x="1674125" y="64177"/>
                  <a:pt x="1657359" y="77021"/>
                  <a:pt x="1637731" y="82374"/>
                </a:cubicBezTo>
                <a:cubicBezTo>
                  <a:pt x="1606696" y="90838"/>
                  <a:pt x="1573740" y="89713"/>
                  <a:pt x="1542197" y="96022"/>
                </a:cubicBezTo>
                <a:cubicBezTo>
                  <a:pt x="1528090" y="98843"/>
                  <a:pt x="1514902" y="105121"/>
                  <a:pt x="1501254" y="109670"/>
                </a:cubicBezTo>
                <a:cubicBezTo>
                  <a:pt x="1487606" y="123318"/>
                  <a:pt x="1475545" y="138763"/>
                  <a:pt x="1460310" y="150613"/>
                </a:cubicBezTo>
                <a:cubicBezTo>
                  <a:pt x="1434415" y="170753"/>
                  <a:pt x="1378424" y="205204"/>
                  <a:pt x="1378424" y="205204"/>
                </a:cubicBezTo>
                <a:cubicBezTo>
                  <a:pt x="1369325" y="218852"/>
                  <a:pt x="1362726" y="234549"/>
                  <a:pt x="1351128" y="246147"/>
                </a:cubicBezTo>
                <a:cubicBezTo>
                  <a:pt x="1317668" y="279607"/>
                  <a:pt x="1281590" y="287183"/>
                  <a:pt x="1255594" y="328034"/>
                </a:cubicBezTo>
                <a:cubicBezTo>
                  <a:pt x="1233749" y="362362"/>
                  <a:pt x="1213871" y="398614"/>
                  <a:pt x="1201003" y="437216"/>
                </a:cubicBezTo>
                <a:cubicBezTo>
                  <a:pt x="1196454" y="450864"/>
                  <a:pt x="1195335" y="466189"/>
                  <a:pt x="1187355" y="478159"/>
                </a:cubicBezTo>
                <a:cubicBezTo>
                  <a:pt x="1176649" y="494218"/>
                  <a:pt x="1157630" y="503397"/>
                  <a:pt x="1146412" y="519103"/>
                </a:cubicBezTo>
                <a:cubicBezTo>
                  <a:pt x="1134587" y="535658"/>
                  <a:pt x="1129210" y="556030"/>
                  <a:pt x="1119116" y="573694"/>
                </a:cubicBezTo>
                <a:cubicBezTo>
                  <a:pt x="1093780" y="618031"/>
                  <a:pt x="1088516" y="617942"/>
                  <a:pt x="1050877" y="655580"/>
                </a:cubicBezTo>
                <a:cubicBezTo>
                  <a:pt x="1041779" y="673777"/>
                  <a:pt x="1036291" y="694284"/>
                  <a:pt x="1023582" y="710171"/>
                </a:cubicBezTo>
                <a:cubicBezTo>
                  <a:pt x="999468" y="740314"/>
                  <a:pt x="968991" y="764762"/>
                  <a:pt x="941695" y="792058"/>
                </a:cubicBezTo>
                <a:cubicBezTo>
                  <a:pt x="928047" y="805706"/>
                  <a:pt x="911458" y="816942"/>
                  <a:pt x="900752" y="833001"/>
                </a:cubicBezTo>
                <a:cubicBezTo>
                  <a:pt x="891654" y="846649"/>
                  <a:pt x="884354" y="861685"/>
                  <a:pt x="873457" y="873944"/>
                </a:cubicBezTo>
                <a:cubicBezTo>
                  <a:pt x="847811" y="902795"/>
                  <a:pt x="814731" y="924949"/>
                  <a:pt x="791570" y="955831"/>
                </a:cubicBezTo>
                <a:cubicBezTo>
                  <a:pt x="740785" y="1023544"/>
                  <a:pt x="769553" y="997805"/>
                  <a:pt x="709683" y="1037718"/>
                </a:cubicBezTo>
                <a:cubicBezTo>
                  <a:pt x="696035" y="1055915"/>
                  <a:pt x="686214" y="1077747"/>
                  <a:pt x="668740" y="1092309"/>
                </a:cubicBezTo>
                <a:cubicBezTo>
                  <a:pt x="657688" y="1101519"/>
                  <a:pt x="637969" y="1095784"/>
                  <a:pt x="627797" y="1105956"/>
                </a:cubicBezTo>
                <a:cubicBezTo>
                  <a:pt x="604600" y="1129153"/>
                  <a:pt x="600502" y="1169646"/>
                  <a:pt x="573206" y="1187843"/>
                </a:cubicBezTo>
                <a:cubicBezTo>
                  <a:pt x="559558" y="1196941"/>
                  <a:pt x="546504" y="1207000"/>
                  <a:pt x="532263" y="1215138"/>
                </a:cubicBezTo>
                <a:cubicBezTo>
                  <a:pt x="514598" y="1225232"/>
                  <a:pt x="494227" y="1230609"/>
                  <a:pt x="477671" y="1242434"/>
                </a:cubicBezTo>
                <a:cubicBezTo>
                  <a:pt x="399412" y="1298333"/>
                  <a:pt x="469290" y="1264464"/>
                  <a:pt x="409433" y="1324321"/>
                </a:cubicBezTo>
                <a:cubicBezTo>
                  <a:pt x="382978" y="1350776"/>
                  <a:pt x="360844" y="1354164"/>
                  <a:pt x="327546" y="1365264"/>
                </a:cubicBezTo>
                <a:cubicBezTo>
                  <a:pt x="289507" y="1422322"/>
                  <a:pt x="280114" y="1448009"/>
                  <a:pt x="232012" y="1488094"/>
                </a:cubicBezTo>
                <a:cubicBezTo>
                  <a:pt x="219411" y="1498595"/>
                  <a:pt x="204716" y="1506291"/>
                  <a:pt x="191068" y="1515389"/>
                </a:cubicBezTo>
                <a:cubicBezTo>
                  <a:pt x="177073" y="1536382"/>
                  <a:pt x="129491" y="1619354"/>
                  <a:pt x="95534" y="1638219"/>
                </a:cubicBezTo>
                <a:cubicBezTo>
                  <a:pt x="70383" y="1652192"/>
                  <a:pt x="13648" y="1665515"/>
                  <a:pt x="13648" y="166551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73300" y="-8001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Совершилась ли работа?</a:t>
            </a:r>
          </a:p>
        </p:txBody>
      </p:sp>
      <p:pic>
        <p:nvPicPr>
          <p:cNvPr id="10" name="Picture 6" descr="75_shtang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806321"/>
            <a:ext cx="2837235" cy="20245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52536" y="4714884"/>
            <a:ext cx="9396536" cy="214311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</a:rPr>
              <a:t>    Работа, совершаемая силой тяжести при движении мячика по горизонтальной поверхности </a:t>
            </a:r>
            <a:r>
              <a:rPr lang="ru-RU" sz="2800" b="1" dirty="0" smtClean="0">
                <a:latin typeface="Times New Roman" pitchFamily="18" charset="0"/>
              </a:rPr>
              <a:t>равна нулю</a:t>
            </a:r>
            <a:r>
              <a:rPr lang="ru-RU" sz="2800" dirty="0" smtClean="0">
                <a:latin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</a:rPr>
              <a:t>направление силы, действующей на тело, </a:t>
            </a:r>
            <a:r>
              <a:rPr lang="ru-RU" sz="3200" b="1" dirty="0" smtClean="0">
                <a:latin typeface="Times New Roman" pitchFamily="18" charset="0"/>
                <a:sym typeface="Symbol"/>
              </a:rPr>
              <a:t>  </a:t>
            </a:r>
            <a:r>
              <a:rPr lang="ru-RU" sz="2800" dirty="0" smtClean="0">
                <a:latin typeface="Times New Roman" pitchFamily="18" charset="0"/>
              </a:rPr>
              <a:t>направлению </a:t>
            </a:r>
            <a:r>
              <a:rPr lang="ru-RU" sz="2800" dirty="0">
                <a:latin typeface="Times New Roman" pitchFamily="18" charset="0"/>
              </a:rPr>
              <a:t>движения, то </a:t>
            </a:r>
            <a:r>
              <a:rPr lang="ru-RU" sz="2800" dirty="0" smtClean="0">
                <a:latin typeface="Times New Roman" pitchFamily="18" charset="0"/>
              </a:rPr>
              <a:t>работа силой </a:t>
            </a:r>
            <a:r>
              <a:rPr lang="ru-RU" sz="2800" dirty="0">
                <a:latin typeface="Times New Roman" pitchFamily="18" charset="0"/>
              </a:rPr>
              <a:t>не совершается, работа равна нулю.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81330"/>
            <a:ext cx="5786478" cy="23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9712" y="5805264"/>
            <a:ext cx="2089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А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481888" cy="115093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совершения работы необходимо три условия: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7248298" cy="29130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должна быть сила 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движения не должно быть перпендикулярно направлению силы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тело должно перемещаться </a:t>
            </a:r>
          </a:p>
        </p:txBody>
      </p:sp>
      <p:pic>
        <p:nvPicPr>
          <p:cNvPr id="17412" name="Picture 5" descr="MCPE0149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785926"/>
            <a:ext cx="2852738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3"/>
          <p:cNvSpPr>
            <a:spLocks noChangeArrowheads="1"/>
          </p:cNvSpPr>
          <p:nvPr/>
        </p:nvSpPr>
        <p:spPr bwMode="auto">
          <a:xfrm>
            <a:off x="251520" y="0"/>
            <a:ext cx="8642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может быть положительной и отрицательной.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71546"/>
            <a:ext cx="5616575" cy="1846659"/>
          </a:xfrm>
          <a:prstGeom prst="rect">
            <a:avLst/>
          </a:prstGeom>
          <a:solidFill>
            <a:srgbClr val="66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Если направление силы и направление движения тела совпадают, совершается положительная работа.</a:t>
            </a:r>
          </a:p>
          <a:p>
            <a:pPr eaLnBrk="0" hangingPunct="0"/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4071942"/>
            <a:ext cx="6156127" cy="1384995"/>
          </a:xfrm>
          <a:prstGeom prst="rect">
            <a:avLst/>
          </a:prstGeom>
          <a:solidFill>
            <a:srgbClr val="66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Если направление силы и движения тела противоположны, совершается отрицательная работа.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 flipH="1">
            <a:off x="8081962" y="5103813"/>
            <a:ext cx="252413" cy="935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7002462" y="4959351"/>
            <a:ext cx="252413" cy="1223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732588" y="5661025"/>
          <a:ext cx="388937" cy="647700"/>
        </p:xfrm>
        <a:graphic>
          <a:graphicData uri="http://schemas.openxmlformats.org/presentationml/2006/ole">
            <p:oleObj spid="_x0000_s54292" name="Формула" r:id="rId3" imgW="114250" imgH="228501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667625" y="2781300"/>
          <a:ext cx="388938" cy="647700"/>
        </p:xfrm>
        <a:graphic>
          <a:graphicData uri="http://schemas.openxmlformats.org/presentationml/2006/ole">
            <p:oleObj spid="_x0000_s54293" name="Формула" r:id="rId4" imgW="114250" imgH="228501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037513" y="5700713"/>
          <a:ext cx="598487" cy="625475"/>
        </p:xfrm>
        <a:graphic>
          <a:graphicData uri="http://schemas.openxmlformats.org/presentationml/2006/ole">
            <p:oleObj spid="_x0000_s54294" name="Формула" r:id="rId5" imgW="279279" imgH="25389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8243888" y="2133600"/>
          <a:ext cx="762000" cy="561975"/>
        </p:xfrm>
        <a:graphic>
          <a:graphicData uri="http://schemas.openxmlformats.org/presentationml/2006/ole">
            <p:oleObj spid="_x0000_s54295" name="Формула" r:id="rId6" imgW="355446" imgH="228501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643042" y="5643578"/>
          <a:ext cx="2952328" cy="928694"/>
        </p:xfrm>
        <a:graphic>
          <a:graphicData uri="http://schemas.openxmlformats.org/presentationml/2006/ole">
            <p:oleObj spid="_x0000_s54296" name="Формула" r:id="rId7" imgW="748975" imgH="241195" progId="Equation.3">
              <p:embed/>
            </p:oleObj>
          </a:graphicData>
        </a:graphic>
      </p:graphicFrame>
      <p:pic>
        <p:nvPicPr>
          <p:cNvPr id="5198" name="Picture 78" descr="http://www.animated-gifs.eu/sports-skiing/006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4267" y="3786191"/>
            <a:ext cx="2161872" cy="16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апля 16"/>
          <p:cNvSpPr/>
          <p:nvPr/>
        </p:nvSpPr>
        <p:spPr>
          <a:xfrm rot="18658253">
            <a:off x="7851775" y="1528763"/>
            <a:ext cx="557213" cy="547687"/>
          </a:xfrm>
          <a:prstGeom prst="teardrop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500166" y="3071810"/>
          <a:ext cx="3040838" cy="942330"/>
        </p:xfrm>
        <a:graphic>
          <a:graphicData uri="http://schemas.openxmlformats.org/presentationml/2006/ole">
            <p:oleObj spid="_x0000_s54297" name="Формула" r:id="rId9" imgW="736600" imgH="228600" progId="Equation.3">
              <p:embed/>
            </p:oleObj>
          </a:graphicData>
        </a:graphic>
      </p:graphicFrame>
      <p:sp>
        <p:nvSpPr>
          <p:cNvPr id="26" name="Стрелка вниз 25"/>
          <p:cNvSpPr/>
          <p:nvPr/>
        </p:nvSpPr>
        <p:spPr>
          <a:xfrm>
            <a:off x="8027988" y="1844675"/>
            <a:ext cx="215900" cy="16557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027988" y="1844675"/>
            <a:ext cx="215900" cy="1008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7224" y="0"/>
            <a:ext cx="68707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бывает работа?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4283" name="Picture 11" descr="http://im5-tub-ru.yandex.net/i?id=704721098-7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1000108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5" grpId="0" animBg="1"/>
      <p:bldP spid="9" grpId="0" animBg="1"/>
      <p:bldP spid="12" grpId="0" animBg="1"/>
      <p:bldP spid="13" grpId="0" animBg="1"/>
      <p:bldP spid="26" grpId="0" animBg="1"/>
      <p:bldP spid="2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560" y="0"/>
            <a:ext cx="76327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Работа силы тяжести.</a:t>
            </a:r>
          </a:p>
          <a:p>
            <a:r>
              <a:rPr lang="ru-RU" sz="2800" dirty="0"/>
              <a:t>а) если тело движется вверх, то А&lt;0.</a:t>
            </a:r>
            <a:br>
              <a:rPr lang="ru-RU" sz="2800" dirty="0"/>
            </a:br>
            <a:r>
              <a:rPr lang="ru-RU" sz="2800" dirty="0"/>
              <a:t>б) если тело движется вниз, то А&gt;0.</a:t>
            </a:r>
          </a:p>
          <a:p>
            <a:pPr eaLnBrk="0" hangingPunct="0">
              <a:spcBef>
                <a:spcPct val="50000"/>
              </a:spcBef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315" name="Picture 3" descr="Знак механическ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19872" y="5301208"/>
            <a:ext cx="33123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A = - F s</a:t>
            </a:r>
            <a:endParaRPr lang="ru-RU" sz="4000" b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344816" cy="2118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</a:rPr>
              <a:t>Если движение тела происходит в направлении, противоположном направлению приложенной силы</a:t>
            </a:r>
            <a:r>
              <a:rPr lang="ru-RU" sz="2800" b="1" dirty="0" smtClean="0">
                <a:latin typeface="Times New Roman" pitchFamily="18" charset="0"/>
              </a:rPr>
              <a:t>, например, силы трения скольжения, </a:t>
            </a:r>
            <a:r>
              <a:rPr lang="ru-RU" sz="2800" b="1" i="1" dirty="0" smtClean="0">
                <a:latin typeface="Times New Roman" pitchFamily="18" charset="0"/>
              </a:rPr>
              <a:t>то данная сила совершает отрицательную работу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528" y="548680"/>
            <a:ext cx="83518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 dirty="0" smtClean="0">
                <a:latin typeface="Times New Roman" pitchFamily="18" charset="0"/>
              </a:rPr>
              <a:t>Если </a:t>
            </a:r>
            <a:r>
              <a:rPr lang="ru-RU" sz="3600" b="1" i="1" dirty="0">
                <a:latin typeface="Times New Roman" pitchFamily="18" charset="0"/>
              </a:rPr>
              <a:t>направление силы совпадает с направлением движения тела, то данное тело совершает</a:t>
            </a:r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</a:rPr>
              <a:t>положительную работу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43808" y="5733256"/>
            <a:ext cx="288032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</a:rPr>
              <a:t>A = F s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1"/>
            <a:ext cx="86409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2924" y="0"/>
            <a:ext cx="5795176" cy="923330"/>
          </a:xfrm>
          <a:prstGeom prst="rect">
            <a:avLst/>
          </a:prstGeom>
          <a:noFill/>
          <a:effectLst>
            <a:outerShdw blurRad="152400" dist="25400" dir="3600000" algn="ctr" rotWithShape="0">
              <a:srgbClr val="000000">
                <a:alpha val="59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</a:rPr>
              <a:t>Работа </a:t>
            </a:r>
            <a:r>
              <a:rPr lang="ru-RU" sz="5400" b="1" spc="50" dirty="0" smtClean="0">
                <a:ln w="11430"/>
                <a:solidFill>
                  <a:schemeClr val="bg1"/>
                </a:solidFill>
              </a:rPr>
              <a:t>силы</a:t>
            </a:r>
            <a:r>
              <a:rPr lang="en-US" sz="5400" b="1" spc="50" dirty="0" smtClean="0">
                <a:ln w="11430"/>
                <a:solidFill>
                  <a:schemeClr val="bg1"/>
                </a:solidFill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060848"/>
            <a:ext cx="9144000" cy="100133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B2B2B2"/>
              </a:gs>
              <a:gs pos="100000">
                <a:srgbClr val="EAEAE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>
              <a:latin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-360000" y="2714620"/>
            <a:ext cx="1028704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45"/>
          <p:cNvGrpSpPr/>
          <p:nvPr/>
        </p:nvGrpSpPr>
        <p:grpSpPr>
          <a:xfrm>
            <a:off x="1214414" y="3071810"/>
            <a:ext cx="5808702" cy="296864"/>
            <a:chOff x="1785918" y="3571876"/>
            <a:chExt cx="5808702" cy="296864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1785918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8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9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15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1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21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2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Группа 26"/>
            <p:cNvGrpSpPr/>
            <p:nvPr/>
          </p:nvGrpSpPr>
          <p:grpSpPr>
            <a:xfrm>
              <a:off x="4714876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27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44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4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40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3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36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3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" name="Группа 61"/>
          <p:cNvGrpSpPr/>
          <p:nvPr/>
        </p:nvGrpSpPr>
        <p:grpSpPr>
          <a:xfrm>
            <a:off x="-3713163" y="642918"/>
            <a:ext cx="3713163" cy="2927363"/>
            <a:chOff x="0" y="642918"/>
            <a:chExt cx="3713163" cy="2927363"/>
          </a:xfrm>
        </p:grpSpPr>
        <p:pic>
          <p:nvPicPr>
            <p:cNvPr id="3" name="Рисунок 2" descr="dumptruck_constructio_ac_h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14282" y="1285860"/>
              <a:ext cx="2928926" cy="1651647"/>
            </a:xfrm>
            <a:prstGeom prst="rect">
              <a:avLst/>
            </a:prstGeom>
          </p:spPr>
        </p:pic>
        <p:sp>
          <p:nvSpPr>
            <p:cNvPr id="47" name="Стрелка вверх 46"/>
            <p:cNvSpPr/>
            <p:nvPr/>
          </p:nvSpPr>
          <p:spPr>
            <a:xfrm>
              <a:off x="1571604" y="928670"/>
              <a:ext cx="142876" cy="1000132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верх 47"/>
            <p:cNvSpPr/>
            <p:nvPr/>
          </p:nvSpPr>
          <p:spPr>
            <a:xfrm flipV="1">
              <a:off x="1571604" y="2000240"/>
              <a:ext cx="133352" cy="108000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/>
            <p:cNvSpPr/>
            <p:nvPr/>
          </p:nvSpPr>
          <p:spPr>
            <a:xfrm>
              <a:off x="1714480" y="1908000"/>
              <a:ext cx="1428760" cy="14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лево 50"/>
            <p:cNvSpPr/>
            <p:nvPr/>
          </p:nvSpPr>
          <p:spPr>
            <a:xfrm>
              <a:off x="214282" y="1928802"/>
              <a:ext cx="1357322" cy="14287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530000" y="1872000"/>
              <a:ext cx="214314" cy="21431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1071538" y="642918"/>
            <a:ext cx="517528" cy="877976"/>
          </p:xfrm>
          <a:graphic>
            <a:graphicData uri="http://schemas.openxmlformats.org/presentationml/2006/ole">
              <p:oleObj spid="_x0000_s140302" name="Формула" r:id="rId4" imgW="177646" imgH="279158" progId="Equation.3">
                <p:embed/>
              </p:oleObj>
            </a:graphicData>
          </a:graphic>
        </p:graphicFrame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3232150" y="1090613"/>
            <a:ext cx="481013" cy="838200"/>
          </p:xfrm>
          <a:graphic>
            <a:graphicData uri="http://schemas.openxmlformats.org/presentationml/2006/ole">
              <p:oleObj spid="_x0000_s140303" name="Формула" r:id="rId5" imgW="164885" imgH="266353" progId="Equation.3">
                <p:embed/>
              </p:oleObj>
            </a:graphicData>
          </a:graphic>
        </p:graphicFrame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1785918" y="2571744"/>
            <a:ext cx="998537" cy="998537"/>
          </p:xfrm>
          <a:graphic>
            <a:graphicData uri="http://schemas.openxmlformats.org/presentationml/2006/ole">
              <p:oleObj spid="_x0000_s140304" name="Формула" r:id="rId6" imgW="342603" imgH="317225" progId="Equation.3">
                <p:embed/>
              </p:oleObj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0" y="2143116"/>
            <a:ext cx="776288" cy="1038225"/>
          </p:xfrm>
          <a:graphic>
            <a:graphicData uri="http://schemas.openxmlformats.org/presentationml/2006/ole">
              <p:oleObj spid="_x0000_s140305" name="Формула" r:id="rId7" imgW="266584" imgH="330057" progId="Equation.3">
                <p:embed/>
              </p:oleObj>
            </a:graphicData>
          </a:graphic>
        </p:graphicFrame>
      </p:grp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3071802" y="3214685"/>
          <a:ext cx="6072198" cy="364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532"/>
                <a:gridCol w="2745666"/>
              </a:tblGrid>
              <a:tr h="6066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Сила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 силы, 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</a:tr>
              <a:tr h="60733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&gt;0</a:t>
                      </a:r>
                      <a:endParaRPr lang="ru-RU" sz="2800" b="1" i="0" dirty="0"/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60733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тяж</a:t>
                      </a:r>
                      <a:endParaRPr lang="ru-RU" sz="2800" b="1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60733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endParaRPr lang="ru-RU" sz="2800" b="1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60733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  <a:tr h="60733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Равнодействующая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6429388" y="3857628"/>
            <a:ext cx="2714612" cy="3000372"/>
          </a:xfrm>
          <a:prstGeom prst="rect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353288" y="260648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65716" y="26064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21682" y="260648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3500438"/>
            <a:ext cx="3491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/>
              <a:t>Заполните правую часть таблицы величиной каждой силы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5934670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sym typeface="Symbol"/>
              </a:rPr>
              <a:t>v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sym typeface="Symbol"/>
              </a:rPr>
              <a:t>=c</a:t>
            </a:r>
            <a:r>
              <a:rPr lang="el-GR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Times New Roman" pitchFamily="18" charset="0"/>
                <a:sym typeface="Symbol"/>
              </a:rPr>
              <a:t>ο</a:t>
            </a:r>
            <a:r>
              <a:rPr lang="en-US" sz="54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Times New Roman" pitchFamily="18" charset="0"/>
                <a:sym typeface="Symbol"/>
              </a:rPr>
              <a:t>nst</a:t>
            </a:r>
            <a:endParaRPr lang="ru-RU" sz="5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54548 0.0039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60848"/>
            <a:ext cx="4968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Подумаем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B0F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4180344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Основная единица пути в Международной системе (СИ).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Единица измерения массы.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Прибор для измерения давления.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Физическая величина, характеризующая быстроту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Единица измерения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Прибор для измерения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C:\Users\2 кабинет\Desktop\Урок\1 Мой урок\Картинки\1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40672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800100"/>
            <a:ext cx="6870700" cy="16002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Совершилась ли работа?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24862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 катится по гладкой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поверхности пола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Кирпич лежит на земле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Автопогрузчик поднимает груз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Яблоко  падает на землю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0245" name="Picture 5" descr="MCj02337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15128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Cj03466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163760"/>
            <a:ext cx="1872207" cy="1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http://im2-tub-ru.yandex.net/i?id=533675395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376264" cy="2376264"/>
          </a:xfrm>
          <a:prstGeom prst="rect">
            <a:avLst/>
          </a:prstGeom>
          <a:noFill/>
        </p:spPr>
      </p:pic>
      <p:pic>
        <p:nvPicPr>
          <p:cNvPr id="104452" name="Picture 4" descr="http://im0-tub-ru.yandex.net/i?id=503326976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4149080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0" y="980728"/>
            <a:ext cx="4429000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Придумай условие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248472" cy="61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428750"/>
            <a:ext cx="36068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-396552" y="1556792"/>
            <a:ext cx="63579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F=500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Н 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h=2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7286625" y="214313"/>
            <a:ext cx="785813" cy="19288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539552" y="2852936"/>
            <a:ext cx="2967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i="1" baseline="-25000" dirty="0" smtClean="0"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=2Н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714375" y="3786188"/>
            <a:ext cx="2092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714348" y="4857760"/>
            <a:ext cx="1509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0" y="214290"/>
            <a:ext cx="60486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Какую работу совершает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сила,с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которой Земля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яблоко?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(оно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падает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6500" y="4786313"/>
            <a:ext cx="285750" cy="1500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8610" name="Picture 2" descr="http://img0.liveinternet.ru/images/attach/c/6/92/594/92594694_92567569_large_0_65357_45c224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9"/>
            <a:ext cx="4641751" cy="4797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6150114"/>
            <a:ext cx="3658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Груз какого веса можно поднять</a:t>
            </a:r>
            <a:endParaRPr lang="en-US" sz="2800" b="1" dirty="0" smtClean="0"/>
          </a:p>
          <a:p>
            <a:r>
              <a:rPr lang="en-US" sz="2800" b="1" dirty="0" smtClean="0"/>
              <a:t>      </a:t>
            </a:r>
            <a:r>
              <a:rPr lang="ru-RU" sz="2800" b="1" dirty="0" smtClean="0"/>
              <a:t> на 5 м, совершив работу 20 Дж?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116632" y="3789040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На каком пути сила 8 Н </a:t>
            </a:r>
            <a:endParaRPr lang="en-US" sz="2800" b="1" dirty="0" smtClean="0"/>
          </a:p>
          <a:p>
            <a:r>
              <a:rPr lang="en-US" sz="2800" b="1" dirty="0" smtClean="0"/>
              <a:t>       </a:t>
            </a:r>
            <a:r>
              <a:rPr lang="ru-RU" sz="2800" b="1" dirty="0" smtClean="0"/>
              <a:t>совершит работу 32 Дж?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8964488" cy="4497388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Какую работу совершал рабочий , поднимая кирпичи для кладки стены, на высоту 1 м. Размеры кирпича 20х 10х 5 см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8242" name="Picture 2" descr="http://im5-tub-ru.yandex.net/i?id=3780038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6953"/>
            <a:ext cx="6192688" cy="436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7"/>
          <p:cNvGraphicFramePr>
            <a:graphicFrameLocks noGrp="1"/>
          </p:cNvGraphicFramePr>
          <p:nvPr>
            <p:ph sz="half" idx="4294967295"/>
          </p:nvPr>
        </p:nvGraphicFramePr>
        <p:xfrm>
          <a:off x="0" y="2641600"/>
          <a:ext cx="3616325" cy="2411413"/>
        </p:xfrm>
        <a:graphic>
          <a:graphicData uri="http://schemas.openxmlformats.org/presentationml/2006/ole">
            <p:oleObj spid="_x0000_s139278" name="Формула" r:id="rId3" imgW="0" imgH="0" progId="Equation.3">
              <p:embed/>
            </p:oleObj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688"/>
            <a:ext cx="8786119" cy="435292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smtClean="0"/>
              <a:t>  Дано:         СИ                Решение:</a:t>
            </a:r>
          </a:p>
          <a:p>
            <a:pPr eaLnBrk="1" hangingPunct="1">
              <a:buNone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а=</a:t>
            </a:r>
            <a:r>
              <a:rPr lang="ru-RU" sz="2400" b="1" dirty="0" smtClean="0"/>
              <a:t> 20 см</a:t>
            </a:r>
          </a:p>
          <a:p>
            <a:pPr eaLnBrk="1" hangingPunct="1"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b=</a:t>
            </a:r>
            <a:r>
              <a:rPr lang="ru-RU" sz="2400" b="1" dirty="0" smtClean="0"/>
              <a:t> </a:t>
            </a:r>
            <a:r>
              <a:rPr lang="en-US" sz="2400" b="1" dirty="0" smtClean="0"/>
              <a:t>10 c</a:t>
            </a:r>
            <a:r>
              <a:rPr lang="ru-RU" sz="2400" b="1" dirty="0" smtClean="0"/>
              <a:t>м</a:t>
            </a:r>
          </a:p>
          <a:p>
            <a:pPr eaLnBrk="1" hangingPunct="1"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c = 5 c</a:t>
            </a:r>
            <a:r>
              <a:rPr lang="ru-RU" sz="2400" b="1" dirty="0" smtClean="0"/>
              <a:t>м</a:t>
            </a:r>
          </a:p>
          <a:p>
            <a:pPr eaLnBrk="1" hangingPunct="1"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h = </a:t>
            </a:r>
            <a:r>
              <a:rPr lang="ru-RU" sz="2400" b="1" dirty="0" smtClean="0"/>
              <a:t>1м</a:t>
            </a:r>
          </a:p>
          <a:p>
            <a:pPr eaLnBrk="1" hangingPunct="1">
              <a:buNone/>
            </a:pPr>
            <a:r>
              <a:rPr lang="ru-RU" sz="2400" b="1" u="sng" dirty="0" smtClean="0"/>
              <a:t>  </a:t>
            </a:r>
            <a:r>
              <a:rPr lang="el-GR" sz="2400" b="1" u="sng" dirty="0" smtClean="0"/>
              <a:t>ρ</a:t>
            </a:r>
            <a:r>
              <a:rPr lang="ru-RU" sz="2400" b="1" u="sng" dirty="0" smtClean="0"/>
              <a:t> = 1800 кг/ </a:t>
            </a:r>
            <a:r>
              <a:rPr lang="ru-RU" sz="1800" b="1" u="sng" dirty="0" smtClean="0"/>
              <a:t>М</a:t>
            </a:r>
            <a:r>
              <a:rPr lang="ru-RU" sz="1800" b="1" u="sng" baseline="30000" dirty="0" smtClean="0"/>
              <a:t>3</a:t>
            </a:r>
          </a:p>
          <a:p>
            <a:pPr eaLnBrk="1" hangingPunct="1">
              <a:buNone/>
            </a:pPr>
            <a:r>
              <a:rPr lang="ru-RU" sz="2400" b="1" dirty="0" smtClean="0"/>
              <a:t>   А - ?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b="1" dirty="0" smtClean="0"/>
          </a:p>
        </p:txBody>
      </p:sp>
      <p:graphicFrame>
        <p:nvGraphicFramePr>
          <p:cNvPr id="1027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866063" y="2640013"/>
          <a:ext cx="1277937" cy="2413000"/>
        </p:xfrm>
        <a:graphic>
          <a:graphicData uri="http://schemas.openxmlformats.org/presentationml/2006/ole">
            <p:oleObj spid="_x0000_s139279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1028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9280" name="Формула" r:id="rId5" imgW="0" imgH="0" progId="Equation.3">
              <p:embed/>
            </p:oleObj>
          </a:graphicData>
        </a:graphic>
      </p:graphicFrame>
      <p:graphicFrame>
        <p:nvGraphicFramePr>
          <p:cNvPr id="1029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9281" name="Формула" r:id="rId6" imgW="0" imgH="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1680" y="1052736"/>
            <a:ext cx="155964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b="1" dirty="0"/>
              <a:t>= 0,2 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696" y="1484784"/>
            <a:ext cx="1189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= 0,1 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3688" y="1916832"/>
            <a:ext cx="1360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= 0,05 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7984" y="1196752"/>
            <a:ext cx="265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А = </a:t>
            </a:r>
            <a:r>
              <a:rPr lang="en-US" sz="2400" b="1" dirty="0"/>
              <a:t>F ∙S       </a:t>
            </a:r>
            <a:r>
              <a:rPr lang="en-US" sz="2400" b="1" dirty="0" err="1"/>
              <a:t>S</a:t>
            </a:r>
            <a:r>
              <a:rPr lang="en-US" sz="2400" b="1" dirty="0"/>
              <a:t> = h</a:t>
            </a:r>
            <a:endParaRPr lang="ru-RU" sz="2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67944" y="1772816"/>
            <a:ext cx="1253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 = m ∙g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9912" y="2420888"/>
            <a:ext cx="137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m = </a:t>
            </a:r>
            <a:r>
              <a:rPr lang="el-GR" sz="2400" b="1" dirty="0"/>
              <a:t>ρ∙</a:t>
            </a:r>
            <a:r>
              <a:rPr lang="en-US" sz="2400" b="1" dirty="0"/>
              <a:t> V</a:t>
            </a:r>
            <a:endParaRPr lang="ru-RU" sz="2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8144" y="2420888"/>
            <a:ext cx="301349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V = a ∙</a:t>
            </a:r>
            <a:r>
              <a:rPr lang="en-US" sz="2400" b="1" dirty="0" err="1"/>
              <a:t>b∙c</a:t>
            </a:r>
            <a:endParaRPr lang="ru-RU" sz="2400" b="1" dirty="0"/>
          </a:p>
          <a:p>
            <a:endParaRPr lang="ru-RU" sz="24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2924944"/>
            <a:ext cx="6215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V= 0,2 </a:t>
            </a:r>
            <a:r>
              <a:rPr lang="ru-RU" sz="2800" b="1" dirty="0"/>
              <a:t>м ∙0,1 м∙0,05 м</a:t>
            </a:r>
            <a:r>
              <a:rPr lang="en-US" sz="2800" b="1" dirty="0"/>
              <a:t> =</a:t>
            </a:r>
            <a:r>
              <a:rPr lang="ru-RU" sz="2800" b="1" dirty="0"/>
              <a:t> </a:t>
            </a:r>
            <a:r>
              <a:rPr lang="ru-RU" sz="2800" b="1" dirty="0" smtClean="0"/>
              <a:t>=0,001</a:t>
            </a:r>
            <a:r>
              <a:rPr lang="ru-RU" sz="2000" b="1" dirty="0" smtClean="0"/>
              <a:t> </a:t>
            </a:r>
            <a:r>
              <a:rPr lang="ru-RU" sz="2000" b="1" dirty="0"/>
              <a:t>М</a:t>
            </a:r>
            <a:r>
              <a:rPr lang="ru-RU" sz="2000" b="1" baseline="30000" dirty="0"/>
              <a:t>3</a:t>
            </a:r>
            <a:endParaRPr lang="ru-RU" sz="2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528" y="4293096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m = </a:t>
            </a:r>
            <a:r>
              <a:rPr lang="ru-RU" sz="3200" b="1" dirty="0"/>
              <a:t>1800 кг/ </a:t>
            </a:r>
            <a:r>
              <a:rPr lang="ru-RU" sz="2400" b="1" dirty="0"/>
              <a:t>М</a:t>
            </a:r>
            <a:r>
              <a:rPr lang="ru-RU" sz="2400" b="1" baseline="30000" dirty="0"/>
              <a:t>3</a:t>
            </a:r>
            <a:r>
              <a:rPr lang="en-US" sz="2400" b="1" baseline="30000" dirty="0"/>
              <a:t> </a:t>
            </a:r>
            <a:r>
              <a:rPr lang="en-US" sz="2400" b="1" dirty="0"/>
              <a:t> ∙ </a:t>
            </a:r>
            <a:r>
              <a:rPr lang="en-US" sz="3200" b="1" dirty="0"/>
              <a:t>0, 001 </a:t>
            </a:r>
            <a:r>
              <a:rPr lang="ru-RU" sz="3200" b="1" dirty="0"/>
              <a:t>м</a:t>
            </a:r>
            <a:r>
              <a:rPr lang="ru-RU" sz="3200" b="1" baseline="30000" dirty="0"/>
              <a:t>3</a:t>
            </a:r>
            <a:r>
              <a:rPr lang="ru-RU" sz="3200" b="1" dirty="0"/>
              <a:t> = 1,8 кг</a:t>
            </a:r>
            <a:r>
              <a:rPr lang="en-US" sz="3200" b="1" dirty="0"/>
              <a:t>     </a:t>
            </a:r>
            <a:endParaRPr lang="ru-RU" sz="32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391" y="5085184"/>
            <a:ext cx="6643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F =</a:t>
            </a:r>
            <a:r>
              <a:rPr lang="ru-RU" sz="3200" b="1" dirty="0"/>
              <a:t> 1,8 кг </a:t>
            </a:r>
            <a:r>
              <a:rPr lang="ru-RU" sz="3200" b="1" dirty="0" smtClean="0"/>
              <a:t>∙9,8 Н/кг </a:t>
            </a:r>
            <a:r>
              <a:rPr lang="ru-RU" sz="3200" b="1" dirty="0" smtClean="0">
                <a:sym typeface="Symbol"/>
              </a:rPr>
              <a:t></a:t>
            </a:r>
            <a:r>
              <a:rPr lang="ru-RU" sz="3200" b="1" dirty="0" smtClean="0"/>
              <a:t> </a:t>
            </a:r>
            <a:r>
              <a:rPr lang="ru-RU" sz="3200" b="1" dirty="0"/>
              <a:t>18 Н</a:t>
            </a:r>
            <a:r>
              <a:rPr lang="en-US" sz="3200" b="1" dirty="0"/>
              <a:t> </a:t>
            </a:r>
            <a:endParaRPr lang="ru-RU" sz="3200" b="1" dirty="0"/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2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4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5" name="Rectangle 1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19672" y="5733256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А = 18 Н ∙ </a:t>
            </a:r>
            <a:r>
              <a:rPr lang="ru-RU" sz="3200" b="1" dirty="0" smtClean="0"/>
              <a:t>1 </a:t>
            </a:r>
            <a:r>
              <a:rPr lang="ru-RU" sz="3200" b="1" dirty="0"/>
              <a:t>м = </a:t>
            </a:r>
            <a:r>
              <a:rPr lang="ru-RU" sz="3200" b="1" dirty="0" smtClean="0"/>
              <a:t>18 </a:t>
            </a:r>
            <a:r>
              <a:rPr lang="ru-RU" sz="3200" b="1" dirty="0"/>
              <a:t>Дж</a:t>
            </a:r>
          </a:p>
        </p:txBody>
      </p:sp>
      <p:sp>
        <p:nvSpPr>
          <p:cNvPr id="23" name="Дуга 22"/>
          <p:cNvSpPr/>
          <p:nvPr/>
        </p:nvSpPr>
        <p:spPr bwMode="auto">
          <a:xfrm rot="6845647">
            <a:off x="5307839" y="355260"/>
            <a:ext cx="718811" cy="1762574"/>
          </a:xfrm>
          <a:prstGeom prst="arc">
            <a:avLst>
              <a:gd name="adj1" fmla="val 16249956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H="1">
            <a:off x="4211960" y="1556792"/>
            <a:ext cx="79208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flipH="1">
            <a:off x="3923928" y="2204864"/>
            <a:ext cx="79208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5364088" y="2708920"/>
            <a:ext cx="9361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/>
      <p:bldP spid="17" grpId="0"/>
      <p:bldP spid="24" grpId="0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48713" y="6165850"/>
            <a:ext cx="395287" cy="477838"/>
          </a:xfrm>
          <a:prstGeom prst="actionButtonHome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2268538" y="260350"/>
            <a:ext cx="4752975" cy="1150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800" dirty="0">
                <a:solidFill>
                  <a:srgbClr val="0033CC"/>
                </a:solidFill>
                <a:latin typeface="+mj-lt"/>
              </a:rPr>
              <a:t>О чем вели речь на уроке?</a:t>
            </a:r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flipH="1">
            <a:off x="2268538" y="1341438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580063" y="134143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179512" y="2060848"/>
            <a:ext cx="4320480" cy="20162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величинах:</a:t>
            </a:r>
          </a:p>
          <a:p>
            <a:pPr algn="l"/>
            <a:r>
              <a:rPr lang="ru-RU" sz="2000" b="1" dirty="0" smtClean="0"/>
              <a:t>сила</a:t>
            </a:r>
            <a:endParaRPr lang="ru-RU" sz="2000" b="1" dirty="0"/>
          </a:p>
          <a:p>
            <a:pPr algn="l"/>
            <a:r>
              <a:rPr lang="ru-RU" sz="2000" b="1" dirty="0" smtClean="0"/>
              <a:t>перемещение</a:t>
            </a:r>
          </a:p>
          <a:p>
            <a:pPr algn="l"/>
            <a:r>
              <a:rPr lang="ru-RU" sz="2000" b="1" dirty="0" smtClean="0"/>
              <a:t>Механическая работа</a:t>
            </a:r>
            <a:endParaRPr lang="ru-RU" sz="2000" b="1" dirty="0"/>
          </a:p>
        </p:txBody>
      </p:sp>
      <p:sp>
        <p:nvSpPr>
          <p:cNvPr id="4109" name="Oval 20"/>
          <p:cNvSpPr>
            <a:spLocks noChangeArrowheads="1"/>
          </p:cNvSpPr>
          <p:nvPr/>
        </p:nvSpPr>
        <p:spPr bwMode="auto">
          <a:xfrm>
            <a:off x="4859338" y="2132856"/>
            <a:ext cx="4284662" cy="17993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</a:t>
            </a:r>
            <a:r>
              <a:rPr lang="ru-RU" sz="2400" dirty="0" smtClean="0">
                <a:solidFill>
                  <a:srgbClr val="0000CC"/>
                </a:solidFill>
              </a:rPr>
              <a:t>формуле:</a:t>
            </a:r>
            <a:endParaRPr lang="ru-RU" sz="2400" dirty="0">
              <a:solidFill>
                <a:srgbClr val="0000CC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>
              <a:buFontTx/>
              <a:buChar char="•"/>
            </a:pP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 flipH="1">
            <a:off x="4572000" y="14128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2700338" y="4437062"/>
            <a:ext cx="3815878" cy="18722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>
                <a:solidFill>
                  <a:srgbClr val="0000CC"/>
                </a:solidFill>
              </a:rPr>
              <a:t>О единицах:</a:t>
            </a:r>
          </a:p>
          <a:p>
            <a:pPr algn="l"/>
            <a:r>
              <a:rPr lang="ru-RU" dirty="0">
                <a:solidFill>
                  <a:srgbClr val="0099FF"/>
                </a:solidFill>
              </a:rPr>
              <a:t>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112" name="Rectangle 28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27"/>
          <p:cNvGraphicFramePr>
            <a:graphicFrameLocks noChangeAspect="1"/>
          </p:cNvGraphicFramePr>
          <p:nvPr/>
        </p:nvGraphicFramePr>
        <p:xfrm>
          <a:off x="5652120" y="2852936"/>
          <a:ext cx="3118436" cy="936104"/>
        </p:xfrm>
        <a:graphic>
          <a:graphicData uri="http://schemas.openxmlformats.org/presentationml/2006/ole">
            <p:oleObj spid="_x0000_s4107" name="Формула" r:id="rId3" imgW="583693" imgH="177646" progId="Equation.3">
              <p:embed/>
            </p:oleObj>
          </a:graphicData>
        </a:graphic>
      </p:graphicFrame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2" name="Object 34"/>
          <p:cNvGraphicFramePr>
            <a:graphicFrameLocks noChangeAspect="1"/>
          </p:cNvGraphicFramePr>
          <p:nvPr/>
        </p:nvGraphicFramePr>
        <p:xfrm>
          <a:off x="4932040" y="5085184"/>
          <a:ext cx="2245730" cy="720080"/>
        </p:xfrm>
        <a:graphic>
          <a:graphicData uri="http://schemas.openxmlformats.org/presentationml/2006/ole">
            <p:oleObj spid="_x0000_s4108" name="Формула" r:id="rId4" imgW="317225" imgH="203024" progId="Equation.3">
              <p:embed/>
            </p:oleObj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сов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978002"/>
            <a:ext cx="2571736" cy="36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0034" y="785794"/>
            <a:ext cx="579613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Д/З </a:t>
            </a:r>
          </a:p>
          <a:p>
            <a:pPr algn="l"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5400" b="1" dirty="0" smtClean="0"/>
              <a:t>55, 56</a:t>
            </a:r>
            <a:endParaRPr lang="ru-RU" sz="5400" b="1" dirty="0"/>
          </a:p>
          <a:p>
            <a:pPr>
              <a:spcBef>
                <a:spcPct val="50000"/>
              </a:spcBef>
            </a:pPr>
            <a:r>
              <a:rPr lang="ru-RU" sz="3600" b="1" dirty="0"/>
              <a:t>Упражнение </a:t>
            </a:r>
            <a:r>
              <a:rPr lang="ru-RU" sz="3600" b="1" dirty="0" smtClean="0"/>
              <a:t>31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</a:rPr>
              <a:t>В обыденной жизни под словом «работа» мы называем различные действия человека или устройства. Например, мы говорим: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17907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90525" y="1528763"/>
            <a:ext cx="216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urier New" pitchFamily="49" charset="0"/>
              </a:rPr>
              <a:t>работает врач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84313"/>
            <a:ext cx="3168650" cy="25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87675" y="4005263"/>
            <a:ext cx="277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urier New" pitchFamily="49" charset="0"/>
              </a:rPr>
              <a:t>работает продавец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407150" y="1340768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</a:t>
            </a:r>
            <a:r>
              <a:rPr lang="ru-RU" sz="2000" b="1" dirty="0" err="1" smtClean="0">
                <a:latin typeface="Courier New" pitchFamily="49" charset="0"/>
              </a:rPr>
              <a:t>кофемашина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20272" y="6150114"/>
            <a:ext cx="2699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компьютер</a:t>
            </a:r>
          </a:p>
        </p:txBody>
      </p:sp>
      <p:pic>
        <p:nvPicPr>
          <p:cNvPr id="15" name="Picture 5" descr="Снимок экран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4365104"/>
            <a:ext cx="481898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50114"/>
            <a:ext cx="2267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urier New" pitchFamily="49" charset="0"/>
              </a:rPr>
              <a:t>работает </a:t>
            </a:r>
            <a:r>
              <a:rPr lang="ru-RU" sz="2000" b="1" dirty="0" smtClean="0">
                <a:latin typeface="Courier New" pitchFamily="49" charset="0"/>
              </a:rPr>
              <a:t>грузчик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131074" name="Picture 2" descr="http://im5-tub-ru.yandex.net/i?id=240809144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60848"/>
            <a:ext cx="1872208" cy="242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4110" grpId="0"/>
      <p:bldP spid="41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357422" y="0"/>
            <a:ext cx="4032448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i="1" dirty="0"/>
              <a:t>Работа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2643174" y="1928802"/>
            <a:ext cx="1513680" cy="785818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429124" y="2071678"/>
            <a:ext cx="0" cy="2303463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714876" y="1928802"/>
            <a:ext cx="1656878" cy="576585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0" y="2928934"/>
            <a:ext cx="244819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УМСТВЕННАЯ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000364" y="4572008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МЕХАНИЧЕСКАЯ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131840" y="494116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715140" y="3071810"/>
            <a:ext cx="21605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ФИЗИЧЕСКАЯ</a:t>
            </a:r>
          </a:p>
        </p:txBody>
      </p:sp>
      <p:pic>
        <p:nvPicPr>
          <p:cNvPr id="5134" name="Picture 15" descr="MCj01985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143380"/>
            <a:ext cx="2281750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-1971600"/>
            <a:ext cx="8229600" cy="1143000"/>
          </a:xfrm>
        </p:spPr>
        <p:txBody>
          <a:bodyPr/>
          <a:lstStyle/>
          <a:p>
            <a:endParaRPr lang="ru-RU" sz="60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5903893"/>
            <a:ext cx="900115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</a:rPr>
              <a:t>Физика изучает </a:t>
            </a:r>
            <a:r>
              <a:rPr lang="ru-RU" sz="2800" b="1" dirty="0">
                <a:latin typeface="Times New Roman" pitchFamily="18" charset="0"/>
              </a:rPr>
              <a:t>физическую величину, которая называется «механической работой»</a:t>
            </a:r>
          </a:p>
        </p:txBody>
      </p:sp>
      <p:pic>
        <p:nvPicPr>
          <p:cNvPr id="20" name="Picture 2" descr="K:\CD_CLIPART1 (H)\Карикатуры\Професии\CW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714356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050" name="Picture 2" descr="http://im7-tub-ru.yandex.net/i?id=519630302-6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043" y="1214422"/>
            <a:ext cx="2408113" cy="162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052" name="Picture 4" descr="http://im1-tub-ru.yandex.net/i?id=161083093-5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2664296" cy="227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3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Механическая работа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3000372"/>
            <a:ext cx="7143800" cy="360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2724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 урока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u="sng" dirty="0" smtClean="0"/>
              <a:t>Задачи урока:</a:t>
            </a:r>
          </a:p>
        </p:txBody>
      </p:sp>
      <p:sp>
        <p:nvSpPr>
          <p:cNvPr id="358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14282" y="1785926"/>
            <a:ext cx="6019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Выяснение условий совершения работы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формула расчёта работы.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решение задач по данной теме.</a:t>
            </a:r>
          </a:p>
        </p:txBody>
      </p:sp>
      <p:pic>
        <p:nvPicPr>
          <p:cNvPr id="6148" name="Picture 2053" descr="cart1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863" y="214290"/>
            <a:ext cx="286496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i0577r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92696"/>
            <a:ext cx="1311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915816" y="3068960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Автомобиль движется по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дороге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благодаря работающему двигателю. 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23528" y="620688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Грузчики поднимают багаж на определённую высоту, используя силу своих мускулов.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627784" y="4581128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Листик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под действием силы тяжести падает на поверхность Земли.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23528" y="5949280"/>
            <a:ext cx="7755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Во всех этих примерах совершается механическая работа.</a:t>
            </a:r>
          </a:p>
        </p:txBody>
      </p:sp>
      <p:pic>
        <p:nvPicPr>
          <p:cNvPr id="125954" name="Picture 2" descr="http://im3-tub-ru.yandex.net/i?id=111310509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448272" cy="1836204"/>
          </a:xfrm>
          <a:prstGeom prst="rect">
            <a:avLst/>
          </a:prstGeom>
          <a:noFill/>
        </p:spPr>
      </p:pic>
      <p:pic>
        <p:nvPicPr>
          <p:cNvPr id="125956" name="Picture 4" descr="http://im4-tub-ru.yandex.net/i?id=81797619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8" grpId="0"/>
      <p:bldP spid="5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Условия совершения работы: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43182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Если </a:t>
            </a:r>
            <a:r>
              <a:rPr lang="ru-RU" sz="2800" dirty="0" smtClean="0"/>
              <a:t>тело под действием силы перемещается</a:t>
            </a:r>
          </a:p>
          <a:p>
            <a:pPr algn="l"/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сила </a:t>
            </a:r>
            <a:r>
              <a:rPr lang="ru-RU" sz="2800" b="1" dirty="0" smtClean="0"/>
              <a:t>изменяет значение скорости </a:t>
            </a:r>
            <a:r>
              <a:rPr lang="ru-RU" sz="2800" dirty="0" smtClean="0"/>
              <a:t>движения </a:t>
            </a:r>
            <a:r>
              <a:rPr lang="ru-RU" sz="2800" dirty="0" smtClean="0"/>
              <a:t>тела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932</Words>
  <Application>Microsoft Office PowerPoint</Application>
  <PresentationFormat>Экран (4:3)</PresentationFormat>
  <Paragraphs>190</Paragraphs>
  <Slides>38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Пастель</vt:lpstr>
      <vt:lpstr>Оформление по умолчанию</vt:lpstr>
      <vt:lpstr>Image</vt:lpstr>
      <vt:lpstr>Формула</vt:lpstr>
      <vt:lpstr>Слайд 1</vt:lpstr>
      <vt:lpstr>Слайд 2</vt:lpstr>
      <vt:lpstr>Слайд 3</vt:lpstr>
      <vt:lpstr>Слайд 4</vt:lpstr>
      <vt:lpstr>Слайд 5</vt:lpstr>
      <vt:lpstr>Механическая работа</vt:lpstr>
      <vt:lpstr>Задачи урока: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Для совершения работы необходимо три условия:  </vt:lpstr>
      <vt:lpstr>Слайд 24</vt:lpstr>
      <vt:lpstr>Слайд 25</vt:lpstr>
      <vt:lpstr>Слайд 26</vt:lpstr>
      <vt:lpstr>Слайд 27</vt:lpstr>
      <vt:lpstr>Слайд 28</vt:lpstr>
      <vt:lpstr>Слайд 29</vt:lpstr>
      <vt:lpstr>Совершилась ли работа?</vt:lpstr>
      <vt:lpstr>Придумай условие  задачи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и костик</dc:creator>
  <cp:lastModifiedBy>Пользователь</cp:lastModifiedBy>
  <cp:revision>141</cp:revision>
  <dcterms:created xsi:type="dcterms:W3CDTF">1601-01-01T00:00:00Z</dcterms:created>
  <dcterms:modified xsi:type="dcterms:W3CDTF">2017-08-02T15:14:52Z</dcterms:modified>
</cp:coreProperties>
</file>