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9" r:id="rId3"/>
    <p:sldId id="260" r:id="rId4"/>
    <p:sldId id="261" r:id="rId5"/>
    <p:sldId id="263" r:id="rId6"/>
    <p:sldId id="265" r:id="rId7"/>
    <p:sldId id="266" r:id="rId8"/>
    <p:sldId id="264" r:id="rId9"/>
    <p:sldId id="274" r:id="rId10"/>
    <p:sldId id="267" r:id="rId11"/>
    <p:sldId id="268" r:id="rId12"/>
    <p:sldId id="270" r:id="rId13"/>
    <p:sldId id="271" r:id="rId14"/>
    <p:sldId id="272" r:id="rId15"/>
    <p:sldId id="273" r:id="rId16"/>
    <p:sldId id="275" r:id="rId17"/>
    <p:sldId id="285" r:id="rId18"/>
    <p:sldId id="276" r:id="rId19"/>
    <p:sldId id="286" r:id="rId20"/>
    <p:sldId id="287" r:id="rId21"/>
    <p:sldId id="277" r:id="rId22"/>
    <p:sldId id="278" r:id="rId23"/>
    <p:sldId id="289" r:id="rId24"/>
    <p:sldId id="279" r:id="rId25"/>
    <p:sldId id="288" r:id="rId26"/>
    <p:sldId id="280" r:id="rId27"/>
    <p:sldId id="281" r:id="rId28"/>
    <p:sldId id="282" r:id="rId29"/>
    <p:sldId id="284" r:id="rId30"/>
  </p:sldIdLst>
  <p:sldSz cx="9144000" cy="5143500" type="screen16x9"/>
  <p:notesSz cx="6858000" cy="914400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 showGuides="1">
      <p:cViewPr>
        <p:scale>
          <a:sx n="75" d="100"/>
          <a:sy n="75" d="100"/>
        </p:scale>
        <p:origin x="-1338" y="-660"/>
      </p:cViewPr>
      <p:guideLst>
        <p:guide orient="horz" pos="1620"/>
        <p:guide orient="horz" pos="214"/>
        <p:guide orient="horz" pos="3026"/>
        <p:guide pos="2880"/>
        <p:guide pos="249"/>
        <p:guide pos="5511"/>
        <p:guide pos="1429"/>
        <p:guide pos="4332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739AD-5359-40FB-99CD-6B3907FD17F3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C2D87-4748-49A7-9F37-AA7F7385B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BE04-FB29-4E34-8E8B-561B1D8997C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109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BE04-FB29-4E34-8E8B-561B1D8997C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80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2914650"/>
            <a:ext cx="6858000" cy="7429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3843338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>
            <a:lvl1pPr>
              <a:defRPr sz="1400"/>
            </a:lvl1pPr>
          </a:lstStyle>
          <a:p>
            <a:fld id="{6A10954D-4035-42FA-9D55-AA20C0715BC1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1219200" cy="274320"/>
          </a:xfrm>
        </p:spPr>
        <p:txBody>
          <a:bodyPr/>
          <a:lstStyle/>
          <a:p>
            <a:fld id="{BF0E1F78-71FF-47F6-B5C1-E154511C51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2736056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2736056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3786188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954D-4035-42FA-9D55-AA20C0715BC1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1F78-71FF-47F6-B5C1-E154511C5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954D-4035-42FA-9D55-AA20C0715BC1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1F78-71FF-47F6-B5C1-E154511C51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954D-4035-42FA-9D55-AA20C0715BC1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1F78-71FF-47F6-B5C1-E154511C51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/>
          <a:p>
            <a:fld id="{6A10954D-4035-42FA-9D55-AA20C0715BC1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1520952" cy="274320"/>
          </a:xfrm>
        </p:spPr>
        <p:txBody>
          <a:bodyPr/>
          <a:lstStyle/>
          <a:p>
            <a:fld id="{BF0E1F78-71FF-47F6-B5C1-E154511C51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954D-4035-42FA-9D55-AA20C0715BC1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1F78-71FF-47F6-B5C1-E154511C51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1" y="971550"/>
            <a:ext cx="4041775" cy="51435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954D-4035-42FA-9D55-AA20C0715BC1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1F78-71FF-47F6-B5C1-E154511C51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954D-4035-42FA-9D55-AA20C0715BC1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1F78-71FF-47F6-B5C1-E154511C51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954D-4035-42FA-9D55-AA20C0715BC1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1F78-71FF-47F6-B5C1-E154511C51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914401"/>
            <a:ext cx="2514600" cy="363259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954D-4035-42FA-9D55-AA20C0715BC1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1F78-71FF-47F6-B5C1-E154511C51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954D-4035-42FA-9D55-AA20C0715BC1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1F78-71FF-47F6-B5C1-E154511C51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4767263"/>
            <a:ext cx="2289048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A10954D-4035-42FA-9D55-AA20C0715BC1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4767263"/>
            <a:ext cx="3505200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4767263"/>
            <a:ext cx="19812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0E1F78-71FF-47F6-B5C1-E154511C51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85725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0"/>
            <a:ext cx="70723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>
                <a:solidFill>
                  <a:schemeClr val="bg1"/>
                </a:solidFill>
                <a:latin typeface="Bookman Old Style" pitchFamily="18" charset="0"/>
              </a:rPr>
              <a:t>Магнитное </a:t>
            </a:r>
            <a:r>
              <a:rPr lang="ru-RU" sz="5000" b="1" dirty="0" smtClean="0">
                <a:solidFill>
                  <a:schemeClr val="bg1"/>
                </a:solidFill>
                <a:latin typeface="Bookman Old Style" pitchFamily="18" charset="0"/>
              </a:rPr>
              <a:t>поле </a:t>
            </a:r>
            <a:endParaRPr lang="ru-RU" sz="5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5" name="Picture 2" descr="http://www.curiogrove.com/images/min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7494"/>
            <a:ext cx="2304839" cy="1759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3003798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2060"/>
                </a:solidFill>
              </a:rPr>
              <a:t>Магнитное поле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4117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563746" y="-15744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932040" y="240786"/>
            <a:ext cx="3960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Магнитные </a:t>
            </a:r>
            <a:r>
              <a:rPr lang="ru-RU" sz="2000" dirty="0">
                <a:solidFill>
                  <a:srgbClr val="C00000"/>
                </a:solidFill>
              </a:rPr>
              <a:t>линии </a:t>
            </a:r>
            <a:r>
              <a:rPr lang="ru-RU" sz="2000" dirty="0"/>
              <a:t>— это </a:t>
            </a:r>
            <a:r>
              <a:rPr lang="ru-RU" sz="2000" dirty="0" err="1" smtClean="0"/>
              <a:t>вообра</a:t>
            </a:r>
            <a:r>
              <a:rPr lang="en-US" sz="2000" dirty="0" smtClean="0"/>
              <a:t>-</a:t>
            </a:r>
            <a:r>
              <a:rPr lang="ru-RU" sz="2000" dirty="0" err="1" smtClean="0"/>
              <a:t>жаемые</a:t>
            </a:r>
            <a:r>
              <a:rPr lang="ru-RU" sz="2000" dirty="0" smtClean="0"/>
              <a:t> </a:t>
            </a:r>
            <a:r>
              <a:rPr lang="ru-RU" sz="2000" dirty="0"/>
              <a:t>линии, вдоль которых </a:t>
            </a:r>
            <a:r>
              <a:rPr lang="ru-RU" sz="2000" dirty="0" smtClean="0"/>
              <a:t>располагаются </a:t>
            </a:r>
            <a:r>
              <a:rPr lang="ru-RU" sz="2000" dirty="0"/>
              <a:t>маленькие </a:t>
            </a:r>
            <a:r>
              <a:rPr lang="ru-RU" sz="2000" dirty="0" smtClean="0"/>
              <a:t>магнитные стрелки  </a:t>
            </a:r>
            <a:r>
              <a:rPr lang="ru-RU" sz="2000" dirty="0"/>
              <a:t>в магнитное поле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68714" y="1917669"/>
            <a:ext cx="37717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Магнитные линии являются замкнутыми!</a:t>
            </a:r>
            <a:endParaRPr lang="ru-RU" sz="2800" dirty="0">
              <a:solidFill>
                <a:schemeClr val="tx2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2734" y="750246"/>
            <a:ext cx="388843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66" y="627534"/>
            <a:ext cx="864096" cy="2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50" y="627534"/>
            <a:ext cx="864096" cy="2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7534"/>
            <a:ext cx="864096" cy="2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лилиния 11"/>
          <p:cNvSpPr/>
          <p:nvPr/>
        </p:nvSpPr>
        <p:spPr>
          <a:xfrm>
            <a:off x="504096" y="1634982"/>
            <a:ext cx="3574350" cy="864761"/>
          </a:xfrm>
          <a:custGeom>
            <a:avLst/>
            <a:gdLst>
              <a:gd name="connsiteX0" fmla="*/ 0 w 3896240"/>
              <a:gd name="connsiteY0" fmla="*/ 892959 h 1045359"/>
              <a:gd name="connsiteX1" fmla="*/ 2171700 w 3896240"/>
              <a:gd name="connsiteY1" fmla="*/ 1419 h 1045359"/>
              <a:gd name="connsiteX2" fmla="*/ 3832860 w 3896240"/>
              <a:gd name="connsiteY2" fmla="*/ 694839 h 1045359"/>
              <a:gd name="connsiteX3" fmla="*/ 3390900 w 3896240"/>
              <a:gd name="connsiteY3" fmla="*/ 1045359 h 1045359"/>
              <a:gd name="connsiteX0" fmla="*/ 0 w 3907721"/>
              <a:gd name="connsiteY0" fmla="*/ 893763 h 1046163"/>
              <a:gd name="connsiteX1" fmla="*/ 2171700 w 3907721"/>
              <a:gd name="connsiteY1" fmla="*/ 2223 h 1046163"/>
              <a:gd name="connsiteX2" fmla="*/ 3845876 w 3907721"/>
              <a:gd name="connsiteY2" fmla="*/ 652431 h 1046163"/>
              <a:gd name="connsiteX3" fmla="*/ 3390900 w 3907721"/>
              <a:gd name="connsiteY3" fmla="*/ 1046163 h 104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721" h="1046163">
                <a:moveTo>
                  <a:pt x="0" y="893763"/>
                </a:moveTo>
                <a:cubicBezTo>
                  <a:pt x="766445" y="464503"/>
                  <a:pt x="1530721" y="42445"/>
                  <a:pt x="2171700" y="2223"/>
                </a:cubicBezTo>
                <a:cubicBezTo>
                  <a:pt x="2812679" y="-37999"/>
                  <a:pt x="3642676" y="478441"/>
                  <a:pt x="3845876" y="652431"/>
                </a:cubicBezTo>
                <a:cubicBezTo>
                  <a:pt x="4049076" y="826421"/>
                  <a:pt x="3713480" y="957898"/>
                  <a:pt x="3390900" y="1046163"/>
                </a:cubicBezTo>
              </a:path>
            </a:pathLst>
          </a:cu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8033">
            <a:off x="680623" y="1905550"/>
            <a:ext cx="864096" cy="2869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3000000" lon="299974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8319">
            <a:off x="3019711" y="1755454"/>
            <a:ext cx="864096" cy="2454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19499994" lon="299974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4176">
            <a:off x="1835697" y="1545091"/>
            <a:ext cx="864096" cy="2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" y="2630342"/>
            <a:ext cx="2406597" cy="219936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932040" y="2908772"/>
            <a:ext cx="40324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C00000"/>
                </a:solidFill>
              </a:rPr>
              <a:t>Магнитных зарядов</a:t>
            </a:r>
            <a:endParaRPr lang="en-US" sz="2400" u="sng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u="sng" dirty="0" smtClean="0">
                <a:solidFill>
                  <a:srgbClr val="C00000"/>
                </a:solidFill>
              </a:rPr>
              <a:t>в </a:t>
            </a:r>
            <a:r>
              <a:rPr lang="ru-RU" sz="2400" u="sng" dirty="0">
                <a:solidFill>
                  <a:srgbClr val="C00000"/>
                </a:solidFill>
              </a:rPr>
              <a:t>природе </a:t>
            </a:r>
            <a:r>
              <a:rPr lang="ru-RU" sz="2400" u="sng" dirty="0" smtClean="0">
                <a:solidFill>
                  <a:srgbClr val="C00000"/>
                </a:solidFill>
              </a:rPr>
              <a:t>нет!</a:t>
            </a:r>
          </a:p>
          <a:p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6611779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563746" y="-15744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932043" y="339907"/>
            <a:ext cx="42119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За направление магнитной </a:t>
            </a:r>
            <a:r>
              <a:rPr lang="ru-RU" sz="2000" dirty="0" smtClean="0"/>
              <a:t>линии  условно принимают направление</a:t>
            </a:r>
            <a:r>
              <a:rPr lang="ru-RU" sz="2000" dirty="0"/>
              <a:t>, </a:t>
            </a:r>
            <a:r>
              <a:rPr lang="ru-RU" sz="2000" dirty="0" smtClean="0"/>
              <a:t>которое </a:t>
            </a:r>
            <a:r>
              <a:rPr lang="ru-RU" sz="2000" dirty="0"/>
              <a:t>указывает </a:t>
            </a:r>
            <a:r>
              <a:rPr lang="ru-RU" sz="2000" dirty="0" smtClean="0"/>
              <a:t>северный </a:t>
            </a:r>
            <a:r>
              <a:rPr lang="ru-RU" sz="2000" dirty="0"/>
              <a:t>полюс магнитной стрелки, помещенной в эту точку.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22734" y="750246"/>
            <a:ext cx="388843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66" y="627534"/>
            <a:ext cx="864096" cy="2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50" y="627534"/>
            <a:ext cx="864096" cy="2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7534"/>
            <a:ext cx="864096" cy="2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лилиния 6"/>
          <p:cNvSpPr/>
          <p:nvPr/>
        </p:nvSpPr>
        <p:spPr>
          <a:xfrm>
            <a:off x="504096" y="1634982"/>
            <a:ext cx="3574350" cy="864761"/>
          </a:xfrm>
          <a:custGeom>
            <a:avLst/>
            <a:gdLst>
              <a:gd name="connsiteX0" fmla="*/ 0 w 3896240"/>
              <a:gd name="connsiteY0" fmla="*/ 892959 h 1045359"/>
              <a:gd name="connsiteX1" fmla="*/ 2171700 w 3896240"/>
              <a:gd name="connsiteY1" fmla="*/ 1419 h 1045359"/>
              <a:gd name="connsiteX2" fmla="*/ 3832860 w 3896240"/>
              <a:gd name="connsiteY2" fmla="*/ 694839 h 1045359"/>
              <a:gd name="connsiteX3" fmla="*/ 3390900 w 3896240"/>
              <a:gd name="connsiteY3" fmla="*/ 1045359 h 1045359"/>
              <a:gd name="connsiteX0" fmla="*/ 0 w 3907721"/>
              <a:gd name="connsiteY0" fmla="*/ 893763 h 1046163"/>
              <a:gd name="connsiteX1" fmla="*/ 2171700 w 3907721"/>
              <a:gd name="connsiteY1" fmla="*/ 2223 h 1046163"/>
              <a:gd name="connsiteX2" fmla="*/ 3845876 w 3907721"/>
              <a:gd name="connsiteY2" fmla="*/ 652431 h 1046163"/>
              <a:gd name="connsiteX3" fmla="*/ 3390900 w 3907721"/>
              <a:gd name="connsiteY3" fmla="*/ 1046163 h 104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721" h="1046163">
                <a:moveTo>
                  <a:pt x="0" y="893763"/>
                </a:moveTo>
                <a:cubicBezTo>
                  <a:pt x="766445" y="464503"/>
                  <a:pt x="1530721" y="42445"/>
                  <a:pt x="2171700" y="2223"/>
                </a:cubicBezTo>
                <a:cubicBezTo>
                  <a:pt x="2812679" y="-37999"/>
                  <a:pt x="3642676" y="478441"/>
                  <a:pt x="3845876" y="652431"/>
                </a:cubicBezTo>
                <a:cubicBezTo>
                  <a:pt x="4049076" y="826421"/>
                  <a:pt x="3713480" y="957898"/>
                  <a:pt x="3390900" y="1046163"/>
                </a:cubicBezTo>
              </a:path>
            </a:pathLst>
          </a:cu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1626" flipH="1">
            <a:off x="689031" y="1938696"/>
            <a:ext cx="864096" cy="2516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3000000" lon="299974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17578">
            <a:off x="3038972" y="1755453"/>
            <a:ext cx="864096" cy="2454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19499994" lon="299974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7444">
            <a:off x="1824087" y="1541580"/>
            <a:ext cx="864096" cy="2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932042" y="2715766"/>
            <a:ext cx="38884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тех областях пространства, где магнитное поле более сильное, магнитные линии изображают ближе друг к другу, т. е. гуще, чем в тех местах, где поле слабее.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609738"/>
            <a:ext cx="3888432" cy="23874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53727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563746" y="-15744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251520" y="555527"/>
            <a:ext cx="4176464" cy="3960441"/>
            <a:chOff x="298511" y="444840"/>
            <a:chExt cx="4702629" cy="4358935"/>
          </a:xfrm>
        </p:grpSpPr>
        <p:pic>
          <p:nvPicPr>
            <p:cNvPr id="1026" name="Picture 2" descr="http://mpf-pro.narod.ru/law/pic1/7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98511" y="444840"/>
              <a:ext cx="4702629" cy="435893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Прямая со стрелкой 2"/>
            <p:cNvCxnSpPr/>
            <p:nvPr/>
          </p:nvCxnSpPr>
          <p:spPr>
            <a:xfrm>
              <a:off x="2123728" y="2355726"/>
              <a:ext cx="526097" cy="43204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>
              <a:off x="2483768" y="2283718"/>
              <a:ext cx="526097" cy="36004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4919066" y="201582"/>
            <a:ext cx="38166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Возле полюсов магнита </a:t>
            </a:r>
            <a:r>
              <a:rPr lang="ru-RU" sz="2000" dirty="0"/>
              <a:t>поле самое </a:t>
            </a:r>
            <a:r>
              <a:rPr lang="ru-RU" sz="2000" dirty="0" smtClean="0"/>
              <a:t>сильное.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857240"/>
            <a:ext cx="3807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Направление </a:t>
            </a:r>
            <a:r>
              <a:rPr lang="ru-RU" sz="2000" dirty="0"/>
              <a:t>силы, с </a:t>
            </a:r>
            <a:r>
              <a:rPr lang="ru-RU" sz="2000" dirty="0" smtClean="0"/>
              <a:t>которой поле  действует на магнитную стрелку, меняется </a:t>
            </a:r>
            <a:r>
              <a:rPr lang="ru-RU" sz="2000" dirty="0"/>
              <a:t>от точки к точке.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2357436"/>
            <a:ext cx="4286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Неоднородное </a:t>
            </a:r>
            <a:r>
              <a:rPr lang="ru-RU" sz="2400" dirty="0">
                <a:solidFill>
                  <a:srgbClr val="C00000"/>
                </a:solidFill>
              </a:rPr>
              <a:t>магнитное </a:t>
            </a:r>
            <a:r>
              <a:rPr lang="ru-RU" sz="2400" dirty="0" smtClean="0">
                <a:solidFill>
                  <a:srgbClr val="C00000"/>
                </a:solidFill>
              </a:rPr>
              <a:t>поле - </a:t>
            </a:r>
            <a:r>
              <a:rPr lang="ru-RU" sz="2400" dirty="0" smtClean="0"/>
              <a:t> это </a:t>
            </a:r>
            <a:r>
              <a:rPr lang="ru-RU" sz="2400" dirty="0"/>
              <a:t>поле</a:t>
            </a:r>
            <a:r>
              <a:rPr lang="ru-RU" sz="2400" dirty="0" smtClean="0"/>
              <a:t>, в </a:t>
            </a:r>
            <a:r>
              <a:rPr lang="ru-RU" sz="2400" dirty="0"/>
              <a:t>любой точке которого сила </a:t>
            </a:r>
            <a:r>
              <a:rPr lang="ru-RU" sz="2400" dirty="0" smtClean="0"/>
              <a:t>действия </a:t>
            </a:r>
            <a:r>
              <a:rPr lang="ru-RU" sz="2400" dirty="0"/>
              <a:t>на магнитную стрелку может быть различна как по модулю, так и по </a:t>
            </a:r>
            <a:r>
              <a:rPr lang="ru-RU" sz="2400" dirty="0" smtClean="0"/>
              <a:t>направлению.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5432952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6105" y="339727"/>
            <a:ext cx="5611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Изображение магнитного поля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39502" y="3951423"/>
            <a:ext cx="2370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От </a:t>
            </a:r>
            <a:r>
              <a:rPr lang="ru-RU" sz="2400" dirty="0"/>
              <a:t>нас за чертеж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1949570" y="2988425"/>
            <a:ext cx="568682" cy="96299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053021" y="3951423"/>
            <a:ext cx="2833981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/>
              <a:t>Из-за </a:t>
            </a:r>
            <a:r>
              <a:rPr lang="ru-RU" sz="2400" dirty="0"/>
              <a:t>чертежа к нам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6569670" y="2988425"/>
            <a:ext cx="568682" cy="96299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91" y="1970878"/>
            <a:ext cx="427769" cy="42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Овал 18"/>
          <p:cNvSpPr/>
          <p:nvPr/>
        </p:nvSpPr>
        <p:spPr>
          <a:xfrm>
            <a:off x="897246" y="1754476"/>
            <a:ext cx="842256" cy="84225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44327" y="1701558"/>
            <a:ext cx="948094" cy="94809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44214" y="1601444"/>
            <a:ext cx="1148323" cy="114832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37240" y="1491529"/>
            <a:ext cx="1368151" cy="1368151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02835" y="1260064"/>
            <a:ext cx="1831076" cy="183107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229" y="1956527"/>
            <a:ext cx="440519" cy="43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images4.wikia.nocookie.net/__cb20130922164731/elderscrolls/ru/images/8/8e/%D0%A1%D1%82%D0%B0%D0%BB%D1%8C%D0%BD%D0%B0%D1%8F_%D1%81%D1%82%D1%80%D0%B5%D0%BB%D0%B0_(TES_IV)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16260000">
            <a:off x="4272338" y="109252"/>
            <a:ext cx="578401" cy="41868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вал 20"/>
          <p:cNvSpPr/>
          <p:nvPr/>
        </p:nvSpPr>
        <p:spPr>
          <a:xfrm>
            <a:off x="946987" y="1804218"/>
            <a:ext cx="742775" cy="74277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027262" y="1884494"/>
            <a:ext cx="582223" cy="58222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348422" y="1738236"/>
            <a:ext cx="842256" cy="84225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295503" y="1685319"/>
            <a:ext cx="948094" cy="94809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195392" y="1585204"/>
            <a:ext cx="1148323" cy="114832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088413" y="1475289"/>
            <a:ext cx="1368151" cy="1368151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854011" y="1243825"/>
            <a:ext cx="1831076" cy="183107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398163" y="1787978"/>
            <a:ext cx="742775" cy="74277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478438" y="1868254"/>
            <a:ext cx="582223" cy="58222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43555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6" grpId="0"/>
      <p:bldP spid="19" grpId="0" animBg="1"/>
      <p:bldP spid="24" grpId="0" animBg="1"/>
      <p:bldP spid="25" grpId="0" animBg="1"/>
      <p:bldP spid="26" grpId="0" animBg="1"/>
      <p:bldP spid="27" grpId="0" animBg="1"/>
      <p:bldP spid="21" grpId="0" animBg="1"/>
      <p:bldP spid="22" grpId="0" animBg="1"/>
      <p:bldP spid="28" grpId="0" animBg="1"/>
      <p:bldP spid="29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63746" y="-15744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43439" y="801390"/>
            <a:ext cx="42369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поле</a:t>
            </a:r>
            <a:r>
              <a:rPr lang="ru-RU" sz="2400" dirty="0"/>
              <a:t>, в любой точке </a:t>
            </a:r>
            <a:r>
              <a:rPr lang="ru-RU" sz="2400" dirty="0" smtClean="0"/>
              <a:t>которого </a:t>
            </a:r>
            <a:r>
              <a:rPr lang="ru-RU" sz="2400" dirty="0"/>
              <a:t>сила действия на </a:t>
            </a:r>
            <a:r>
              <a:rPr lang="ru-RU" sz="2400" dirty="0" smtClean="0"/>
              <a:t>магнитную </a:t>
            </a:r>
            <a:r>
              <a:rPr lang="ru-RU" sz="2400" dirty="0"/>
              <a:t>стрелку одинакова по </a:t>
            </a:r>
            <a:r>
              <a:rPr lang="ru-RU" sz="2400" dirty="0" smtClean="0"/>
              <a:t>модулю </a:t>
            </a:r>
            <a:r>
              <a:rPr lang="ru-RU" sz="2400" dirty="0"/>
              <a:t>и направлению.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2043" y="339727"/>
            <a:ext cx="4104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Однородное магнитное поле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rza.org.ua/up/glossary/preview/solenoi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1" y="339725"/>
            <a:ext cx="3597175" cy="2209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3438" y="2577399"/>
            <a:ext cx="45005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Магнитные </a:t>
            </a:r>
            <a:r>
              <a:rPr lang="ru-RU" sz="2400" dirty="0"/>
              <a:t>линии </a:t>
            </a:r>
            <a:r>
              <a:rPr lang="ru-RU" sz="2400" dirty="0" smtClean="0"/>
              <a:t>однородного </a:t>
            </a:r>
            <a:r>
              <a:rPr lang="ru-RU" sz="2400" dirty="0"/>
              <a:t>магнитного поля параллельны друг другу и расположены с одинаковой </a:t>
            </a:r>
            <a:r>
              <a:rPr lang="ru-RU" sz="2400" dirty="0" smtClean="0"/>
              <a:t>густотой.</a:t>
            </a:r>
            <a:endParaRPr lang="ru-RU" sz="2400" dirty="0"/>
          </a:p>
        </p:txBody>
      </p:sp>
      <p:pic>
        <p:nvPicPr>
          <p:cNvPr id="1028" name="Picture 4" descr="http://koledj.ru/tw_refs/8/7895/7895_html_15ae547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0" y="2665813"/>
            <a:ext cx="3816672" cy="2290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2049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8358" y="69276"/>
            <a:ext cx="3092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Главные выводы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30" y="632112"/>
            <a:ext cx="83526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000" b="1" dirty="0"/>
              <a:t>Магнитное поле</a:t>
            </a:r>
            <a:r>
              <a:rPr lang="ru-RU" sz="2000" dirty="0"/>
              <a:t> — это </a:t>
            </a:r>
            <a:r>
              <a:rPr lang="ru-RU" sz="2000" dirty="0" smtClean="0"/>
              <a:t>особый вид материи, осуществляющий взаимодействие  между движущимися электрическими зарядами</a:t>
            </a:r>
          </a:p>
          <a:p>
            <a:pPr marL="285750" indent="-285750">
              <a:buClr>
                <a:srgbClr val="008000"/>
              </a:buClr>
              <a:buFont typeface="Wingdings" pitchFamily="2" charset="2"/>
              <a:buChar char="Ø"/>
            </a:pPr>
            <a:endParaRPr lang="ru-RU" sz="900" dirty="0"/>
          </a:p>
          <a:p>
            <a:pPr marL="285750" indent="-285750"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000" b="1" dirty="0"/>
              <a:t>Магнитные линии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— это воображаемые линии, вдоль которых расположились бы маленькие магнитные стрелки, помещенные в магнитное поле</a:t>
            </a:r>
            <a:r>
              <a:rPr lang="ru-RU" sz="2000" dirty="0" smtClean="0"/>
              <a:t>.</a:t>
            </a:r>
          </a:p>
          <a:p>
            <a:pPr marL="285750" indent="-285750">
              <a:buClr>
                <a:srgbClr val="008000"/>
              </a:buClr>
              <a:buFont typeface="Wingdings" pitchFamily="2" charset="2"/>
              <a:buChar char="Ø"/>
            </a:pPr>
            <a:endParaRPr lang="ru-RU" sz="900" dirty="0"/>
          </a:p>
          <a:p>
            <a:pPr marL="285750" indent="-285750"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000" dirty="0" smtClean="0"/>
              <a:t>Магнитных </a:t>
            </a:r>
            <a:r>
              <a:rPr lang="ru-RU" sz="2000" dirty="0"/>
              <a:t>зарядов, подобных электрическим, в природе нет</a:t>
            </a:r>
            <a:r>
              <a:rPr lang="ru-RU" sz="2000" dirty="0" smtClean="0"/>
              <a:t>.</a:t>
            </a:r>
          </a:p>
          <a:p>
            <a:pPr marL="285750" indent="-285750">
              <a:buClr>
                <a:srgbClr val="008000"/>
              </a:buClr>
              <a:buFont typeface="Wingdings" pitchFamily="2" charset="2"/>
              <a:buChar char="Ø"/>
            </a:pPr>
            <a:endParaRPr lang="ru-RU" sz="900" dirty="0"/>
          </a:p>
          <a:p>
            <a:pPr marL="285750" indent="-285750"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000" b="1" dirty="0"/>
              <a:t>Неоднородное магнитное поле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— это поле, в любой точке которого сила действия на магнитную стрелку может быть различна как по модулю, так и по </a:t>
            </a:r>
            <a:r>
              <a:rPr lang="ru-RU" sz="2000" dirty="0" smtClean="0"/>
              <a:t>направлению.</a:t>
            </a:r>
          </a:p>
          <a:p>
            <a:pPr marL="285750" indent="-285750">
              <a:buClr>
                <a:srgbClr val="008000"/>
              </a:buClr>
              <a:buFont typeface="Wingdings" pitchFamily="2" charset="2"/>
              <a:buChar char="Ø"/>
            </a:pPr>
            <a:endParaRPr lang="ru-RU" sz="900" dirty="0">
              <a:solidFill>
                <a:schemeClr val="tx2"/>
              </a:solidFill>
            </a:endParaRPr>
          </a:p>
          <a:p>
            <a:pPr marL="285750" indent="-285750"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000" b="1" dirty="0" smtClean="0"/>
              <a:t>Однородное </a:t>
            </a:r>
            <a:r>
              <a:rPr lang="ru-RU" sz="2000" b="1" dirty="0"/>
              <a:t>магнитное поле</a:t>
            </a:r>
            <a:r>
              <a:rPr lang="ru-RU" sz="2000" dirty="0"/>
              <a:t> — это поле, в любой точке которого сила действия на магнитную стрелку одинакова по модулю и направлению.</a:t>
            </a:r>
          </a:p>
        </p:txBody>
      </p:sp>
    </p:spTree>
    <p:extLst>
      <p:ext uri="{BB962C8B-B14F-4D97-AF65-F5344CB8AC3E}">
        <p14:creationId xmlns="" xmlns:p14="http://schemas.microsoft.com/office/powerpoint/2010/main" val="5619796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466" y="264912"/>
            <a:ext cx="74170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Зависимость направлений </a:t>
            </a:r>
            <a:r>
              <a:rPr lang="ru-RU" sz="2400" dirty="0">
                <a:solidFill>
                  <a:srgbClr val="C00000"/>
                </a:solidFill>
              </a:rPr>
              <a:t>линий магнитного поля тока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3584" y="3939156"/>
            <a:ext cx="8353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Направление </a:t>
            </a:r>
            <a:r>
              <a:rPr lang="ru-RU" sz="2400" dirty="0">
                <a:solidFill>
                  <a:schemeClr val="tx2"/>
                </a:solidFill>
              </a:rPr>
              <a:t>линий магнитного поля будет зависеть от направления тока в проводнике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1520" y="915568"/>
            <a:ext cx="4320480" cy="30922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50296" y="859710"/>
            <a:ext cx="4340816" cy="3134482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2483768" y="1268486"/>
            <a:ext cx="0" cy="57606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6804248" y="1419624"/>
            <a:ext cx="0" cy="57606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89893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14880" y="1428742"/>
            <a:ext cx="41052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Если направление поступательного движения буравчика совпадает с направлением тока в проводнике, 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то направление вращения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ручки буравчика 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указывает направление линий магнитной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индукции.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32367" y="339727"/>
            <a:ext cx="38877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Правило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буравчика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(правило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правого винта):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00232" y="1000114"/>
            <a:ext cx="2473253" cy="28083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98754" y="243637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3270" y="199568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множение 21"/>
          <p:cNvSpPr/>
          <p:nvPr/>
        </p:nvSpPr>
        <p:spPr>
          <a:xfrm>
            <a:off x="3150808" y="2365018"/>
            <a:ext cx="197056" cy="193310"/>
          </a:xfrm>
          <a:prstGeom prst="mathMultiply">
            <a:avLst>
              <a:gd name="adj1" fmla="val 8623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53068"/>
          <a:stretch>
            <a:fillRect/>
          </a:stretch>
        </p:blipFill>
        <p:spPr bwMode="auto">
          <a:xfrm>
            <a:off x="0" y="500048"/>
            <a:ext cx="2185986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649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6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4880" y="785802"/>
            <a:ext cx="403383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/>
              <a:t>Если направление поступательного движения буравчика совпадает с  направлением тока в проводнике, то направление вращения ручки буравчика указывает направление линий магнитного поля тока </a:t>
            </a:r>
            <a:endParaRPr lang="ru-RU" sz="19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22710" y="200727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Правило буравчика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3214692"/>
            <a:ext cx="4214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помощью правила буравчика по </a:t>
            </a:r>
            <a:r>
              <a:rPr lang="ru-RU" dirty="0" smtClean="0"/>
              <a:t>направлению </a:t>
            </a:r>
            <a:r>
              <a:rPr lang="ru-RU" dirty="0"/>
              <a:t>тока можно </a:t>
            </a:r>
            <a:r>
              <a:rPr lang="ru-RU" dirty="0" smtClean="0"/>
              <a:t>определить </a:t>
            </a:r>
            <a:r>
              <a:rPr lang="ru-RU" dirty="0"/>
              <a:t>направление линий магнитного поля, </a:t>
            </a:r>
            <a:r>
              <a:rPr lang="ru-RU" dirty="0" smtClean="0"/>
              <a:t>а </a:t>
            </a:r>
            <a:r>
              <a:rPr lang="ru-RU" dirty="0"/>
              <a:t>по направлению линий </a:t>
            </a:r>
            <a:r>
              <a:rPr lang="ru-RU" dirty="0" smtClean="0"/>
              <a:t>магнитного </a:t>
            </a:r>
            <a:r>
              <a:rPr lang="ru-RU" dirty="0"/>
              <a:t>поля </a:t>
            </a:r>
            <a:r>
              <a:rPr lang="ru-RU" dirty="0" smtClean="0"/>
              <a:t>-  </a:t>
            </a:r>
            <a:r>
              <a:rPr lang="ru-RU" dirty="0"/>
              <a:t>направление </a:t>
            </a:r>
            <a:r>
              <a:rPr lang="ru-RU" dirty="0" smtClean="0"/>
              <a:t>тока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71600" y="311712"/>
            <a:ext cx="2477362" cy="448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7153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hool.xvatit.com/images/3/34/F57.jpg"/>
          <p:cNvPicPr>
            <a:picLocks noChangeAspect="1" noChangeArrowheads="1"/>
          </p:cNvPicPr>
          <p:nvPr/>
        </p:nvPicPr>
        <p:blipFill>
          <a:blip r:embed="rId2" cstate="print"/>
          <a:srcRect b="5183"/>
          <a:stretch>
            <a:fillRect/>
          </a:stretch>
        </p:blipFill>
        <p:spPr bwMode="auto">
          <a:xfrm>
            <a:off x="500034" y="142858"/>
            <a:ext cx="1857388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39" t="11419" r="7808" b="4403"/>
          <a:stretch/>
        </p:blipFill>
        <p:spPr>
          <a:xfrm>
            <a:off x="403880" y="922757"/>
            <a:ext cx="4104456" cy="31611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6936" y="4083918"/>
            <a:ext cx="3063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Первый китайский компас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2585" y="339727"/>
            <a:ext cx="27806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век до н. э.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38337" y="337982"/>
            <a:ext cx="32059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Начало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XII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века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28" y="1131590"/>
            <a:ext cx="3882837" cy="28083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88275" y="4083918"/>
            <a:ext cx="3362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Плавающая игла европейцев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566629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rpp.nashaucheba.ru/pars_docs/refs/43/42944/img63.jpg"/>
          <p:cNvPicPr>
            <a:picLocks noChangeAspect="1" noChangeArrowheads="1"/>
          </p:cNvPicPr>
          <p:nvPr/>
        </p:nvPicPr>
        <p:blipFill>
          <a:blip r:embed="rId2" cstate="print"/>
          <a:srcRect l="6128" t="25000" r="9855" b="18749"/>
          <a:stretch>
            <a:fillRect/>
          </a:stretch>
        </p:blipFill>
        <p:spPr bwMode="auto">
          <a:xfrm>
            <a:off x="107168" y="1"/>
            <a:ext cx="8963001" cy="500064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932044" y="339725"/>
            <a:ext cx="38166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Определения </a:t>
            </a:r>
            <a:r>
              <a:rPr lang="ru-RU" sz="2400" dirty="0">
                <a:solidFill>
                  <a:schemeClr val="tx2"/>
                </a:solidFill>
              </a:rPr>
              <a:t>направления линий магнитного поля соленоида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32043" y="1563638"/>
            <a:ext cx="38166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Соленоид </a:t>
            </a:r>
            <a:r>
              <a:rPr lang="ru-RU" sz="2400" dirty="0"/>
              <a:t>— это катушка </a:t>
            </a:r>
            <a:r>
              <a:rPr lang="ru-RU" sz="2400" dirty="0" smtClean="0"/>
              <a:t>цилиндрической </a:t>
            </a:r>
            <a:r>
              <a:rPr lang="ru-RU" sz="2400" dirty="0"/>
              <a:t>формы из проволоки, витки которой намотаны вплотную друг к другу в одном </a:t>
            </a:r>
            <a:r>
              <a:rPr lang="ru-RU" sz="2400" dirty="0" smtClean="0"/>
              <a:t>направлении</a:t>
            </a:r>
            <a:r>
              <a:rPr lang="ru-RU" sz="2400" dirty="0"/>
              <a:t>, а длина катушки </a:t>
            </a:r>
            <a:r>
              <a:rPr lang="ru-RU" sz="2400" dirty="0" smtClean="0"/>
              <a:t>значительно </a:t>
            </a:r>
            <a:r>
              <a:rPr lang="ru-RU" sz="2400" dirty="0"/>
              <a:t>больше радиуса витка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4" y="697909"/>
            <a:ext cx="3747685" cy="37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71702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311" y="0"/>
            <a:ext cx="4104456" cy="27865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25505" y="2715766"/>
            <a:ext cx="38232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Внутри </a:t>
            </a:r>
            <a:r>
              <a:rPr lang="ru-RU" sz="2000" dirty="0"/>
              <a:t>соленоида магнитные </a:t>
            </a:r>
            <a:r>
              <a:rPr lang="ru-RU" sz="2000" dirty="0" smtClean="0"/>
              <a:t>ли</a:t>
            </a:r>
            <a:r>
              <a:rPr lang="en-US" sz="2000" dirty="0" smtClean="0"/>
              <a:t>-</a:t>
            </a:r>
            <a:r>
              <a:rPr lang="ru-RU" sz="2000" dirty="0" err="1" smtClean="0"/>
              <a:t>нии</a:t>
            </a:r>
            <a:r>
              <a:rPr lang="ru-RU" sz="2000" dirty="0" smtClean="0"/>
              <a:t> </a:t>
            </a:r>
            <a:r>
              <a:rPr lang="ru-RU" sz="2000" dirty="0"/>
              <a:t>поля представляют собой </a:t>
            </a:r>
            <a:r>
              <a:rPr lang="ru-RU" sz="2000" dirty="0" smtClean="0"/>
              <a:t>прямые</a:t>
            </a:r>
            <a:r>
              <a:rPr lang="ru-RU" sz="2000" dirty="0"/>
              <a:t>, параллельные оси </a:t>
            </a:r>
            <a:r>
              <a:rPr lang="ru-RU" sz="2000" dirty="0" err="1" smtClean="0"/>
              <a:t>соле</a:t>
            </a:r>
            <a:r>
              <a:rPr lang="en-US" sz="2000" dirty="0" smtClean="0"/>
              <a:t>-</a:t>
            </a:r>
            <a:r>
              <a:rPr lang="ru-RU" sz="2000" dirty="0" err="1" smtClean="0"/>
              <a:t>ноида</a:t>
            </a:r>
            <a:r>
              <a:rPr lang="ru-RU" sz="2000" dirty="0"/>
              <a:t>, </a:t>
            </a:r>
            <a:r>
              <a:rPr lang="ru-RU" sz="2000" dirty="0" smtClean="0"/>
              <a:t>которые </a:t>
            </a:r>
            <a:r>
              <a:rPr lang="ru-RU" sz="2000" dirty="0"/>
              <a:t>расходятся на его концах и </a:t>
            </a:r>
            <a:r>
              <a:rPr lang="ru-RU" sz="2000" dirty="0" smtClean="0"/>
              <a:t>замыкаются </a:t>
            </a:r>
            <a:r>
              <a:rPr lang="ru-RU" sz="2000" dirty="0"/>
              <a:t>вне </a:t>
            </a:r>
            <a:r>
              <a:rPr lang="ru-RU" sz="2000" dirty="0" smtClean="0"/>
              <a:t>соленоида</a:t>
            </a:r>
            <a:endParaRPr lang="ru-RU" sz="2000" dirty="0"/>
          </a:p>
        </p:txBody>
      </p:sp>
      <p:pic>
        <p:nvPicPr>
          <p:cNvPr id="3074" name="Picture 2" descr="http://www.nvtc.ee/e-oppe/Baksejeva/magn/magn.linii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0258"/>
            <a:ext cx="3525180" cy="4322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5096364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ypresentation.ru/documents/26667c3a03bf4769b1571d2e156ba3d0/img13.jpg"/>
          <p:cNvPicPr>
            <a:picLocks noChangeAspect="1" noChangeArrowheads="1"/>
          </p:cNvPicPr>
          <p:nvPr/>
        </p:nvPicPr>
        <p:blipFill>
          <a:blip r:embed="rId2" cstate="print"/>
          <a:srcRect b="21249"/>
          <a:stretch>
            <a:fillRect/>
          </a:stretch>
        </p:blipFill>
        <p:spPr bwMode="auto">
          <a:xfrm>
            <a:off x="571471" y="0"/>
            <a:ext cx="8103779" cy="47863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628" y="0"/>
            <a:ext cx="4143372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72066" y="785800"/>
            <a:ext cx="38342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если </a:t>
            </a:r>
            <a:r>
              <a:rPr lang="ru-RU" sz="2400" dirty="0"/>
              <a:t>обхватить соленоид ладонью правой руки, </a:t>
            </a:r>
            <a:r>
              <a:rPr lang="ru-RU" sz="2400" dirty="0" err="1" smtClean="0"/>
              <a:t>нап</a:t>
            </a:r>
            <a:r>
              <a:rPr lang="en-US" sz="2400" dirty="0" smtClean="0"/>
              <a:t>-</a:t>
            </a:r>
            <a:r>
              <a:rPr lang="ru-RU" sz="2400" dirty="0" err="1" smtClean="0"/>
              <a:t>равив</a:t>
            </a:r>
            <a:r>
              <a:rPr lang="ru-RU" sz="2400" dirty="0" smtClean="0"/>
              <a:t> </a:t>
            </a:r>
            <a:r>
              <a:rPr lang="ru-RU" sz="2400" dirty="0"/>
              <a:t>четыре пальца по </a:t>
            </a:r>
            <a:r>
              <a:rPr lang="ru-RU" sz="2400" dirty="0" smtClean="0"/>
              <a:t>направлению </a:t>
            </a:r>
            <a:r>
              <a:rPr lang="ru-RU" sz="2400" dirty="0"/>
              <a:t>тока в витках, то отставленный большой палец покажет </a:t>
            </a:r>
            <a:r>
              <a:rPr lang="ru-RU" sz="2400" dirty="0" err="1" smtClean="0"/>
              <a:t>направле</a:t>
            </a:r>
            <a:r>
              <a:rPr lang="en-US" sz="2400" dirty="0" smtClean="0"/>
              <a:t>-</a:t>
            </a:r>
            <a:r>
              <a:rPr lang="ru-RU" sz="2400" dirty="0" err="1" smtClean="0"/>
              <a:t>ние</a:t>
            </a:r>
            <a:r>
              <a:rPr lang="ru-RU" sz="2400" dirty="0" smtClean="0"/>
              <a:t> </a:t>
            </a:r>
            <a:r>
              <a:rPr lang="ru-RU" sz="2400" dirty="0"/>
              <a:t>линий магнитного поля внутри соленоида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339725"/>
            <a:ext cx="3816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Правило правой руки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1302148" y="1633404"/>
            <a:ext cx="2312064" cy="4090040"/>
          </a:xfrm>
          <a:prstGeom prst="rect">
            <a:avLst/>
          </a:prstGeom>
        </p:spPr>
      </p:pic>
      <p:pic>
        <p:nvPicPr>
          <p:cNvPr id="6146" name="Picture 2" descr="https://ds02.infourok.ru/uploads/ex/12f4/00059133-7a2ec61c/640/img24.jpg"/>
          <p:cNvPicPr>
            <a:picLocks noChangeAspect="1" noChangeArrowheads="1"/>
          </p:cNvPicPr>
          <p:nvPr/>
        </p:nvPicPr>
        <p:blipFill>
          <a:blip r:embed="rId5" cstate="print"/>
          <a:srcRect t="34375" r="7422" b="12499"/>
          <a:stretch>
            <a:fillRect/>
          </a:stretch>
        </p:blipFill>
        <p:spPr bwMode="auto">
          <a:xfrm>
            <a:off x="0" y="2"/>
            <a:ext cx="5072066" cy="2182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902768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funlib.ru/cimg/2014/101606/59206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2" y="335703"/>
            <a:ext cx="4357717" cy="48077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58849" y="0"/>
            <a:ext cx="458515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358660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Сила Ампера – сила, с которой магнитное поле действует на  </a:t>
            </a:r>
            <a:r>
              <a:rPr lang="ru-RU" sz="2400" dirty="0"/>
              <a:t>проводник с </a:t>
            </a:r>
            <a:r>
              <a:rPr lang="ru-RU" sz="2400" dirty="0" smtClean="0"/>
              <a:t>током</a:t>
            </a:r>
            <a:r>
              <a:rPr lang="ru-RU" sz="2400" dirty="0"/>
              <a:t>, помещенный в </a:t>
            </a:r>
            <a:r>
              <a:rPr lang="ru-RU" sz="2400" dirty="0" smtClean="0"/>
              <a:t>магнитное поле.</a:t>
            </a:r>
          </a:p>
          <a:p>
            <a:endParaRPr lang="ru-RU" sz="2400" dirty="0" smtClean="0"/>
          </a:p>
          <a:p>
            <a:pPr algn="ctr"/>
            <a:r>
              <a:rPr lang="en-US" sz="2400" b="1" dirty="0" err="1" smtClean="0">
                <a:latin typeface="Vijaya" pitchFamily="34" charset="0"/>
                <a:cs typeface="Vijaya" pitchFamily="34" charset="0"/>
              </a:rPr>
              <a:t>F</a:t>
            </a:r>
            <a:r>
              <a:rPr lang="en-US" sz="2400" b="1" baseline="-25000" dirty="0" err="1" smtClean="0">
                <a:latin typeface="Vijaya" pitchFamily="34" charset="0"/>
                <a:cs typeface="Vijaya" pitchFamily="34" charset="0"/>
              </a:rPr>
              <a:t>a</a:t>
            </a:r>
            <a:r>
              <a:rPr lang="en-US" sz="2400" b="1" dirty="0" smtClean="0">
                <a:latin typeface="Vijaya" pitchFamily="34" charset="0"/>
                <a:cs typeface="Vijaya" pitchFamily="34" charset="0"/>
              </a:rPr>
              <a:t> = B∙I </a:t>
            </a:r>
            <a:r>
              <a:rPr lang="en-US" sz="2400" b="1" dirty="0" smtClean="0">
                <a:latin typeface="Vijaya" pitchFamily="34" charset="0"/>
                <a:cs typeface="Vijaya" pitchFamily="34" charset="0"/>
              </a:rPr>
              <a:t>∙l ∙ </a:t>
            </a:r>
            <a:r>
              <a:rPr lang="en-US" sz="2400" b="1" dirty="0" smtClean="0">
                <a:latin typeface="Vijaya" pitchFamily="34" charset="0"/>
                <a:cs typeface="Vijaya" pitchFamily="34" charset="0"/>
              </a:rPr>
              <a:t>sin</a:t>
            </a:r>
            <a:r>
              <a:rPr lang="en-US" sz="2400" b="1" dirty="0" smtClean="0">
                <a:latin typeface="Vijaya" pitchFamily="34" charset="0"/>
                <a:cs typeface="Vijaya" pitchFamily="34" charset="0"/>
                <a:sym typeface="Symbol"/>
              </a:rPr>
              <a:t></a:t>
            </a:r>
            <a:endParaRPr lang="ru-RU" sz="2400" b="1" dirty="0">
              <a:latin typeface="Century" pitchFamily="18" charset="0"/>
              <a:cs typeface="Vijay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5288" y="358661"/>
            <a:ext cx="4176712" cy="1857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133" y="2715766"/>
            <a:ext cx="4176712" cy="1854675"/>
          </a:xfrm>
          <a:prstGeom prst="rect">
            <a:avLst/>
          </a:prstGeom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22253" y="3042939"/>
            <a:ext cx="883062" cy="1200329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22253" y="3042939"/>
            <a:ext cx="883062" cy="120032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092280" y="257175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ijaya" pitchFamily="34" charset="0"/>
                <a:cs typeface="Vijaya" pitchFamily="34" charset="0"/>
              </a:rPr>
              <a:t>B </a:t>
            </a:r>
            <a:r>
              <a:rPr lang="ru-RU" dirty="0" smtClean="0">
                <a:latin typeface="Vijaya" pitchFamily="34" charset="0"/>
                <a:cs typeface="Vijaya" pitchFamily="34" charset="0"/>
              </a:rPr>
              <a:t>- </a:t>
            </a:r>
            <a:r>
              <a:rPr lang="ru-RU" sz="1400" dirty="0" smtClean="0">
                <a:latin typeface="Vijaya" pitchFamily="34" charset="0"/>
                <a:cs typeface="Vijaya" pitchFamily="34" charset="0"/>
              </a:rPr>
              <a:t>магнитная индукция</a:t>
            </a:r>
            <a:endParaRPr lang="en-US" sz="1400" dirty="0" smtClean="0">
              <a:latin typeface="Vijaya" pitchFamily="34" charset="0"/>
              <a:cs typeface="Vijaya" pitchFamily="34" charset="0"/>
            </a:endParaRPr>
          </a:p>
          <a:p>
            <a:r>
              <a:rPr lang="en-US" dirty="0" smtClean="0">
                <a:latin typeface="Vijaya" pitchFamily="34" charset="0"/>
                <a:cs typeface="Vijaya" pitchFamily="34" charset="0"/>
              </a:rPr>
              <a:t>I</a:t>
            </a:r>
            <a:r>
              <a:rPr lang="ru-RU" dirty="0" smtClean="0">
                <a:latin typeface="Vijaya" pitchFamily="34" charset="0"/>
                <a:cs typeface="Vijaya" pitchFamily="34" charset="0"/>
              </a:rPr>
              <a:t> – </a:t>
            </a:r>
            <a:r>
              <a:rPr lang="ru-RU" sz="1400" dirty="0" smtClean="0">
                <a:latin typeface="Vijaya" pitchFamily="34" charset="0"/>
                <a:cs typeface="Vijaya" pitchFamily="34" charset="0"/>
              </a:rPr>
              <a:t>сила тока</a:t>
            </a:r>
            <a:endParaRPr lang="en-US" sz="1400" dirty="0" smtClean="0">
              <a:latin typeface="Vijaya" pitchFamily="34" charset="0"/>
              <a:cs typeface="Vijaya" pitchFamily="34" charset="0"/>
            </a:endParaRPr>
          </a:p>
          <a:p>
            <a:r>
              <a:rPr lang="en-US" dirty="0" smtClean="0">
                <a:latin typeface="Vijaya" pitchFamily="34" charset="0"/>
                <a:cs typeface="Vijaya" pitchFamily="34" charset="0"/>
              </a:rPr>
              <a:t>l</a:t>
            </a:r>
            <a:r>
              <a:rPr lang="ru-RU" dirty="0" smtClean="0">
                <a:latin typeface="Vijaya" pitchFamily="34" charset="0"/>
                <a:cs typeface="Vijaya" pitchFamily="34" charset="0"/>
              </a:rPr>
              <a:t>  - </a:t>
            </a:r>
            <a:r>
              <a:rPr lang="ru-RU" sz="1400" dirty="0" smtClean="0">
                <a:latin typeface="Vijaya" pitchFamily="34" charset="0"/>
                <a:cs typeface="Vijaya" pitchFamily="34" charset="0"/>
              </a:rPr>
              <a:t>длина проводника</a:t>
            </a:r>
            <a:endParaRPr lang="ru-RU" sz="1400" dirty="0"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0125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550" y="135969"/>
            <a:ext cx="3122077" cy="2539406"/>
          </a:xfrm>
          <a:prstGeom prst="rect">
            <a:avLst/>
          </a:prstGeom>
        </p:spPr>
      </p:pic>
      <p:sp>
        <p:nvSpPr>
          <p:cNvPr id="111" name="Прямоугольник 11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932041" y="200289"/>
            <a:ext cx="3456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Правило </a:t>
            </a:r>
            <a:r>
              <a:rPr lang="ru-RU" sz="2400" dirty="0">
                <a:solidFill>
                  <a:srgbClr val="C00000"/>
                </a:solidFill>
              </a:rPr>
              <a:t>левой </a:t>
            </a:r>
            <a:r>
              <a:rPr lang="ru-RU" sz="2400" dirty="0" smtClean="0">
                <a:solidFill>
                  <a:srgbClr val="C00000"/>
                </a:solidFill>
              </a:rPr>
              <a:t>руки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3" y="584252"/>
            <a:ext cx="38277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левую руку расположить так, чтобы линии магнитного </a:t>
            </a:r>
            <a:r>
              <a:rPr lang="ru-RU" dirty="0" smtClean="0"/>
              <a:t>поля </a:t>
            </a:r>
            <a:r>
              <a:rPr lang="ru-RU" dirty="0" err="1" smtClean="0"/>
              <a:t>вхо</a:t>
            </a:r>
            <a:r>
              <a:rPr lang="en-US" dirty="0" smtClean="0"/>
              <a:t>-</a:t>
            </a:r>
            <a:r>
              <a:rPr lang="ru-RU" dirty="0" err="1" smtClean="0"/>
              <a:t>дили</a:t>
            </a:r>
            <a:r>
              <a:rPr lang="ru-RU" dirty="0" smtClean="0"/>
              <a:t> </a:t>
            </a:r>
            <a:r>
              <a:rPr lang="ru-RU" dirty="0"/>
              <a:t>в ладонь </a:t>
            </a:r>
            <a:r>
              <a:rPr lang="ru-RU" dirty="0" smtClean="0"/>
              <a:t>перпендикулярно </a:t>
            </a:r>
            <a:r>
              <a:rPr lang="ru-RU" dirty="0"/>
              <a:t>к ней, а четыре </a:t>
            </a:r>
            <a:r>
              <a:rPr lang="ru-RU" dirty="0" smtClean="0"/>
              <a:t>вытянутых </a:t>
            </a:r>
            <a:r>
              <a:rPr lang="ru-RU" dirty="0"/>
              <a:t>пальца </a:t>
            </a:r>
            <a:r>
              <a:rPr lang="ru-RU" dirty="0" smtClean="0"/>
              <a:t>бы</a:t>
            </a:r>
            <a:r>
              <a:rPr lang="en-US" dirty="0" smtClean="0"/>
              <a:t>-</a:t>
            </a:r>
            <a:r>
              <a:rPr lang="ru-RU" dirty="0" smtClean="0"/>
              <a:t>ли </a:t>
            </a:r>
            <a:r>
              <a:rPr lang="ru-RU" dirty="0"/>
              <a:t>направлены по току, то </a:t>
            </a:r>
            <a:r>
              <a:rPr lang="ru-RU" dirty="0" smtClean="0"/>
              <a:t>отставлен</a:t>
            </a:r>
            <a:r>
              <a:rPr lang="en-US" dirty="0" smtClean="0"/>
              <a:t>-</a:t>
            </a:r>
            <a:r>
              <a:rPr lang="ru-RU" dirty="0" err="1" smtClean="0"/>
              <a:t>ный</a:t>
            </a:r>
            <a:r>
              <a:rPr lang="ru-RU" dirty="0" smtClean="0"/>
              <a:t> </a:t>
            </a:r>
            <a:r>
              <a:rPr lang="ru-RU" dirty="0"/>
              <a:t>на 90° </a:t>
            </a:r>
            <a:r>
              <a:rPr lang="ru-RU" dirty="0" smtClean="0"/>
              <a:t>большой </a:t>
            </a:r>
            <a:r>
              <a:rPr lang="ru-RU" dirty="0"/>
              <a:t>палец покажет </a:t>
            </a:r>
            <a:r>
              <a:rPr lang="ru-RU" dirty="0" smtClean="0"/>
              <a:t>направление </a:t>
            </a:r>
            <a:r>
              <a:rPr lang="ru-RU" dirty="0"/>
              <a:t>действующей на </a:t>
            </a:r>
            <a:r>
              <a:rPr lang="ru-RU" dirty="0" smtClean="0"/>
              <a:t>про</a:t>
            </a:r>
            <a:r>
              <a:rPr lang="en-US" dirty="0" smtClean="0"/>
              <a:t>-</a:t>
            </a:r>
            <a:r>
              <a:rPr lang="ru-RU" dirty="0" smtClean="0"/>
              <a:t>водник </a:t>
            </a:r>
            <a:r>
              <a:rPr lang="ru-RU" dirty="0"/>
              <a:t>силы.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2039" y="3046953"/>
            <a:ext cx="3778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 направление </a:t>
            </a:r>
            <a:r>
              <a:rPr lang="ru-RU" dirty="0"/>
              <a:t>тока во внешней части электрической цепи </a:t>
            </a:r>
            <a:r>
              <a:rPr lang="ru-RU" dirty="0" err="1" smtClean="0"/>
              <a:t>прини</a:t>
            </a:r>
            <a:r>
              <a:rPr lang="en-US" dirty="0" smtClean="0"/>
              <a:t>-</a:t>
            </a:r>
            <a:r>
              <a:rPr lang="ru-RU" dirty="0" smtClean="0"/>
              <a:t>мается </a:t>
            </a:r>
            <a:r>
              <a:rPr lang="ru-RU" dirty="0"/>
              <a:t>направление от </a:t>
            </a:r>
            <a:r>
              <a:rPr lang="ru-RU" dirty="0" err="1" smtClean="0"/>
              <a:t>положитель</a:t>
            </a:r>
            <a:r>
              <a:rPr lang="en-US" dirty="0" smtClean="0"/>
              <a:t>-</a:t>
            </a:r>
            <a:r>
              <a:rPr lang="ru-RU" dirty="0" err="1" smtClean="0"/>
              <a:t>ного</a:t>
            </a:r>
            <a:r>
              <a:rPr lang="ru-RU" dirty="0" smtClean="0"/>
              <a:t> </a:t>
            </a:r>
            <a:r>
              <a:rPr lang="ru-RU" dirty="0"/>
              <a:t>полюса источника тока к </a:t>
            </a:r>
            <a:r>
              <a:rPr lang="ru-RU" dirty="0" smtClean="0"/>
              <a:t>отри</a:t>
            </a:r>
            <a:r>
              <a:rPr lang="en-US" dirty="0" smtClean="0"/>
              <a:t>-</a:t>
            </a:r>
            <a:r>
              <a:rPr lang="ru-RU" dirty="0" err="1" smtClean="0"/>
              <a:t>цательному</a:t>
            </a:r>
            <a:r>
              <a:rPr lang="ru-RU" dirty="0"/>
              <a:t>.</a:t>
            </a:r>
          </a:p>
        </p:txBody>
      </p:sp>
      <p:sp>
        <p:nvSpPr>
          <p:cNvPr id="7" name="Цилиндр 6"/>
          <p:cNvSpPr/>
          <p:nvPr/>
        </p:nvSpPr>
        <p:spPr>
          <a:xfrm rot="5400000">
            <a:off x="1591613" y="2005081"/>
            <a:ext cx="1584176" cy="3960688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2"/>
          <p:cNvGrpSpPr/>
          <p:nvPr/>
        </p:nvGrpSpPr>
        <p:grpSpPr>
          <a:xfrm>
            <a:off x="1328155" y="3336888"/>
            <a:ext cx="497258" cy="307777"/>
            <a:chOff x="1410446" y="3298093"/>
            <a:chExt cx="497258" cy="307777"/>
          </a:xfrm>
        </p:grpSpPr>
        <p:grpSp>
          <p:nvGrpSpPr>
            <p:cNvPr id="14" name="Группа 19"/>
            <p:cNvGrpSpPr/>
            <p:nvPr/>
          </p:nvGrpSpPr>
          <p:grpSpPr>
            <a:xfrm>
              <a:off x="1455086" y="3363838"/>
              <a:ext cx="452618" cy="185155"/>
              <a:chOff x="1455086" y="3363838"/>
              <a:chExt cx="452618" cy="185155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1455086" y="3363838"/>
                <a:ext cx="185155" cy="185155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" name="Прямая со стрелкой 9"/>
              <p:cNvCxnSpPr>
                <a:stCxn id="13" idx="6"/>
              </p:cNvCxnSpPr>
              <p:nvPr/>
            </p:nvCxnSpPr>
            <p:spPr>
              <a:xfrm>
                <a:off x="1640241" y="3456416"/>
                <a:ext cx="267463" cy="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1410446" y="329809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+</a:t>
              </a:r>
              <a:endParaRPr lang="ru-RU" sz="1400" dirty="0"/>
            </a:p>
          </p:txBody>
        </p:sp>
      </p:grpSp>
      <p:grpSp>
        <p:nvGrpSpPr>
          <p:cNvPr id="16" name="Группа 24"/>
          <p:cNvGrpSpPr/>
          <p:nvPr/>
        </p:nvGrpSpPr>
        <p:grpSpPr>
          <a:xfrm>
            <a:off x="959797" y="3767662"/>
            <a:ext cx="523678" cy="307777"/>
            <a:chOff x="899592" y="3671919"/>
            <a:chExt cx="523678" cy="307777"/>
          </a:xfrm>
        </p:grpSpPr>
        <p:grpSp>
          <p:nvGrpSpPr>
            <p:cNvPr id="17" name="Группа 20"/>
            <p:cNvGrpSpPr/>
            <p:nvPr/>
          </p:nvGrpSpPr>
          <p:grpSpPr>
            <a:xfrm>
              <a:off x="899592" y="3738961"/>
              <a:ext cx="473187" cy="185155"/>
              <a:chOff x="899592" y="3738961"/>
              <a:chExt cx="473187" cy="185155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1187624" y="3738961"/>
                <a:ext cx="185155" cy="185155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8" name="Прямая со стрелкой 17"/>
              <p:cNvCxnSpPr/>
              <p:nvPr/>
            </p:nvCxnSpPr>
            <p:spPr>
              <a:xfrm flipH="1">
                <a:off x="899592" y="3825808"/>
                <a:ext cx="288034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1148836" y="3671919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–</a:t>
              </a:r>
            </a:p>
          </p:txBody>
        </p:sp>
      </p:grpSp>
      <p:grpSp>
        <p:nvGrpSpPr>
          <p:cNvPr id="20" name="Группа 29"/>
          <p:cNvGrpSpPr/>
          <p:nvPr/>
        </p:nvGrpSpPr>
        <p:grpSpPr>
          <a:xfrm>
            <a:off x="1608345" y="3635796"/>
            <a:ext cx="497258" cy="307777"/>
            <a:chOff x="1410446" y="3298093"/>
            <a:chExt cx="497258" cy="307777"/>
          </a:xfrm>
        </p:grpSpPr>
        <p:grpSp>
          <p:nvGrpSpPr>
            <p:cNvPr id="21" name="Группа 30"/>
            <p:cNvGrpSpPr/>
            <p:nvPr/>
          </p:nvGrpSpPr>
          <p:grpSpPr>
            <a:xfrm>
              <a:off x="1455086" y="3363838"/>
              <a:ext cx="452618" cy="185155"/>
              <a:chOff x="1455086" y="3363838"/>
              <a:chExt cx="452618" cy="185155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455086" y="3363838"/>
                <a:ext cx="185155" cy="185155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4" name="Прямая со стрелкой 33"/>
              <p:cNvCxnSpPr>
                <a:stCxn id="33" idx="6"/>
              </p:cNvCxnSpPr>
              <p:nvPr/>
            </p:nvCxnSpPr>
            <p:spPr>
              <a:xfrm>
                <a:off x="1640241" y="3456416"/>
                <a:ext cx="267463" cy="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1410446" y="329809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+</a:t>
              </a:r>
              <a:endParaRPr lang="ru-RU" sz="1400" dirty="0"/>
            </a:p>
          </p:txBody>
        </p:sp>
      </p:grpSp>
      <p:grpSp>
        <p:nvGrpSpPr>
          <p:cNvPr id="23" name="Группа 34"/>
          <p:cNvGrpSpPr/>
          <p:nvPr/>
        </p:nvGrpSpPr>
        <p:grpSpPr>
          <a:xfrm>
            <a:off x="625031" y="4092432"/>
            <a:ext cx="497258" cy="307777"/>
            <a:chOff x="1410446" y="3298093"/>
            <a:chExt cx="497258" cy="307777"/>
          </a:xfrm>
        </p:grpSpPr>
        <p:grpSp>
          <p:nvGrpSpPr>
            <p:cNvPr id="25" name="Группа 35"/>
            <p:cNvGrpSpPr/>
            <p:nvPr/>
          </p:nvGrpSpPr>
          <p:grpSpPr>
            <a:xfrm>
              <a:off x="1455086" y="3363838"/>
              <a:ext cx="452618" cy="185155"/>
              <a:chOff x="1455086" y="3363838"/>
              <a:chExt cx="452618" cy="185155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1455086" y="3363838"/>
                <a:ext cx="185155" cy="185155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9" name="Прямая со стрелкой 38"/>
              <p:cNvCxnSpPr>
                <a:stCxn id="38" idx="6"/>
              </p:cNvCxnSpPr>
              <p:nvPr/>
            </p:nvCxnSpPr>
            <p:spPr>
              <a:xfrm>
                <a:off x="1640241" y="3456416"/>
                <a:ext cx="267463" cy="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1410446" y="329809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+</a:t>
              </a:r>
              <a:endParaRPr lang="ru-RU" sz="1400" dirty="0"/>
            </a:p>
          </p:txBody>
        </p:sp>
      </p:grpSp>
      <p:grpSp>
        <p:nvGrpSpPr>
          <p:cNvPr id="26" name="Группа 45"/>
          <p:cNvGrpSpPr/>
          <p:nvPr/>
        </p:nvGrpSpPr>
        <p:grpSpPr>
          <a:xfrm>
            <a:off x="1572566" y="4148721"/>
            <a:ext cx="497258" cy="307777"/>
            <a:chOff x="1410446" y="3298093"/>
            <a:chExt cx="497258" cy="307777"/>
          </a:xfrm>
        </p:grpSpPr>
        <p:grpSp>
          <p:nvGrpSpPr>
            <p:cNvPr id="28" name="Группа 46"/>
            <p:cNvGrpSpPr/>
            <p:nvPr/>
          </p:nvGrpSpPr>
          <p:grpSpPr>
            <a:xfrm>
              <a:off x="1455086" y="3363838"/>
              <a:ext cx="452618" cy="185155"/>
              <a:chOff x="1455086" y="3363838"/>
              <a:chExt cx="452618" cy="185155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1455086" y="3363838"/>
                <a:ext cx="185155" cy="185155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0" name="Прямая со стрелкой 49"/>
              <p:cNvCxnSpPr>
                <a:stCxn id="49" idx="6"/>
              </p:cNvCxnSpPr>
              <p:nvPr/>
            </p:nvCxnSpPr>
            <p:spPr>
              <a:xfrm>
                <a:off x="1640241" y="3456416"/>
                <a:ext cx="267463" cy="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1410446" y="329809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+</a:t>
              </a:r>
              <a:endParaRPr lang="ru-RU" sz="1400" dirty="0"/>
            </a:p>
          </p:txBody>
        </p:sp>
      </p:grpSp>
      <p:grpSp>
        <p:nvGrpSpPr>
          <p:cNvPr id="30" name="Группа 50"/>
          <p:cNvGrpSpPr/>
          <p:nvPr/>
        </p:nvGrpSpPr>
        <p:grpSpPr>
          <a:xfrm>
            <a:off x="2485192" y="3578919"/>
            <a:ext cx="497258" cy="307777"/>
            <a:chOff x="1410446" y="3298093"/>
            <a:chExt cx="497258" cy="307777"/>
          </a:xfrm>
        </p:grpSpPr>
        <p:grpSp>
          <p:nvGrpSpPr>
            <p:cNvPr id="31" name="Группа 51"/>
            <p:cNvGrpSpPr/>
            <p:nvPr/>
          </p:nvGrpSpPr>
          <p:grpSpPr>
            <a:xfrm>
              <a:off x="1455086" y="3363838"/>
              <a:ext cx="452618" cy="185155"/>
              <a:chOff x="1455086" y="3363838"/>
              <a:chExt cx="452618" cy="185155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1455086" y="3363838"/>
                <a:ext cx="185155" cy="185155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5" name="Прямая со стрелкой 54"/>
              <p:cNvCxnSpPr>
                <a:stCxn id="54" idx="6"/>
              </p:cNvCxnSpPr>
              <p:nvPr/>
            </p:nvCxnSpPr>
            <p:spPr>
              <a:xfrm>
                <a:off x="1640241" y="3456416"/>
                <a:ext cx="267463" cy="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1410446" y="329809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+</a:t>
              </a:r>
              <a:endParaRPr lang="ru-RU" sz="1400" dirty="0"/>
            </a:p>
          </p:txBody>
        </p:sp>
      </p:grpSp>
      <p:grpSp>
        <p:nvGrpSpPr>
          <p:cNvPr id="35" name="Группа 55"/>
          <p:cNvGrpSpPr/>
          <p:nvPr/>
        </p:nvGrpSpPr>
        <p:grpSpPr>
          <a:xfrm>
            <a:off x="2632046" y="4220571"/>
            <a:ext cx="497258" cy="307777"/>
            <a:chOff x="1410446" y="3298093"/>
            <a:chExt cx="497258" cy="307777"/>
          </a:xfrm>
        </p:grpSpPr>
        <p:grpSp>
          <p:nvGrpSpPr>
            <p:cNvPr id="36" name="Группа 56"/>
            <p:cNvGrpSpPr/>
            <p:nvPr/>
          </p:nvGrpSpPr>
          <p:grpSpPr>
            <a:xfrm>
              <a:off x="1455086" y="3363838"/>
              <a:ext cx="452618" cy="185155"/>
              <a:chOff x="1455086" y="3363838"/>
              <a:chExt cx="452618" cy="185155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1455086" y="3363838"/>
                <a:ext cx="185155" cy="185155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0" name="Прямая со стрелкой 59"/>
              <p:cNvCxnSpPr>
                <a:stCxn id="59" idx="6"/>
              </p:cNvCxnSpPr>
              <p:nvPr/>
            </p:nvCxnSpPr>
            <p:spPr>
              <a:xfrm>
                <a:off x="1640241" y="3456416"/>
                <a:ext cx="267463" cy="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/>
            <p:cNvSpPr txBox="1"/>
            <p:nvPr/>
          </p:nvSpPr>
          <p:spPr>
            <a:xfrm>
              <a:off x="1410446" y="329809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+</a:t>
              </a:r>
              <a:endParaRPr lang="ru-RU" sz="1400" dirty="0"/>
            </a:p>
          </p:txBody>
        </p:sp>
      </p:grpSp>
      <p:grpSp>
        <p:nvGrpSpPr>
          <p:cNvPr id="40" name="Группа 60"/>
          <p:cNvGrpSpPr/>
          <p:nvPr/>
        </p:nvGrpSpPr>
        <p:grpSpPr>
          <a:xfrm>
            <a:off x="3031640" y="3271143"/>
            <a:ext cx="497258" cy="307777"/>
            <a:chOff x="1410446" y="3298093"/>
            <a:chExt cx="497258" cy="307777"/>
          </a:xfrm>
        </p:grpSpPr>
        <p:grpSp>
          <p:nvGrpSpPr>
            <p:cNvPr id="41" name="Группа 61"/>
            <p:cNvGrpSpPr/>
            <p:nvPr/>
          </p:nvGrpSpPr>
          <p:grpSpPr>
            <a:xfrm>
              <a:off x="1455086" y="3363838"/>
              <a:ext cx="452618" cy="185155"/>
              <a:chOff x="1455086" y="3363838"/>
              <a:chExt cx="452618" cy="185155"/>
            </a:xfrm>
          </p:grpSpPr>
          <p:sp>
            <p:nvSpPr>
              <p:cNvPr id="64" name="Овал 63"/>
              <p:cNvSpPr/>
              <p:nvPr/>
            </p:nvSpPr>
            <p:spPr>
              <a:xfrm>
                <a:off x="1455086" y="3363838"/>
                <a:ext cx="185155" cy="185155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5" name="Прямая со стрелкой 64"/>
              <p:cNvCxnSpPr>
                <a:stCxn id="64" idx="6"/>
              </p:cNvCxnSpPr>
              <p:nvPr/>
            </p:nvCxnSpPr>
            <p:spPr>
              <a:xfrm>
                <a:off x="1640241" y="3456416"/>
                <a:ext cx="267463" cy="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1410446" y="329809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+</a:t>
              </a:r>
              <a:endParaRPr lang="ru-RU" sz="1400" dirty="0"/>
            </a:p>
          </p:txBody>
        </p:sp>
      </p:grpSp>
      <p:grpSp>
        <p:nvGrpSpPr>
          <p:cNvPr id="42" name="Группа 65"/>
          <p:cNvGrpSpPr/>
          <p:nvPr/>
        </p:nvGrpSpPr>
        <p:grpSpPr>
          <a:xfrm>
            <a:off x="648959" y="3302151"/>
            <a:ext cx="523678" cy="307777"/>
            <a:chOff x="899592" y="3671919"/>
            <a:chExt cx="523678" cy="307777"/>
          </a:xfrm>
        </p:grpSpPr>
        <p:grpSp>
          <p:nvGrpSpPr>
            <p:cNvPr id="43" name="Группа 66"/>
            <p:cNvGrpSpPr/>
            <p:nvPr/>
          </p:nvGrpSpPr>
          <p:grpSpPr>
            <a:xfrm>
              <a:off x="899592" y="3738961"/>
              <a:ext cx="473187" cy="185155"/>
              <a:chOff x="899592" y="3738961"/>
              <a:chExt cx="473187" cy="185155"/>
            </a:xfrm>
          </p:grpSpPr>
          <p:sp>
            <p:nvSpPr>
              <p:cNvPr id="69" name="Овал 68"/>
              <p:cNvSpPr/>
              <p:nvPr/>
            </p:nvSpPr>
            <p:spPr>
              <a:xfrm>
                <a:off x="1187624" y="3738961"/>
                <a:ext cx="185155" cy="185155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0" name="Прямая со стрелкой 69"/>
              <p:cNvCxnSpPr/>
              <p:nvPr/>
            </p:nvCxnSpPr>
            <p:spPr>
              <a:xfrm flipH="1">
                <a:off x="899592" y="3825808"/>
                <a:ext cx="288034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>
              <a:off x="1148836" y="3671919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–</a:t>
              </a:r>
            </a:p>
          </p:txBody>
        </p:sp>
      </p:grpSp>
      <p:grpSp>
        <p:nvGrpSpPr>
          <p:cNvPr id="44" name="Группа 70"/>
          <p:cNvGrpSpPr/>
          <p:nvPr/>
        </p:nvGrpSpPr>
        <p:grpSpPr>
          <a:xfrm>
            <a:off x="845593" y="4416615"/>
            <a:ext cx="523678" cy="307777"/>
            <a:chOff x="899592" y="3671919"/>
            <a:chExt cx="523678" cy="307777"/>
          </a:xfrm>
        </p:grpSpPr>
        <p:grpSp>
          <p:nvGrpSpPr>
            <p:cNvPr id="45" name="Группа 71"/>
            <p:cNvGrpSpPr/>
            <p:nvPr/>
          </p:nvGrpSpPr>
          <p:grpSpPr>
            <a:xfrm>
              <a:off x="899592" y="3738961"/>
              <a:ext cx="473187" cy="185155"/>
              <a:chOff x="899592" y="3738961"/>
              <a:chExt cx="473187" cy="185155"/>
            </a:xfrm>
          </p:grpSpPr>
          <p:sp>
            <p:nvSpPr>
              <p:cNvPr id="74" name="Овал 73"/>
              <p:cNvSpPr/>
              <p:nvPr/>
            </p:nvSpPr>
            <p:spPr>
              <a:xfrm>
                <a:off x="1187624" y="3738961"/>
                <a:ext cx="185155" cy="185155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5" name="Прямая со стрелкой 74"/>
              <p:cNvCxnSpPr/>
              <p:nvPr/>
            </p:nvCxnSpPr>
            <p:spPr>
              <a:xfrm flipH="1">
                <a:off x="899592" y="3825808"/>
                <a:ext cx="288034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>
              <a:off x="1148836" y="3671919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–</a:t>
              </a:r>
            </a:p>
          </p:txBody>
        </p:sp>
      </p:grpSp>
      <p:grpSp>
        <p:nvGrpSpPr>
          <p:cNvPr id="46" name="Группа 75"/>
          <p:cNvGrpSpPr/>
          <p:nvPr/>
        </p:nvGrpSpPr>
        <p:grpSpPr>
          <a:xfrm>
            <a:off x="2027789" y="3910429"/>
            <a:ext cx="523678" cy="307777"/>
            <a:chOff x="899592" y="3671919"/>
            <a:chExt cx="523678" cy="307777"/>
          </a:xfrm>
        </p:grpSpPr>
        <p:grpSp>
          <p:nvGrpSpPr>
            <p:cNvPr id="47" name="Группа 76"/>
            <p:cNvGrpSpPr/>
            <p:nvPr/>
          </p:nvGrpSpPr>
          <p:grpSpPr>
            <a:xfrm>
              <a:off x="899592" y="3738961"/>
              <a:ext cx="473187" cy="185155"/>
              <a:chOff x="899592" y="3738961"/>
              <a:chExt cx="473187" cy="185155"/>
            </a:xfrm>
          </p:grpSpPr>
          <p:sp>
            <p:nvSpPr>
              <p:cNvPr id="79" name="Овал 78"/>
              <p:cNvSpPr/>
              <p:nvPr/>
            </p:nvSpPr>
            <p:spPr>
              <a:xfrm>
                <a:off x="1187624" y="3738961"/>
                <a:ext cx="185155" cy="185155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0" name="Прямая со стрелкой 79"/>
              <p:cNvCxnSpPr/>
              <p:nvPr/>
            </p:nvCxnSpPr>
            <p:spPr>
              <a:xfrm flipH="1">
                <a:off x="899592" y="3825808"/>
                <a:ext cx="288034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8" name="TextBox 77"/>
            <p:cNvSpPr txBox="1"/>
            <p:nvPr/>
          </p:nvSpPr>
          <p:spPr>
            <a:xfrm>
              <a:off x="1148836" y="3671919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–</a:t>
              </a:r>
            </a:p>
          </p:txBody>
        </p:sp>
      </p:grpSp>
      <p:grpSp>
        <p:nvGrpSpPr>
          <p:cNvPr id="51" name="Группа 80"/>
          <p:cNvGrpSpPr/>
          <p:nvPr/>
        </p:nvGrpSpPr>
        <p:grpSpPr>
          <a:xfrm>
            <a:off x="2158859" y="3215304"/>
            <a:ext cx="523678" cy="307777"/>
            <a:chOff x="899592" y="3671919"/>
            <a:chExt cx="523678" cy="307777"/>
          </a:xfrm>
        </p:grpSpPr>
        <p:grpSp>
          <p:nvGrpSpPr>
            <p:cNvPr id="52" name="Группа 81"/>
            <p:cNvGrpSpPr/>
            <p:nvPr/>
          </p:nvGrpSpPr>
          <p:grpSpPr>
            <a:xfrm>
              <a:off x="899592" y="3738961"/>
              <a:ext cx="473187" cy="185155"/>
              <a:chOff x="899592" y="3738961"/>
              <a:chExt cx="473187" cy="185155"/>
            </a:xfrm>
          </p:grpSpPr>
          <p:sp>
            <p:nvSpPr>
              <p:cNvPr id="84" name="Овал 83"/>
              <p:cNvSpPr/>
              <p:nvPr/>
            </p:nvSpPr>
            <p:spPr>
              <a:xfrm>
                <a:off x="1187624" y="3738961"/>
                <a:ext cx="185155" cy="185155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5" name="Прямая со стрелкой 84"/>
              <p:cNvCxnSpPr/>
              <p:nvPr/>
            </p:nvCxnSpPr>
            <p:spPr>
              <a:xfrm flipH="1">
                <a:off x="899592" y="3825808"/>
                <a:ext cx="288034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/>
            <p:cNvSpPr txBox="1"/>
            <p:nvPr/>
          </p:nvSpPr>
          <p:spPr>
            <a:xfrm>
              <a:off x="1148836" y="3671919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–</a:t>
              </a:r>
            </a:p>
          </p:txBody>
        </p:sp>
      </p:grpSp>
      <p:grpSp>
        <p:nvGrpSpPr>
          <p:cNvPr id="56" name="Группа 85"/>
          <p:cNvGrpSpPr/>
          <p:nvPr/>
        </p:nvGrpSpPr>
        <p:grpSpPr>
          <a:xfrm>
            <a:off x="2786191" y="3829865"/>
            <a:ext cx="523678" cy="307777"/>
            <a:chOff x="899592" y="3671919"/>
            <a:chExt cx="523678" cy="307777"/>
          </a:xfrm>
        </p:grpSpPr>
        <p:grpSp>
          <p:nvGrpSpPr>
            <p:cNvPr id="57" name="Группа 86"/>
            <p:cNvGrpSpPr/>
            <p:nvPr/>
          </p:nvGrpSpPr>
          <p:grpSpPr>
            <a:xfrm>
              <a:off x="899592" y="3738961"/>
              <a:ext cx="473187" cy="185155"/>
              <a:chOff x="899592" y="3738961"/>
              <a:chExt cx="473187" cy="185155"/>
            </a:xfrm>
          </p:grpSpPr>
          <p:sp>
            <p:nvSpPr>
              <p:cNvPr id="89" name="Овал 88"/>
              <p:cNvSpPr/>
              <p:nvPr/>
            </p:nvSpPr>
            <p:spPr>
              <a:xfrm>
                <a:off x="1187624" y="3738961"/>
                <a:ext cx="185155" cy="185155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0" name="Прямая со стрелкой 89"/>
              <p:cNvCxnSpPr/>
              <p:nvPr/>
            </p:nvCxnSpPr>
            <p:spPr>
              <a:xfrm flipH="1">
                <a:off x="899592" y="3825808"/>
                <a:ext cx="288034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88" name="TextBox 87"/>
            <p:cNvSpPr txBox="1"/>
            <p:nvPr/>
          </p:nvSpPr>
          <p:spPr>
            <a:xfrm>
              <a:off x="1148836" y="3671919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–</a:t>
              </a:r>
            </a:p>
          </p:txBody>
        </p:sp>
      </p:grpSp>
      <p:grpSp>
        <p:nvGrpSpPr>
          <p:cNvPr id="61" name="Группа 90"/>
          <p:cNvGrpSpPr/>
          <p:nvPr/>
        </p:nvGrpSpPr>
        <p:grpSpPr>
          <a:xfrm>
            <a:off x="3035435" y="4437614"/>
            <a:ext cx="523678" cy="307777"/>
            <a:chOff x="899592" y="3671919"/>
            <a:chExt cx="523678" cy="307777"/>
          </a:xfrm>
        </p:grpSpPr>
        <p:grpSp>
          <p:nvGrpSpPr>
            <p:cNvPr id="62" name="Группа 91"/>
            <p:cNvGrpSpPr/>
            <p:nvPr/>
          </p:nvGrpSpPr>
          <p:grpSpPr>
            <a:xfrm>
              <a:off x="899592" y="3738961"/>
              <a:ext cx="473187" cy="185155"/>
              <a:chOff x="899592" y="3738961"/>
              <a:chExt cx="473187" cy="185155"/>
            </a:xfrm>
          </p:grpSpPr>
          <p:sp>
            <p:nvSpPr>
              <p:cNvPr id="94" name="Овал 93"/>
              <p:cNvSpPr/>
              <p:nvPr/>
            </p:nvSpPr>
            <p:spPr>
              <a:xfrm>
                <a:off x="1187624" y="3738961"/>
                <a:ext cx="185155" cy="185155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5" name="Прямая со стрелкой 94"/>
              <p:cNvCxnSpPr/>
              <p:nvPr/>
            </p:nvCxnSpPr>
            <p:spPr>
              <a:xfrm flipH="1">
                <a:off x="899592" y="3825808"/>
                <a:ext cx="288034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3" name="TextBox 92"/>
            <p:cNvSpPr txBox="1"/>
            <p:nvPr/>
          </p:nvSpPr>
          <p:spPr>
            <a:xfrm>
              <a:off x="1148836" y="3671919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–</a:t>
              </a:r>
            </a:p>
          </p:txBody>
        </p:sp>
      </p:grpSp>
      <p:grpSp>
        <p:nvGrpSpPr>
          <p:cNvPr id="66" name="Группа 95"/>
          <p:cNvGrpSpPr/>
          <p:nvPr/>
        </p:nvGrpSpPr>
        <p:grpSpPr>
          <a:xfrm>
            <a:off x="1766604" y="4405931"/>
            <a:ext cx="523678" cy="307777"/>
            <a:chOff x="899592" y="3671919"/>
            <a:chExt cx="523678" cy="307777"/>
          </a:xfrm>
        </p:grpSpPr>
        <p:grpSp>
          <p:nvGrpSpPr>
            <p:cNvPr id="67" name="Группа 96"/>
            <p:cNvGrpSpPr/>
            <p:nvPr/>
          </p:nvGrpSpPr>
          <p:grpSpPr>
            <a:xfrm>
              <a:off x="899592" y="3738961"/>
              <a:ext cx="473187" cy="185155"/>
              <a:chOff x="899592" y="3738961"/>
              <a:chExt cx="473187" cy="185155"/>
            </a:xfrm>
          </p:grpSpPr>
          <p:sp>
            <p:nvSpPr>
              <p:cNvPr id="99" name="Овал 98"/>
              <p:cNvSpPr/>
              <p:nvPr/>
            </p:nvSpPr>
            <p:spPr>
              <a:xfrm>
                <a:off x="1187624" y="3738961"/>
                <a:ext cx="185155" cy="185155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0" name="Прямая со стрелкой 99"/>
              <p:cNvCxnSpPr/>
              <p:nvPr/>
            </p:nvCxnSpPr>
            <p:spPr>
              <a:xfrm flipH="1">
                <a:off x="899592" y="3825808"/>
                <a:ext cx="288034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8" name="TextBox 97"/>
            <p:cNvSpPr txBox="1"/>
            <p:nvPr/>
          </p:nvSpPr>
          <p:spPr>
            <a:xfrm>
              <a:off x="1148836" y="3671919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–</a:t>
              </a:r>
            </a:p>
          </p:txBody>
        </p:sp>
      </p:grpSp>
      <p:grpSp>
        <p:nvGrpSpPr>
          <p:cNvPr id="71" name="Группа 100"/>
          <p:cNvGrpSpPr/>
          <p:nvPr/>
        </p:nvGrpSpPr>
        <p:grpSpPr>
          <a:xfrm>
            <a:off x="3459083" y="4091877"/>
            <a:ext cx="497258" cy="307777"/>
            <a:chOff x="1410446" y="3298093"/>
            <a:chExt cx="497258" cy="307777"/>
          </a:xfrm>
        </p:grpSpPr>
        <p:grpSp>
          <p:nvGrpSpPr>
            <p:cNvPr id="72" name="Группа 101"/>
            <p:cNvGrpSpPr/>
            <p:nvPr/>
          </p:nvGrpSpPr>
          <p:grpSpPr>
            <a:xfrm>
              <a:off x="1455086" y="3363838"/>
              <a:ext cx="452618" cy="185155"/>
              <a:chOff x="1455086" y="3363838"/>
              <a:chExt cx="452618" cy="185155"/>
            </a:xfrm>
          </p:grpSpPr>
          <p:sp>
            <p:nvSpPr>
              <p:cNvPr id="104" name="Овал 103"/>
              <p:cNvSpPr/>
              <p:nvPr/>
            </p:nvSpPr>
            <p:spPr>
              <a:xfrm>
                <a:off x="1455086" y="3363838"/>
                <a:ext cx="185155" cy="185155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5" name="Прямая со стрелкой 104"/>
              <p:cNvCxnSpPr>
                <a:stCxn id="104" idx="6"/>
              </p:cNvCxnSpPr>
              <p:nvPr/>
            </p:nvCxnSpPr>
            <p:spPr>
              <a:xfrm>
                <a:off x="1640241" y="3456416"/>
                <a:ext cx="267463" cy="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03" name="TextBox 102"/>
            <p:cNvSpPr txBox="1"/>
            <p:nvPr/>
          </p:nvSpPr>
          <p:spPr>
            <a:xfrm>
              <a:off x="1410446" y="329809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+</a:t>
              </a:r>
              <a:endParaRPr lang="ru-RU" sz="1400" dirty="0"/>
            </a:p>
          </p:txBody>
        </p:sp>
      </p:grpSp>
      <p:grpSp>
        <p:nvGrpSpPr>
          <p:cNvPr id="76" name="Группа 105"/>
          <p:cNvGrpSpPr/>
          <p:nvPr/>
        </p:nvGrpSpPr>
        <p:grpSpPr>
          <a:xfrm>
            <a:off x="3395166" y="3527516"/>
            <a:ext cx="523678" cy="307777"/>
            <a:chOff x="899592" y="3671919"/>
            <a:chExt cx="523678" cy="307777"/>
          </a:xfrm>
        </p:grpSpPr>
        <p:grpSp>
          <p:nvGrpSpPr>
            <p:cNvPr id="77" name="Группа 106"/>
            <p:cNvGrpSpPr/>
            <p:nvPr/>
          </p:nvGrpSpPr>
          <p:grpSpPr>
            <a:xfrm>
              <a:off x="899592" y="3738961"/>
              <a:ext cx="473187" cy="185155"/>
              <a:chOff x="899592" y="3738961"/>
              <a:chExt cx="473187" cy="185155"/>
            </a:xfrm>
          </p:grpSpPr>
          <p:sp>
            <p:nvSpPr>
              <p:cNvPr id="109" name="Овал 108"/>
              <p:cNvSpPr/>
              <p:nvPr/>
            </p:nvSpPr>
            <p:spPr>
              <a:xfrm>
                <a:off x="1187624" y="3738961"/>
                <a:ext cx="185155" cy="185155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0" name="Прямая со стрелкой 109"/>
              <p:cNvCxnSpPr/>
              <p:nvPr/>
            </p:nvCxnSpPr>
            <p:spPr>
              <a:xfrm flipH="1">
                <a:off x="899592" y="3825808"/>
                <a:ext cx="288034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08" name="TextBox 107"/>
            <p:cNvSpPr txBox="1"/>
            <p:nvPr/>
          </p:nvSpPr>
          <p:spPr>
            <a:xfrm>
              <a:off x="1148836" y="3671919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–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62841" y="277231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</a:t>
            </a:r>
            <a:endParaRPr lang="ru-RU" sz="2000" b="1" dirty="0"/>
          </a:p>
        </p:txBody>
      </p:sp>
      <p:sp>
        <p:nvSpPr>
          <p:cNvPr id="112" name="TextBox 111"/>
          <p:cNvSpPr txBox="1"/>
          <p:nvPr/>
        </p:nvSpPr>
        <p:spPr>
          <a:xfrm>
            <a:off x="2040762" y="2371695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02745" y="1696086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</a:t>
            </a:r>
            <a:endParaRPr lang="ru-RU" sz="20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 rot="21254010">
                <a:off x="3200403" y="441030"/>
                <a:ext cx="405880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54010">
                <a:off x="3200403" y="441030"/>
                <a:ext cx="405880" cy="43749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 flipH="1">
            <a:off x="2290282" y="339726"/>
            <a:ext cx="12594" cy="9021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277033" y="1589599"/>
            <a:ext cx="0" cy="782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960432" y="1512159"/>
            <a:ext cx="1157502" cy="1839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600647" y="358711"/>
            <a:ext cx="789850" cy="4510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64654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60494E-6 L -0.0658 -0.00988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-494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-0.01111 L -1.38889E-6 1.23457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556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00432 L -0.04028 0.0086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" y="21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82716E-6 L -0.14341 0.01851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926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1975 L -0.14896 0.0055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-71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5679E-6 L -0.24983 0.0203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1019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46914E-6 L -0.11476 -0.0358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-179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82716E-6 L 0.21684 -0.0145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74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15608 0.02994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5" y="148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46914E-6 L 0.16007 0.00031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3" y="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8 -0.00926 L 0.10104 -0.01019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-62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35802E-6 L 0.07552 0.0284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142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45679E-6 L 0.06355 -0.01111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-556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58025E-6 L 0.0158 0.0142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 animBg="1"/>
      <p:bldP spid="9" grpId="0"/>
      <p:bldP spid="112" grpId="0"/>
      <p:bldP spid="11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99652">
                        <a14:foregroundMark x1="8014" y1="18182" x2="8014" y2="18182"/>
                        <a14:foregroundMark x1="10105" y1="12810" x2="10105" y2="12810"/>
                        <a14:foregroundMark x1="47038" y1="7851" x2="47038" y2="7851"/>
                        <a14:foregroundMark x1="47735" y1="4959" x2="47735" y2="4959"/>
                        <a14:foregroundMark x1="92683" y1="34711" x2="92683" y2="34711"/>
                        <a14:foregroundMark x1="95470" y1="35124" x2="95470" y2="35124"/>
                        <a14:foregroundMark x1="95470" y1="31405" x2="95470" y2="31405"/>
                        <a14:backgroundMark x1="31010" y1="50000" x2="31010" y2="50000"/>
                        <a14:backgroundMark x1="29965" y1="44628" x2="29965" y2="4462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145" y="99070"/>
            <a:ext cx="2964571" cy="24997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22729" y="1131592"/>
            <a:ext cx="37900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если левую руку расположить так, чтобы линии магнитного </a:t>
            </a:r>
            <a:r>
              <a:rPr lang="ru-RU" sz="2000" dirty="0" smtClean="0"/>
              <a:t>по</a:t>
            </a:r>
            <a:r>
              <a:rPr lang="en-US" sz="2000" dirty="0" smtClean="0"/>
              <a:t>-</a:t>
            </a:r>
            <a:r>
              <a:rPr lang="ru-RU" sz="2000" dirty="0" smtClean="0"/>
              <a:t>ля </a:t>
            </a:r>
            <a:r>
              <a:rPr lang="ru-RU" sz="2000" dirty="0"/>
              <a:t>входили в ладонь </a:t>
            </a:r>
            <a:r>
              <a:rPr lang="ru-RU" sz="2000" dirty="0" err="1" smtClean="0"/>
              <a:t>перпенди</a:t>
            </a:r>
            <a:r>
              <a:rPr lang="en-US" sz="2000" dirty="0" smtClean="0"/>
              <a:t>-</a:t>
            </a:r>
            <a:r>
              <a:rPr lang="ru-RU" sz="2000" dirty="0" err="1" smtClean="0"/>
              <a:t>кулярно</a:t>
            </a:r>
            <a:r>
              <a:rPr lang="ru-RU" sz="2000" dirty="0" smtClean="0"/>
              <a:t> </a:t>
            </a:r>
            <a:r>
              <a:rPr lang="ru-RU" sz="2000" dirty="0"/>
              <a:t>к ней, а четыре пальца были направлены по движению положительно заряженной </a:t>
            </a:r>
            <a:r>
              <a:rPr lang="ru-RU" sz="2000" dirty="0" smtClean="0"/>
              <a:t>час</a:t>
            </a:r>
            <a:r>
              <a:rPr lang="en-US" sz="2000" dirty="0" smtClean="0"/>
              <a:t>-</a:t>
            </a:r>
            <a:r>
              <a:rPr lang="ru-RU" sz="2000" dirty="0" err="1" smtClean="0"/>
              <a:t>тицы</a:t>
            </a:r>
            <a:r>
              <a:rPr lang="ru-RU" sz="2000" dirty="0" smtClean="0"/>
              <a:t> </a:t>
            </a:r>
            <a:r>
              <a:rPr lang="ru-RU" sz="2000" dirty="0"/>
              <a:t>(или против движения </a:t>
            </a:r>
            <a:r>
              <a:rPr lang="ru-RU" sz="2000" dirty="0" smtClean="0"/>
              <a:t>от</a:t>
            </a:r>
            <a:r>
              <a:rPr lang="en-US" sz="2000" dirty="0" smtClean="0"/>
              <a:t>-</a:t>
            </a:r>
            <a:r>
              <a:rPr lang="ru-RU" sz="2000" dirty="0" err="1" smtClean="0"/>
              <a:t>рицательно</a:t>
            </a:r>
            <a:r>
              <a:rPr lang="ru-RU" sz="2000" dirty="0" smtClean="0"/>
              <a:t> </a:t>
            </a:r>
            <a:r>
              <a:rPr lang="ru-RU" sz="2000" dirty="0"/>
              <a:t>заряженной), то </a:t>
            </a:r>
            <a:r>
              <a:rPr lang="ru-RU" sz="2000" dirty="0" smtClean="0"/>
              <a:t>от</a:t>
            </a:r>
            <a:r>
              <a:rPr lang="en-US" sz="2000" dirty="0" smtClean="0"/>
              <a:t>-</a:t>
            </a:r>
            <a:r>
              <a:rPr lang="ru-RU" sz="2000" dirty="0" err="1" smtClean="0"/>
              <a:t>ставленный</a:t>
            </a:r>
            <a:r>
              <a:rPr lang="ru-RU" sz="2000" dirty="0" smtClean="0"/>
              <a:t> </a:t>
            </a:r>
            <a:r>
              <a:rPr lang="ru-RU" sz="2000" dirty="0"/>
              <a:t>на 90° большой </a:t>
            </a:r>
            <a:r>
              <a:rPr lang="ru-RU" sz="2000" dirty="0" smtClean="0"/>
              <a:t>па</a:t>
            </a:r>
            <a:r>
              <a:rPr lang="en-US" sz="2000" dirty="0" smtClean="0"/>
              <a:t>-</a:t>
            </a:r>
            <a:r>
              <a:rPr lang="ru-RU" sz="2000" dirty="0" err="1" smtClean="0"/>
              <a:t>лец</a:t>
            </a:r>
            <a:r>
              <a:rPr lang="ru-RU" sz="2000" dirty="0" smtClean="0"/>
              <a:t> </a:t>
            </a:r>
            <a:r>
              <a:rPr lang="ru-RU" sz="2000" dirty="0"/>
              <a:t>покажет направление </a:t>
            </a:r>
            <a:r>
              <a:rPr lang="ru-RU" sz="2000" dirty="0" err="1" smtClean="0"/>
              <a:t>дей</a:t>
            </a:r>
            <a:r>
              <a:rPr lang="en-US" sz="2000" dirty="0" smtClean="0"/>
              <a:t>-</a:t>
            </a:r>
            <a:r>
              <a:rPr lang="ru-RU" sz="2000" dirty="0" err="1" smtClean="0"/>
              <a:t>ствующей</a:t>
            </a:r>
            <a:r>
              <a:rPr lang="ru-RU" sz="2000" dirty="0" smtClean="0"/>
              <a:t> </a:t>
            </a:r>
            <a:r>
              <a:rPr lang="ru-RU" sz="2000" dirty="0"/>
              <a:t>на частицу силы.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22733" y="200537"/>
            <a:ext cx="38166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Правило </a:t>
            </a:r>
            <a:r>
              <a:rPr lang="ru-RU" sz="2000" dirty="0">
                <a:solidFill>
                  <a:srgbClr val="C00000"/>
                </a:solidFill>
              </a:rPr>
              <a:t>левой </a:t>
            </a:r>
            <a:r>
              <a:rPr lang="ru-RU" sz="2000" dirty="0" smtClean="0">
                <a:solidFill>
                  <a:srgbClr val="C00000"/>
                </a:solidFill>
              </a:rPr>
              <a:t>руки для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отдельно взятой  движущейся частицы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952" y="2508999"/>
            <a:ext cx="2977952" cy="251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91604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32043" y="317360"/>
            <a:ext cx="3803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Правило </a:t>
            </a:r>
            <a:r>
              <a:rPr lang="ru-RU" sz="2800" dirty="0">
                <a:solidFill>
                  <a:srgbClr val="C00000"/>
                </a:solidFill>
              </a:rPr>
              <a:t>левой </a:t>
            </a:r>
            <a:r>
              <a:rPr lang="ru-RU" sz="2800" dirty="0" smtClean="0">
                <a:solidFill>
                  <a:srgbClr val="C00000"/>
                </a:solidFill>
              </a:rPr>
              <a:t>руки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3" y="771550"/>
            <a:ext cx="38037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если левую руку </a:t>
            </a:r>
            <a:r>
              <a:rPr lang="ru-RU" sz="2400" dirty="0" err="1" smtClean="0"/>
              <a:t>располо</a:t>
            </a:r>
            <a:r>
              <a:rPr lang="en-US" sz="2400" dirty="0" smtClean="0"/>
              <a:t>-</a:t>
            </a:r>
            <a:r>
              <a:rPr lang="ru-RU" sz="2400" dirty="0" smtClean="0"/>
              <a:t>жить </a:t>
            </a:r>
            <a:r>
              <a:rPr lang="ru-RU" sz="2400" dirty="0"/>
              <a:t>так, чтобы линии </a:t>
            </a:r>
            <a:r>
              <a:rPr lang="ru-RU" sz="2400" dirty="0" smtClean="0"/>
              <a:t>маг</a:t>
            </a:r>
            <a:r>
              <a:rPr lang="en-US" sz="2400" dirty="0" smtClean="0"/>
              <a:t>-</a:t>
            </a:r>
            <a:r>
              <a:rPr lang="ru-RU" sz="2400" dirty="0" err="1" smtClean="0"/>
              <a:t>нитного</a:t>
            </a:r>
            <a:r>
              <a:rPr lang="ru-RU" sz="2400" dirty="0" smtClean="0"/>
              <a:t> </a:t>
            </a:r>
            <a:r>
              <a:rPr lang="ru-RU" sz="2400" dirty="0"/>
              <a:t>поля входили в </a:t>
            </a:r>
            <a:r>
              <a:rPr lang="ru-RU" sz="2400" dirty="0" smtClean="0"/>
              <a:t>ла</a:t>
            </a:r>
            <a:r>
              <a:rPr lang="en-US" sz="2400" dirty="0" smtClean="0"/>
              <a:t>-</a:t>
            </a:r>
            <a:r>
              <a:rPr lang="ru-RU" sz="2400" dirty="0" err="1" smtClean="0"/>
              <a:t>донь</a:t>
            </a:r>
            <a:r>
              <a:rPr lang="ru-RU" sz="2400" dirty="0" smtClean="0"/>
              <a:t> </a:t>
            </a:r>
            <a:r>
              <a:rPr lang="ru-RU" sz="2400" dirty="0"/>
              <a:t>перпендикулярно к ней, а четыре вытянутых пальца были направлены по току, то отставленный на 90° большой палец </a:t>
            </a:r>
            <a:r>
              <a:rPr lang="ru-RU" sz="2400" dirty="0" smtClean="0"/>
              <a:t>пока</a:t>
            </a:r>
            <a:r>
              <a:rPr lang="en-US" sz="2400" dirty="0" smtClean="0"/>
              <a:t>-</a:t>
            </a:r>
            <a:r>
              <a:rPr lang="ru-RU" sz="2400" dirty="0" err="1" smtClean="0"/>
              <a:t>жет</a:t>
            </a:r>
            <a:r>
              <a:rPr lang="ru-RU" sz="2400" dirty="0" smtClean="0"/>
              <a:t> </a:t>
            </a:r>
            <a:r>
              <a:rPr lang="ru-RU" sz="2400" dirty="0"/>
              <a:t>направление </a:t>
            </a:r>
            <a:r>
              <a:rPr lang="ru-RU" sz="2400" dirty="0" smtClean="0"/>
              <a:t>действу</a:t>
            </a:r>
            <a:r>
              <a:rPr lang="en-US" sz="2400" dirty="0" smtClean="0"/>
              <a:t>-</a:t>
            </a:r>
            <a:r>
              <a:rPr lang="ru-RU" sz="2400" dirty="0" err="1" smtClean="0"/>
              <a:t>ющей</a:t>
            </a:r>
            <a:r>
              <a:rPr lang="ru-RU" sz="2400" dirty="0" smtClean="0"/>
              <a:t> </a:t>
            </a:r>
            <a:r>
              <a:rPr lang="ru-RU" sz="2400" dirty="0"/>
              <a:t>на проводник силы.</a:t>
            </a:r>
          </a:p>
        </p:txBody>
      </p:sp>
      <p:grpSp>
        <p:nvGrpSpPr>
          <p:cNvPr id="3" name="Группа 21"/>
          <p:cNvGrpSpPr/>
          <p:nvPr/>
        </p:nvGrpSpPr>
        <p:grpSpPr>
          <a:xfrm>
            <a:off x="376933" y="556285"/>
            <a:ext cx="4060936" cy="3938448"/>
            <a:chOff x="376933" y="556285"/>
            <a:chExt cx="4060936" cy="393844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6933" y="556285"/>
              <a:ext cx="4060936" cy="3938448"/>
            </a:xfrm>
            <a:prstGeom prst="rect">
              <a:avLst/>
            </a:prstGeom>
          </p:spPr>
        </p:pic>
        <p:cxnSp>
          <p:nvCxnSpPr>
            <p:cNvPr id="4" name="Прямая со стрелкой 3"/>
            <p:cNvCxnSpPr/>
            <p:nvPr/>
          </p:nvCxnSpPr>
          <p:spPr>
            <a:xfrm>
              <a:off x="2123728" y="3317912"/>
              <a:ext cx="0" cy="5499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>
              <a:off x="2627784" y="3317912"/>
              <a:ext cx="0" cy="5499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>
              <a:off x="2915816" y="3340875"/>
              <a:ext cx="0" cy="5270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3203848" y="3363838"/>
              <a:ext cx="0" cy="5270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2397709" y="3291830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566650" y="1103061"/>
              <a:ext cx="4443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N</a:t>
              </a:r>
              <a:endParaRPr lang="ru-RU" sz="2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75656" y="3867894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</a:t>
              </a:r>
              <a:endParaRPr lang="ru-R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003475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7012" y="652375"/>
            <a:ext cx="1138142" cy="14546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1785" y="607736"/>
            <a:ext cx="1138142" cy="14546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94354" y="607735"/>
            <a:ext cx="1138142" cy="1454654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 rot="16200000">
            <a:off x="7074210" y="608084"/>
            <a:ext cx="1138840" cy="1454654"/>
            <a:chOff x="2948339" y="3277408"/>
            <a:chExt cx="1138840" cy="145465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48339" y="3277408"/>
              <a:ext cx="1138840" cy="145465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48339" y="327741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itchFamily="34" charset="0"/>
                  <a:cs typeface="Arial" pitchFamily="34" charset="0"/>
                </a:rPr>
                <a:t>S</a:t>
              </a:r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07904" y="3277412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N</a:t>
              </a:r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93477" y="2578693"/>
            <a:ext cx="1815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Притяжение</a:t>
            </a:r>
            <a:endParaRPr lang="ru-RU" sz="2400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365913" y="3446685"/>
            <a:ext cx="705186" cy="705186"/>
            <a:chOff x="365913" y="3446685"/>
            <a:chExt cx="705186" cy="705186"/>
          </a:xfrm>
        </p:grpSpPr>
        <p:sp>
          <p:nvSpPr>
            <p:cNvPr id="12" name="Овал 11"/>
            <p:cNvSpPr/>
            <p:nvPr/>
          </p:nvSpPr>
          <p:spPr>
            <a:xfrm>
              <a:off x="365913" y="3446685"/>
              <a:ext cx="705186" cy="70518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11677" y="3476112"/>
                  <a:ext cx="63350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3600" b="1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677" y="3476112"/>
                  <a:ext cx="633507" cy="646331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Группа 22"/>
          <p:cNvGrpSpPr/>
          <p:nvPr/>
        </p:nvGrpSpPr>
        <p:grpSpPr>
          <a:xfrm>
            <a:off x="6211115" y="3507854"/>
            <a:ext cx="705186" cy="705186"/>
            <a:chOff x="6211115" y="3507854"/>
            <a:chExt cx="705186" cy="705186"/>
          </a:xfrm>
        </p:grpSpPr>
        <p:sp>
          <p:nvSpPr>
            <p:cNvPr id="14" name="Овал 13"/>
            <p:cNvSpPr/>
            <p:nvPr/>
          </p:nvSpPr>
          <p:spPr>
            <a:xfrm>
              <a:off x="6211115" y="3507854"/>
              <a:ext cx="705186" cy="70518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282794" y="3537281"/>
                  <a:ext cx="63350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3600" b="1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2794" y="3537281"/>
                  <a:ext cx="633507" cy="646331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Группа 23"/>
          <p:cNvGrpSpPr/>
          <p:nvPr/>
        </p:nvGrpSpPr>
        <p:grpSpPr>
          <a:xfrm>
            <a:off x="6938442" y="3507854"/>
            <a:ext cx="705186" cy="705186"/>
            <a:chOff x="6938442" y="3507854"/>
            <a:chExt cx="705186" cy="705186"/>
          </a:xfrm>
        </p:grpSpPr>
        <p:sp>
          <p:nvSpPr>
            <p:cNvPr id="15" name="Овал 14"/>
            <p:cNvSpPr/>
            <p:nvPr/>
          </p:nvSpPr>
          <p:spPr>
            <a:xfrm>
              <a:off x="6938442" y="3507854"/>
              <a:ext cx="705186" cy="70518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010121" y="3537280"/>
                  <a:ext cx="63350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3600" b="1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121" y="3537280"/>
                  <a:ext cx="633507" cy="646331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Группа 21"/>
          <p:cNvGrpSpPr/>
          <p:nvPr/>
        </p:nvGrpSpPr>
        <p:grpSpPr>
          <a:xfrm>
            <a:off x="3843780" y="3446685"/>
            <a:ext cx="705186" cy="705186"/>
            <a:chOff x="3843780" y="3446685"/>
            <a:chExt cx="705186" cy="705186"/>
          </a:xfrm>
        </p:grpSpPr>
        <p:sp>
          <p:nvSpPr>
            <p:cNvPr id="13" name="Овал 12"/>
            <p:cNvSpPr/>
            <p:nvPr/>
          </p:nvSpPr>
          <p:spPr>
            <a:xfrm>
              <a:off x="3843780" y="3446685"/>
              <a:ext cx="705186" cy="70518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879619" y="3476111"/>
                  <a:ext cx="63350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3600" b="1" i="1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9619" y="3476111"/>
                  <a:ext cx="633507" cy="646331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TextBox 24"/>
          <p:cNvSpPr txBox="1"/>
          <p:nvPr/>
        </p:nvSpPr>
        <p:spPr>
          <a:xfrm>
            <a:off x="5906252" y="2595443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Отталкивание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5891389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1703E-6 L -0.07796 -0.006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3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702E-6 L 0.07031 0.002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1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702E-6 L -0.06372 0.0024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12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702E-6 L 0.04201 0.0024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12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61444E-6 L 0.14584 -0.0006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3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61444E-6 L -0.15572 -0.0006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-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22579E-6 L -0.12344 0.001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1" y="6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22579E-6 L 0.08055 0.0012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Ørs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7494"/>
            <a:ext cx="3096344" cy="3986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952541" y="4326836"/>
            <a:ext cx="270241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 smtClean="0">
                <a:latin typeface="Calibri" pitchFamily="34" charset="0"/>
                <a:cs typeface="Calibri" pitchFamily="34" charset="0"/>
              </a:rPr>
              <a:t>Ханс Кристиан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Э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рстед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14.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0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8.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1777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—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0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9.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0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3.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185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1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17711" y="195486"/>
            <a:ext cx="21278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1820 год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4" name="Picture 4" descr="http://www.home-edu.ru/user/f/00000951/20/pic/exp_ers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60" y="977347"/>
            <a:ext cx="3369721" cy="3965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61026" y="2571752"/>
            <a:ext cx="216024" cy="214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61913" y="4527374"/>
            <a:ext cx="216024" cy="214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93244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User-pc-11\d\Руслан\рисунки\рисунки Png\067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4938" y="532613"/>
            <a:ext cx="2133600" cy="4078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User-pc-11\d\Руслан\рисунки\рисунки Png\067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3989" y="532613"/>
            <a:ext cx="2261802" cy="4078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04" y="532614"/>
            <a:ext cx="3801963" cy="39636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72800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3490" y="4188224"/>
            <a:ext cx="31500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 smtClean="0">
                <a:latin typeface="Calibri" pitchFamily="34" charset="0"/>
                <a:cs typeface="Calibri" pitchFamily="34" charset="0"/>
              </a:rPr>
              <a:t>Доминик Франсуа Жан Араг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о</a:t>
            </a:r>
            <a:endParaRPr lang="ru-RU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26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. 02. 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1786 —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. 10. 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1853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 descr="File:François Ara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513397"/>
            <a:ext cx="3384376" cy="36748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128" b="98291" l="1556" r="9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09" y="808859"/>
            <a:ext cx="3960689" cy="3089337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5595643" y="1332410"/>
            <a:ext cx="72008" cy="10079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27237" y="709216"/>
            <a:ext cx="1936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Полая стеклянная</a:t>
            </a:r>
          </a:p>
          <a:p>
            <a:pPr algn="ctr"/>
            <a:r>
              <a:rPr lang="ru-RU" dirty="0" smtClean="0"/>
              <a:t>трубка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8007911" y="1162802"/>
            <a:ext cx="36004" cy="6014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40177" y="545315"/>
            <a:ext cx="1735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Металлический</a:t>
            </a:r>
          </a:p>
          <a:p>
            <a:pPr algn="ctr"/>
            <a:r>
              <a:rPr lang="ru-RU" dirty="0" smtClean="0"/>
              <a:t>стержень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6564049" y="3060604"/>
            <a:ext cx="536728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24255" y="3570818"/>
            <a:ext cx="206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Медная проволока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64542" y="108894"/>
            <a:ext cx="2185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Электромагнит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4" y="3940150"/>
            <a:ext cx="41767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Электромагнит</a:t>
            </a:r>
            <a:r>
              <a:rPr lang="ru-RU" sz="2000" dirty="0" smtClean="0"/>
              <a:t> — устройство, </a:t>
            </a:r>
            <a:r>
              <a:rPr lang="ru-RU" sz="2000" dirty="0" err="1" smtClean="0"/>
              <a:t>созда-ющее</a:t>
            </a:r>
            <a:r>
              <a:rPr lang="ru-RU" sz="2000" dirty="0" smtClean="0"/>
              <a:t> сильное магнитное поле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8341481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1169" y="4157446"/>
            <a:ext cx="2574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dirty="0" smtClean="0">
                <a:latin typeface="Calibri" pitchFamily="34" charset="0"/>
                <a:cs typeface="Calibri" pitchFamily="34" charset="0"/>
              </a:rPr>
              <a:t>Андр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е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-Мар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и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Амп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е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р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20. 01. 1775 — 10. 06. 1836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53" y="399983"/>
            <a:ext cx="2990546" cy="39647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8638" y="155059"/>
            <a:ext cx="1865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Притягиваются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42907" y="2371695"/>
            <a:ext cx="186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Отталкиваются</a:t>
            </a:r>
            <a:endParaRPr lang="ru-RU" sz="20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946301" y="555526"/>
            <a:ext cx="960767" cy="19942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474430" y="555526"/>
            <a:ext cx="960767" cy="19942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037581" y="2736745"/>
            <a:ext cx="922233" cy="21357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452320" y="2736744"/>
            <a:ext cx="922233" cy="2135779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5220072" y="1045189"/>
            <a:ext cx="0" cy="4210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724128" y="1045189"/>
            <a:ext cx="0" cy="4210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740352" y="1045189"/>
            <a:ext cx="0" cy="4210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8244408" y="1045189"/>
            <a:ext cx="0" cy="4210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8507205" y="3291832"/>
            <a:ext cx="0" cy="4210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508019" y="3291832"/>
            <a:ext cx="0" cy="4210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008609" y="3291832"/>
            <a:ext cx="0" cy="4210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018004" y="3291832"/>
            <a:ext cx="0" cy="4210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105194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4427984" y="411510"/>
            <a:ext cx="3600400" cy="1882956"/>
          </a:xfrm>
          <a:prstGeom prst="cloudCallout">
            <a:avLst>
              <a:gd name="adj1" fmla="val -80043"/>
              <a:gd name="adj2" fmla="val 2976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60036" y="699542"/>
            <a:ext cx="26645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</a:t>
            </a:r>
            <a:r>
              <a:rPr lang="ru-RU" dirty="0"/>
              <a:t>атомах и молекулах вещества в результате движения электронов возникают кольцевые </a:t>
            </a:r>
            <a:r>
              <a:rPr lang="ru-RU" dirty="0" smtClean="0"/>
              <a:t>токи</a:t>
            </a:r>
            <a:endParaRPr lang="ru-RU" dirty="0"/>
          </a:p>
        </p:txBody>
      </p:sp>
      <p:pic>
        <p:nvPicPr>
          <p:cNvPr id="8196" name="Picture 4" descr="http://www.valtar.ru/images/MagSc/p_9_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89" t="11285" r="9310" b="6638"/>
          <a:stretch/>
        </p:blipFill>
        <p:spPr bwMode="auto">
          <a:xfrm>
            <a:off x="5458937" y="2378197"/>
            <a:ext cx="2836233" cy="2196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-облако 7"/>
          <p:cNvSpPr/>
          <p:nvPr/>
        </p:nvSpPr>
        <p:spPr>
          <a:xfrm>
            <a:off x="4429965" y="327780"/>
            <a:ext cx="3600400" cy="1966686"/>
          </a:xfrm>
          <a:prstGeom prst="cloudCallout">
            <a:avLst>
              <a:gd name="adj1" fmla="val -80395"/>
              <a:gd name="adj2" fmla="val 3428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88747" y="649406"/>
            <a:ext cx="2407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Эти </a:t>
            </a:r>
            <a:r>
              <a:rPr lang="ru-RU" sz="2000" dirty="0"/>
              <a:t>поля усиливают друг друга, создавая поле внутри и вокруг </a:t>
            </a:r>
            <a:r>
              <a:rPr lang="ru-RU" sz="2000" dirty="0" smtClean="0"/>
              <a:t>магнита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3504"/>
            <a:ext cx="3563888" cy="4405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5634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/>
      <p:bldP spid="3" grpId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71"/>
            <a:ext cx="90011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800" b="1" dirty="0" smtClean="0"/>
              <a:t>Магнитное поле</a:t>
            </a:r>
            <a:r>
              <a:rPr lang="ru-RU" sz="2800" dirty="0" smtClean="0"/>
              <a:t> — это особый вид материи, осуществляющий взаимодействие  между движущимися электрическими зарядами</a:t>
            </a:r>
          </a:p>
          <a:p>
            <a:pPr marL="285750" indent="-285750">
              <a:lnSpc>
                <a:spcPct val="150000"/>
              </a:lnSpc>
              <a:buClr>
                <a:srgbClr val="008000"/>
              </a:buClr>
            </a:pPr>
            <a:endParaRPr lang="ru-RU" sz="2800" dirty="0" smtClean="0"/>
          </a:p>
          <a:p>
            <a:pPr marL="285750" indent="-285750"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Ø"/>
            </a:pPr>
            <a:r>
              <a:rPr lang="ru-RU" sz="2800" dirty="0" smtClean="0"/>
              <a:t>Источником магнитного поля являются движущиеся заряды и переменные электрические поля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dd154952ea741063cf12378aea0c2cfb9349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1372</TotalTime>
  <Words>880</Words>
  <Application>Microsoft Office PowerPoint</Application>
  <PresentationFormat>Экран (16:9)</PresentationFormat>
  <Paragraphs>115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76</cp:revision>
  <dcterms:created xsi:type="dcterms:W3CDTF">2013-12-16T07:30:17Z</dcterms:created>
  <dcterms:modified xsi:type="dcterms:W3CDTF">2019-03-15T10:32:46Z</dcterms:modified>
</cp:coreProperties>
</file>