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2" r:id="rId3"/>
    <p:sldId id="331" r:id="rId4"/>
    <p:sldId id="321" r:id="rId5"/>
    <p:sldId id="312" r:id="rId6"/>
    <p:sldId id="324" r:id="rId7"/>
    <p:sldId id="326" r:id="rId8"/>
    <p:sldId id="325" r:id="rId9"/>
    <p:sldId id="327" r:id="rId10"/>
    <p:sldId id="328" r:id="rId11"/>
    <p:sldId id="329" r:id="rId12"/>
    <p:sldId id="330" r:id="rId13"/>
    <p:sldId id="333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EE4FB6-391E-4202-A377-9F21813B75E6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7DAC9A-F620-4D1A-8B8A-498E627696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000636"/>
            <a:ext cx="4919914" cy="642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929066"/>
            <a:ext cx="6858000" cy="107157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effectLst/>
              </a:rPr>
              <a:t>Измерение </a:t>
            </a:r>
            <a:r>
              <a:rPr lang="ru-RU" sz="3200" b="1" dirty="0" smtClean="0">
                <a:effectLst/>
              </a:rPr>
              <a:t>размеров малых </a:t>
            </a:r>
            <a:r>
              <a:rPr lang="ru-RU" sz="3200" b="1" dirty="0">
                <a:effectLst/>
              </a:rPr>
              <a:t>тел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971600" y="2060848"/>
            <a:ext cx="8064896" cy="96462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Определение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диаметра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молекулы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202339" y="2831552"/>
            <a:ext cx="6739322" cy="40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02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1520" y="2060848"/>
            <a:ext cx="8784976" cy="96462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диаметра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молекулы на фотографии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2708920"/>
                <a:ext cx="8064896" cy="401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ф</m:t>
                              </m:r>
                            </m:sub>
                          </m:sSub>
                          <m:r>
                            <a:rPr lang="en-US" sz="4000" b="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4000" b="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rderBox>
                      <m:r>
                        <a:rPr lang="ru-RU" sz="4000" b="0">
                          <a:latin typeface="Cambria Math"/>
                          <a:cs typeface="Times New Roman" pitchFamily="18" charset="0"/>
                        </a:rPr>
                        <m:t>, где</m:t>
                      </m:r>
                    </m:oMath>
                  </m:oMathPara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4000" i="1">
                            <a:latin typeface="Cambria Math"/>
                            <a:cs typeface="Times New Roman" pitchFamily="18" charset="0"/>
                          </a:rPr>
                          <m:t>ф</m:t>
                        </m:r>
                      </m:sub>
                    </m:sSub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– диаметр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молекулы на                                             фотографии, 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длина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ряда молекул, 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количество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молекул 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в ряду</a:t>
                </a:r>
                <a:endParaRPr lang="ru-RU" sz="4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8064896" cy="40182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721" r="-45200"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76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1520" y="2060848"/>
            <a:ext cx="8784976" cy="96462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истинного размера молекулы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2708920"/>
                <a:ext cx="8064896" cy="404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и</m:t>
                              </m:r>
                            </m:sub>
                          </m:sSub>
                          <m:r>
                            <a:rPr lang="en-US" sz="4000" b="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70 000</m:t>
                              </m:r>
                            </m:den>
                          </m:f>
                        </m:e>
                      </m:borderBox>
                      <m:r>
                        <a:rPr lang="ru-RU" sz="4000" b="0">
                          <a:latin typeface="Cambria Math"/>
                          <a:cs typeface="Times New Roman" pitchFamily="18" charset="0"/>
                        </a:rPr>
                        <m:t>, где</m:t>
                      </m:r>
                    </m:oMath>
                  </m:oMathPara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4000" i="1">
                            <a:latin typeface="Cambria Math"/>
                            <a:cs typeface="Times New Roman" pitchFamily="18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истинный размер молекулы, мм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4000" i="1">
                            <a:latin typeface="Cambria Math"/>
                            <a:cs typeface="Times New Roman" pitchFamily="18" charset="0"/>
                          </a:rPr>
                          <m:t>ф</m:t>
                        </m:r>
                      </m:sub>
                    </m:sSub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– диаметр молекулы на           фотографии,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ru-RU" sz="4000" b="0" i="1" smtClean="0">
                        <a:latin typeface="Cambria Math"/>
                        <a:cs typeface="Times New Roman" pitchFamily="18" charset="0"/>
                      </a:rPr>
                      <m:t>70 000</m:t>
                    </m:r>
                  </m:oMath>
                </a14:m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увеличение фотографии</a:t>
                </a:r>
                <a:endParaRPr lang="ru-RU" sz="4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8064896" cy="404181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721" r="-1738" b="-5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153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928802"/>
          <a:ext cx="8429685" cy="3068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73"/>
                <a:gridCol w="1285884"/>
                <a:gridCol w="1714512"/>
                <a:gridCol w="1785951"/>
                <a:gridCol w="2000265"/>
              </a:tblGrid>
              <a:tr h="7835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 опыта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Число частиц в ряду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Длина ряда, </a:t>
                      </a:r>
                      <a:r>
                        <a:rPr lang="en-US" sz="2000" b="1" dirty="0" smtClean="0"/>
                        <a:t>l</a:t>
                      </a:r>
                      <a:r>
                        <a:rPr lang="ru-RU" sz="2000" b="1" dirty="0" smtClean="0"/>
                        <a:t>, мм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Размер одной частицы, </a:t>
                      </a:r>
                      <a:r>
                        <a:rPr lang="en-US" sz="2000" b="1" dirty="0" smtClean="0"/>
                        <a:t>d</a:t>
                      </a:r>
                      <a:r>
                        <a:rPr lang="ru-RU" sz="2000" b="1" dirty="0" smtClean="0"/>
                        <a:t>, мм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 (горох)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 (пшено)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21">
                <a:tc rowSpan="2">
                  <a:txBody>
                    <a:bodyPr/>
                    <a:lstStyle/>
                    <a:p>
                      <a:pPr algn="l"/>
                      <a:endParaRPr lang="ru-RU" sz="2000" dirty="0" smtClean="0"/>
                    </a:p>
                    <a:p>
                      <a:pPr algn="l"/>
                      <a:r>
                        <a:rPr lang="ru-RU" sz="2000" dirty="0" smtClean="0"/>
                        <a:t>3 (молекула)</a:t>
                      </a:r>
                      <a:endParaRPr lang="ru-RU" sz="20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фото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Истинный размер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56263" cy="1054250"/>
          </a:xfrm>
        </p:spPr>
        <p:txBody>
          <a:bodyPr>
            <a:normAutofit/>
          </a:bodyPr>
          <a:lstStyle/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Лукашик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49,50, 61, 67 - устно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№41</a:t>
            </a:r>
          </a:p>
          <a:p>
            <a:pPr>
              <a:buNone/>
            </a:pPr>
            <a:r>
              <a:rPr lang="ru-RU" sz="3200" b="1" i="1" dirty="0" smtClean="0"/>
              <a:t>Дано: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Arabic Typesetting" pitchFamily="66" charset="-78"/>
              </a:rPr>
              <a:t>d</a:t>
            </a:r>
            <a:r>
              <a:rPr lang="ru-RU" sz="5400" baseline="-25000" dirty="0" smtClean="0">
                <a:latin typeface="+mj-lt"/>
                <a:cs typeface="Arabic Typesetting" pitchFamily="66" charset="-78"/>
              </a:rPr>
              <a:t>ф</a:t>
            </a:r>
            <a:r>
              <a:rPr lang="ru-RU" sz="5400" dirty="0" smtClean="0">
                <a:latin typeface="+mj-lt"/>
                <a:cs typeface="Arabic Typesetting" pitchFamily="66" charset="-78"/>
              </a:rPr>
              <a:t>=0,5 мм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Arabic Typesetting" pitchFamily="66" charset="-78"/>
              </a:rPr>
              <a:t>n=200 000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Arabic Typesetting" pitchFamily="66" charset="-78"/>
              </a:rPr>
              <a:t>d</a:t>
            </a:r>
            <a:r>
              <a:rPr lang="ru-RU" sz="5400" baseline="-25000" dirty="0" smtClean="0">
                <a:latin typeface="+mj-lt"/>
                <a:cs typeface="Arabic Typesetting" pitchFamily="66" charset="-78"/>
              </a:rPr>
              <a:t>и </a:t>
            </a:r>
            <a:r>
              <a:rPr lang="ru-RU" sz="5400" dirty="0" smtClean="0">
                <a:latin typeface="+mj-lt"/>
                <a:cs typeface="Arabic Typesetting" pitchFamily="66" charset="-78"/>
              </a:rPr>
              <a:t>- ?</a:t>
            </a:r>
            <a:endParaRPr lang="ru-RU" sz="5400" dirty="0">
              <a:latin typeface="+mj-lt"/>
              <a:cs typeface="Arabic Typesetting" pitchFamily="66" charset="-7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464579" y="3536157"/>
            <a:ext cx="435771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6314" y="1571612"/>
            <a:ext cx="34290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Решение:</a:t>
            </a:r>
            <a:endParaRPr lang="ru-RU" sz="28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Лабораторная работа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u="sng" dirty="0" smtClean="0"/>
              <a:t>Тема</a:t>
            </a:r>
            <a:r>
              <a:rPr lang="ru-RU" sz="3600" b="1" i="1" dirty="0" smtClean="0"/>
              <a:t>:</a:t>
            </a:r>
            <a:r>
              <a:rPr lang="ru-RU" sz="3600" i="1" dirty="0" smtClean="0"/>
              <a:t> Измерение размеров малых тел</a:t>
            </a:r>
          </a:p>
          <a:p>
            <a:pPr>
              <a:buNone/>
            </a:pPr>
            <a:endParaRPr lang="en-US" sz="1200" b="1" i="1" dirty="0" smtClean="0"/>
          </a:p>
          <a:p>
            <a:pPr>
              <a:buNone/>
            </a:pPr>
            <a:r>
              <a:rPr lang="ru-RU" sz="3600" b="1" i="1" u="sng" dirty="0" smtClean="0"/>
              <a:t>Цель работы: </a:t>
            </a:r>
            <a:r>
              <a:rPr lang="ru-RU" sz="3600" i="1" dirty="0" smtClean="0"/>
              <a:t> научиться выполнять измерения способом рядов</a:t>
            </a:r>
          </a:p>
          <a:p>
            <a:pPr>
              <a:buNone/>
            </a:pPr>
            <a:endParaRPr lang="ru-RU" sz="1200" i="1" dirty="0" smtClean="0"/>
          </a:p>
          <a:p>
            <a:pPr>
              <a:buNone/>
            </a:pPr>
            <a:r>
              <a:rPr lang="ru-RU" sz="3600" b="1" i="1" u="sng" dirty="0" smtClean="0"/>
              <a:t>Приборы и материалы</a:t>
            </a:r>
            <a:r>
              <a:rPr lang="ru-RU" sz="3600" i="1" dirty="0" smtClean="0"/>
              <a:t>: линейка, горох, пшено</a:t>
            </a:r>
          </a:p>
          <a:p>
            <a:pPr>
              <a:buNone/>
            </a:pPr>
            <a:r>
              <a:rPr lang="ru-RU" sz="3600" i="1" dirty="0" smtClean="0"/>
              <a:t> </a:t>
            </a:r>
            <a:endParaRPr lang="ru-RU" sz="3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0856" y="3356992"/>
            <a:ext cx="8229600" cy="2643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Выполнение работы 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257835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714348" y="1785926"/>
            <a:ext cx="7745505" cy="387781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диаметра горошины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диаметра крупинки пшена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Определение диаметра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молекулы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Таблица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920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99247" y="2248347"/>
            <a:ext cx="7745505" cy="82061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диаметра горошины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2" r="19808"/>
          <a:stretch/>
        </p:blipFill>
        <p:spPr>
          <a:xfrm rot="16200000">
            <a:off x="3130387" y="982179"/>
            <a:ext cx="3024053" cy="7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3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99247" y="2248347"/>
            <a:ext cx="7745505" cy="82061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диаметра горошины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1187624" y="3068960"/>
                <a:ext cx="7704856" cy="334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</m:ctrlPr>
                        </m:borderBoxPr>
                        <m:e>
                          <m:r>
                            <a:rPr lang="en-US" sz="4000" b="0" i="1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4000" b="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4000" b="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rderBox>
                      <m:r>
                        <a:rPr lang="ru-RU" sz="4000" b="0">
                          <a:latin typeface="Cambria Math"/>
                          <a:cs typeface="Times New Roman" pitchFamily="18" charset="0"/>
                        </a:rPr>
                        <m:t>, где</m:t>
                      </m:r>
                    </m:oMath>
                  </m:oMathPara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диаметр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горошины, 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длина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ряда горошин, 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количество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горошин 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в ряду</a:t>
                </a:r>
                <a:endParaRPr lang="ru-RU" sz="40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68960"/>
                <a:ext cx="7704856" cy="33477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6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4786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99247" y="2248347"/>
            <a:ext cx="7745505" cy="132466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Определение диаметра крупинки пшена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0" r="16142"/>
          <a:stretch/>
        </p:blipFill>
        <p:spPr>
          <a:xfrm rot="5400000">
            <a:off x="2955212" y="1474755"/>
            <a:ext cx="3076285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7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9383"/>
            <a:ext cx="8928992" cy="18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4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99247" y="2248347"/>
            <a:ext cx="7745505" cy="132466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Определение диаметра крупинки пшена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3068960"/>
                <a:ext cx="8064896" cy="334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</m:ctrlPr>
                        </m:borderBoxPr>
                        <m:e>
                          <m:r>
                            <a:rPr lang="en-US" sz="4000" b="0" i="1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4000" b="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4000" b="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rderBox>
                      <m:r>
                        <a:rPr lang="ru-RU" sz="4000" b="0">
                          <a:latin typeface="Cambria Math"/>
                          <a:cs typeface="Times New Roman" pitchFamily="18" charset="0"/>
                        </a:rPr>
                        <m:t>, где</m:t>
                      </m:r>
                    </m:oMath>
                  </m:oMathPara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диаметр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крупинки пшена, 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длина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ряда крупинок пшена, мм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000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4000" b="0" i="1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 – количество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крупинок </a:t>
                </a: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в ряду</a:t>
                </a:r>
                <a:endParaRPr lang="ru-RU" sz="4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68960"/>
                <a:ext cx="8064896" cy="33472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6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896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1786</TotalTime>
  <Words>167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Лабораторная работа №2</vt:lpstr>
      <vt:lpstr>Слайд 2</vt:lpstr>
      <vt:lpstr>Лабораторная работа №2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Ход работы:</vt:lpstr>
      <vt:lpstr>Домашнее задание: </vt:lpstr>
    </vt:vector>
  </TitlesOfParts>
  <Company>СОШ 966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величины. Измерение физических величин.</dc:title>
  <dc:creator>qwe-nik</dc:creator>
  <cp:lastModifiedBy>Пользователь</cp:lastModifiedBy>
  <cp:revision>73</cp:revision>
  <dcterms:created xsi:type="dcterms:W3CDTF">2010-06-02T07:47:09Z</dcterms:created>
  <dcterms:modified xsi:type="dcterms:W3CDTF">2017-10-03T14:47:29Z</dcterms:modified>
</cp:coreProperties>
</file>