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jpe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09CBC-13BE-41AC-9002-F6AC05806EB3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D7184-334F-4D25-AD46-2E7ECD59D37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2F2CDE-CD76-4051-87F2-D05249FBF997}" type="slidenum">
              <a:rPr lang="ru-RU" altLang="ru-RU"/>
              <a:pPr/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3886200" cy="44196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5B945-FBB5-43F4-8B56-99B07AED6E8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D839A-5B99-41A2-A01C-74BDA4A3627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EE529CE-38BE-433A-B545-A40A00AA7840}" type="datetimeFigureOut">
              <a:rPr lang="ru-RU" smtClean="0"/>
              <a:t>06.02.2022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7B47EF-8AA1-4CD7-A416-A99E5B6C4B44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25"/>
            <a:ext cx="8015288" cy="9144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Тема урока: 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  <a:t>КПД теплового двигателя</a:t>
            </a:r>
            <a:br>
              <a:rPr lang="ru-RU" sz="44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63" y="428625"/>
            <a:ext cx="8072437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2000" dirty="0">
                <a:solidFill>
                  <a:srgbClr val="00B050"/>
                </a:solidFill>
              </a:rPr>
              <a:t>   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Тепловым двигателем называют машину, в котором внутренняя энергия топлива превращается в механическую энергию.</a:t>
            </a:r>
            <a:endParaRPr lang="ru-RU" sz="22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714375" y="1857375"/>
            <a:ext cx="77866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dirty="0"/>
              <a:t>     </a:t>
            </a:r>
            <a:r>
              <a:rPr lang="ru-RU" altLang="ru-RU" sz="2200" b="1" dirty="0">
                <a:solidFill>
                  <a:srgbClr val="0033CC"/>
                </a:solidFill>
                <a:latin typeface="Bookman Old Style" pitchFamily="18" charset="0"/>
              </a:rPr>
              <a:t>Вся  ли тепловая энергия превращается в тепловых двигателях в механическую энергию?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00063" y="2857500"/>
            <a:ext cx="792956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>
                <a:latin typeface="Bookman Old Style" pitchFamily="18" charset="0"/>
              </a:rPr>
              <a:t>     </a:t>
            </a:r>
            <a:r>
              <a:rPr lang="ru-RU" altLang="ru-RU" sz="2200" b="1">
                <a:latin typeface="Bookman Old Style" pitchFamily="18" charset="0"/>
              </a:rPr>
              <a:t>Любой тепловой двигатель превращает в механическую энергию только часть той энергии, которая выделяется топливом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57188" y="4214813"/>
            <a:ext cx="85010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       </a:t>
            </a:r>
            <a:r>
              <a:rPr lang="ru-RU" altLang="ru-RU" sz="2400" b="1">
                <a:latin typeface="Bookman Old Style" pitchFamily="18" charset="0"/>
              </a:rPr>
              <a:t>Для характеристики экономичности различных двигателей введено понятие </a:t>
            </a:r>
          </a:p>
          <a:p>
            <a:pPr eaLnBrk="1" hangingPunct="1"/>
            <a:r>
              <a:rPr lang="ru-RU" altLang="ru-RU" sz="2400" b="1">
                <a:solidFill>
                  <a:srgbClr val="FF0000"/>
                </a:solidFill>
                <a:latin typeface="Bookman Old Style" pitchFamily="18" charset="0"/>
              </a:rPr>
              <a:t>КПД    (коэффициент полезного действия) </a:t>
            </a:r>
            <a:r>
              <a:rPr lang="ru-RU" altLang="ru-RU" sz="2400" b="1">
                <a:latin typeface="Bookman Old Style" pitchFamily="18" charset="0"/>
              </a:rPr>
              <a:t>двигателя.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0" y="142875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3200" b="1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Схема работы теплового двигателя</a:t>
            </a:r>
            <a:endParaRPr lang="ru-RU" altLang="ru-RU" b="1"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929313" y="1214438"/>
            <a:ext cx="3000375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100" b="1" dirty="0">
                <a:solidFill>
                  <a:srgbClr val="006600"/>
                </a:solidFill>
                <a:latin typeface="Bookman Old Style" pitchFamily="18" charset="0"/>
              </a:rPr>
              <a:t>Q</a:t>
            </a:r>
            <a:r>
              <a:rPr lang="ru-RU" altLang="ru-RU" sz="2100" b="1" baseline="-25000" dirty="0">
                <a:solidFill>
                  <a:srgbClr val="006600"/>
                </a:solidFill>
                <a:latin typeface="Bookman Old Style" pitchFamily="18" charset="0"/>
              </a:rPr>
              <a:t>1</a:t>
            </a:r>
            <a:r>
              <a:rPr lang="ru-RU" altLang="ru-RU" sz="2100" b="1" dirty="0">
                <a:latin typeface="Bookman Old Style" pitchFamily="18" charset="0"/>
              </a:rPr>
              <a:t>-количество теплоты, полученное  от нагревателя</a:t>
            </a:r>
          </a:p>
          <a:p>
            <a:pPr eaLnBrk="1" hangingPunct="1"/>
            <a:endParaRPr lang="ru-RU" altLang="ru-RU" sz="2100" b="1" dirty="0">
              <a:latin typeface="Bookman Old Style" pitchFamily="18" charset="0"/>
            </a:endParaRPr>
          </a:p>
          <a:p>
            <a:pPr eaLnBrk="1" hangingPunct="1"/>
            <a:r>
              <a:rPr lang="en-US" altLang="ru-RU" sz="2100" b="1" dirty="0">
                <a:solidFill>
                  <a:srgbClr val="006600"/>
                </a:solidFill>
                <a:latin typeface="Bookman Old Style" pitchFamily="18" charset="0"/>
              </a:rPr>
              <a:t>Q</a:t>
            </a:r>
            <a:r>
              <a:rPr lang="en-US" altLang="ru-RU" sz="2100" b="1" baseline="-25000" dirty="0">
                <a:solidFill>
                  <a:srgbClr val="006600"/>
                </a:solidFill>
                <a:latin typeface="Bookman Old Style" pitchFamily="18" charset="0"/>
              </a:rPr>
              <a:t>2</a:t>
            </a:r>
            <a:r>
              <a:rPr lang="ru-RU" altLang="ru-RU" sz="2100" b="1" dirty="0">
                <a:latin typeface="Bookman Old Style" pitchFamily="18" charset="0"/>
              </a:rPr>
              <a:t>-количество теплоты, отданное холодильнику</a:t>
            </a:r>
          </a:p>
          <a:p>
            <a:pPr eaLnBrk="1" hangingPunct="1"/>
            <a:endParaRPr lang="ru-RU" altLang="ru-RU" sz="2100" b="1" dirty="0">
              <a:latin typeface="Bookman Old Style" pitchFamily="18" charset="0"/>
            </a:endParaRPr>
          </a:p>
          <a:p>
            <a:pPr eaLnBrk="1" hangingPunct="1"/>
            <a:r>
              <a:rPr lang="ru-RU" altLang="ru-RU" sz="2100" b="1" dirty="0">
                <a:solidFill>
                  <a:srgbClr val="006600"/>
                </a:solidFill>
                <a:latin typeface="Bookman Old Style" pitchFamily="18" charset="0"/>
              </a:rPr>
              <a:t>А= </a:t>
            </a:r>
            <a:r>
              <a:rPr lang="en-US" altLang="ru-RU" sz="2100" b="1" dirty="0">
                <a:solidFill>
                  <a:srgbClr val="006600"/>
                </a:solidFill>
                <a:latin typeface="Bookman Old Style" pitchFamily="18" charset="0"/>
              </a:rPr>
              <a:t>Q</a:t>
            </a:r>
            <a:r>
              <a:rPr lang="ru-RU" altLang="ru-RU" sz="2100" b="1" baseline="-25000" dirty="0">
                <a:solidFill>
                  <a:srgbClr val="006600"/>
                </a:solidFill>
                <a:latin typeface="Bookman Old Style" pitchFamily="18" charset="0"/>
              </a:rPr>
              <a:t>1</a:t>
            </a:r>
            <a:r>
              <a:rPr lang="ru-RU" altLang="ru-RU" sz="2100" b="1" dirty="0">
                <a:solidFill>
                  <a:srgbClr val="006600"/>
                </a:solidFill>
                <a:latin typeface="Bookman Old Style" pitchFamily="18" charset="0"/>
              </a:rPr>
              <a:t>-</a:t>
            </a:r>
            <a:r>
              <a:rPr lang="en-US" altLang="ru-RU" sz="2100" b="1" dirty="0">
                <a:solidFill>
                  <a:srgbClr val="006600"/>
                </a:solidFill>
                <a:latin typeface="Bookman Old Style" pitchFamily="18" charset="0"/>
              </a:rPr>
              <a:t>Q</a:t>
            </a:r>
            <a:r>
              <a:rPr lang="ru-RU" altLang="ru-RU" sz="2100" b="1" baseline="-25000" dirty="0">
                <a:solidFill>
                  <a:srgbClr val="006600"/>
                </a:solidFill>
                <a:latin typeface="Bookman Old Style" pitchFamily="18" charset="0"/>
              </a:rPr>
              <a:t>2  </a:t>
            </a:r>
            <a:r>
              <a:rPr lang="ru-RU" altLang="ru-RU" sz="2100" b="1" dirty="0">
                <a:latin typeface="Bookman Old Style" pitchFamily="18" charset="0"/>
              </a:rPr>
              <a:t>-работа, совершаемая двигателем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00063" y="5000625"/>
            <a:ext cx="81438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/>
              <a:t>       </a:t>
            </a:r>
          </a:p>
          <a:p>
            <a:pPr eaLnBrk="1" hangingPunct="1"/>
            <a:r>
              <a:rPr lang="ru-RU" altLang="ru-RU" b="1">
                <a:solidFill>
                  <a:srgbClr val="0033CC"/>
                </a:solidFill>
                <a:latin typeface="Bookman Old Style" pitchFamily="18" charset="0"/>
              </a:rPr>
              <a:t>Нагреватель </a:t>
            </a:r>
            <a:r>
              <a:rPr lang="ru-RU" altLang="ru-RU" b="1">
                <a:latin typeface="Bookman Old Style" pitchFamily="18" charset="0"/>
              </a:rPr>
              <a:t>- </a:t>
            </a:r>
            <a:r>
              <a:rPr lang="ru-RU" altLang="ru-RU">
                <a:latin typeface="Bookman Old Style" pitchFamily="18" charset="0"/>
              </a:rPr>
              <a:t>топливо;</a:t>
            </a:r>
          </a:p>
          <a:p>
            <a:pPr eaLnBrk="1" hangingPunct="1"/>
            <a:r>
              <a:rPr lang="ru-RU" altLang="ru-RU">
                <a:latin typeface="Bookman Old Style" pitchFamily="18" charset="0"/>
              </a:rPr>
              <a:t> </a:t>
            </a:r>
            <a:r>
              <a:rPr lang="ru-RU" altLang="ru-RU" b="1">
                <a:solidFill>
                  <a:srgbClr val="0033CC"/>
                </a:solidFill>
                <a:latin typeface="Bookman Old Style" pitchFamily="18" charset="0"/>
              </a:rPr>
              <a:t>рабочее тело </a:t>
            </a:r>
            <a:r>
              <a:rPr lang="ru-RU" altLang="ru-RU" b="1">
                <a:latin typeface="Bookman Old Style" pitchFamily="18" charset="0"/>
              </a:rPr>
              <a:t>- </a:t>
            </a:r>
            <a:r>
              <a:rPr lang="ru-RU" altLang="ru-RU">
                <a:latin typeface="Bookman Old Style" pitchFamily="18" charset="0"/>
              </a:rPr>
              <a:t>газ;     </a:t>
            </a:r>
          </a:p>
          <a:p>
            <a:pPr eaLnBrk="1" hangingPunct="1"/>
            <a:r>
              <a:rPr lang="ru-RU" altLang="ru-RU" b="1">
                <a:solidFill>
                  <a:srgbClr val="0033CC"/>
                </a:solidFill>
                <a:latin typeface="Bookman Old Style" pitchFamily="18" charset="0"/>
              </a:rPr>
              <a:t>Холодильник </a:t>
            </a:r>
            <a:r>
              <a:rPr lang="ru-RU" altLang="ru-RU" b="1">
                <a:latin typeface="Bookman Old Style" pitchFamily="18" charset="0"/>
              </a:rPr>
              <a:t>- </a:t>
            </a:r>
            <a:r>
              <a:rPr lang="ru-RU" altLang="ru-RU">
                <a:latin typeface="Bookman Old Style" pitchFamily="18" charset="0"/>
              </a:rPr>
              <a:t>окружающая среда, части   механизма</a:t>
            </a:r>
          </a:p>
          <a:p>
            <a:pPr eaLnBrk="1" hangingPunct="1"/>
            <a:r>
              <a:rPr lang="ru-RU" altLang="ru-RU">
                <a:latin typeface="Bookman Old Style" pitchFamily="18" charset="0"/>
              </a:rPr>
              <a:t>                                                                                                               </a:t>
            </a:r>
            <a:r>
              <a:rPr lang="ru-RU" altLang="ru-RU"/>
              <a:t>                                             </a:t>
            </a:r>
          </a:p>
        </p:txBody>
      </p:sp>
      <p:pic>
        <p:nvPicPr>
          <p:cNvPr id="18437" name="Picture 7" descr="http://www.studfiles.ru/html/2706/468/html_1QivbzKBkC.FrcT/htmlconvd-SmUqmf_html_1ed4a1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5175"/>
            <a:ext cx="5700713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214282" y="500063"/>
            <a:ext cx="87868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lang="ru-RU" altLang="ru-RU" sz="2800" b="1" dirty="0">
                <a:latin typeface="Bookman Old Style" pitchFamily="18" charset="0"/>
              </a:rPr>
              <a:t>Отношение полезной работы, совершённой двигателем, к энергии, полученной при сгорании топлива, называется </a:t>
            </a:r>
            <a:r>
              <a:rPr lang="ru-RU" altLang="ru-RU" sz="2800" b="1" dirty="0">
                <a:solidFill>
                  <a:srgbClr val="C00000"/>
                </a:solidFill>
                <a:latin typeface="Bookman Old Style" pitchFamily="18" charset="0"/>
              </a:rPr>
              <a:t>коэффициентом полезного действия </a:t>
            </a:r>
            <a:r>
              <a:rPr lang="ru-RU" altLang="ru-RU" sz="2800" b="1" dirty="0">
                <a:latin typeface="Bookman Old Style" pitchFamily="18" charset="0"/>
              </a:rPr>
              <a:t>теплового двигателя </a:t>
            </a:r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/>
        </p:nvGraphicFramePr>
        <p:xfrm>
          <a:off x="500034" y="3000372"/>
          <a:ext cx="1891393" cy="1285884"/>
        </p:xfrm>
        <a:graphic>
          <a:graphicData uri="http://schemas.openxmlformats.org/presentationml/2006/ole">
            <p:oleObj spid="_x0000_s1026" name="Формула" r:id="rId3" imgW="634725" imgH="431613" progId="Equation.3">
              <p:embed/>
            </p:oleObj>
          </a:graphicData>
        </a:graphic>
      </p:graphicFrame>
      <p:graphicFrame>
        <p:nvGraphicFramePr>
          <p:cNvPr id="19460" name="Object 5"/>
          <p:cNvGraphicFramePr>
            <a:graphicFrameLocks noChangeAspect="1"/>
          </p:cNvGraphicFramePr>
          <p:nvPr/>
        </p:nvGraphicFramePr>
        <p:xfrm>
          <a:off x="4714876" y="3071810"/>
          <a:ext cx="3214710" cy="1040816"/>
        </p:xfrm>
        <a:graphic>
          <a:graphicData uri="http://schemas.openxmlformats.org/presentationml/2006/ole">
            <p:oleObj spid="_x0000_s1027" name="Формула" r:id="rId4" imgW="1333500" imgH="4318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282" y="4857760"/>
            <a:ext cx="321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Bookman Old Style" pitchFamily="18" charset="0"/>
              </a:rPr>
              <a:t>А</a:t>
            </a:r>
            <a:r>
              <a:rPr lang="ru-RU" sz="2000" b="1" baseline="-25000" dirty="0" smtClean="0">
                <a:latin typeface="Bookman Old Style" pitchFamily="18" charset="0"/>
              </a:rPr>
              <a:t>п</a:t>
            </a:r>
            <a:r>
              <a:rPr lang="ru-RU" sz="2000" b="1" dirty="0" smtClean="0">
                <a:latin typeface="Bookman Old Style" pitchFamily="18" charset="0"/>
              </a:rPr>
              <a:t>- полезная работа</a:t>
            </a:r>
            <a:r>
              <a:rPr lang="ru-RU" sz="2000" b="1" baseline="-25000" dirty="0" smtClean="0">
                <a:latin typeface="Bookman Old Style" pitchFamily="18" charset="0"/>
              </a:rPr>
              <a:t> </a:t>
            </a:r>
            <a:endParaRPr lang="ru-RU" sz="2000" b="1" dirty="0"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4500570"/>
            <a:ext cx="56436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ru-RU" sz="2000" b="1" dirty="0" smtClean="0">
                <a:solidFill>
                  <a:srgbClr val="006600"/>
                </a:solidFill>
                <a:latin typeface="Bookman Old Style" pitchFamily="18" charset="0"/>
              </a:rPr>
              <a:t>Q</a:t>
            </a:r>
            <a:r>
              <a:rPr lang="ru-RU" altLang="ru-RU" sz="2000" b="1" baseline="-25000" dirty="0" smtClean="0">
                <a:solidFill>
                  <a:srgbClr val="006600"/>
                </a:solidFill>
                <a:latin typeface="Bookman Old Style" pitchFamily="18" charset="0"/>
              </a:rPr>
              <a:t>1</a:t>
            </a:r>
            <a:r>
              <a:rPr lang="ru-RU" altLang="ru-RU" sz="2000" b="1" dirty="0" smtClean="0">
                <a:latin typeface="Bookman Old Style" pitchFamily="18" charset="0"/>
              </a:rPr>
              <a:t>-количество теплоты, полученное  от нагревателя</a:t>
            </a:r>
            <a:endParaRPr lang="ru-RU" altLang="ru-RU" sz="2000" b="1" dirty="0"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5500702"/>
            <a:ext cx="5143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ru-RU" sz="2000" b="1" dirty="0" smtClean="0">
                <a:solidFill>
                  <a:srgbClr val="006600"/>
                </a:solidFill>
                <a:latin typeface="Bookman Old Style" pitchFamily="18" charset="0"/>
              </a:rPr>
              <a:t>Q</a:t>
            </a:r>
            <a:r>
              <a:rPr lang="en-US" altLang="ru-RU" sz="2000" b="1" baseline="-25000" dirty="0" smtClean="0">
                <a:solidFill>
                  <a:srgbClr val="006600"/>
                </a:solidFill>
                <a:latin typeface="Bookman Old Style" pitchFamily="18" charset="0"/>
              </a:rPr>
              <a:t>2</a:t>
            </a:r>
            <a:r>
              <a:rPr lang="ru-RU" altLang="ru-RU" sz="2000" b="1" dirty="0" smtClean="0">
                <a:latin typeface="Bookman Old Style" pitchFamily="18" charset="0"/>
              </a:rPr>
              <a:t>-количество теплоты, отданное холодильнику</a:t>
            </a:r>
            <a:endParaRPr lang="ru-RU" altLang="ru-RU" sz="20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КПД теплового двигателя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14375" y="4429125"/>
            <a:ext cx="8429625" cy="1081088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ru-RU" altLang="ru-RU" sz="4000" b="1">
                <a:solidFill>
                  <a:srgbClr val="C00000"/>
                </a:solidFill>
                <a:latin typeface="Bookman Old Style" pitchFamily="18" charset="0"/>
                <a:sym typeface="Symbol" pitchFamily="18" charset="2"/>
              </a:rPr>
              <a:t></a:t>
            </a:r>
            <a:r>
              <a:rPr lang="en-US" altLang="ru-RU" sz="4000" b="1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altLang="ru-RU" sz="4000" b="1">
                <a:solidFill>
                  <a:srgbClr val="C00000"/>
                </a:solidFill>
                <a:latin typeface="Bookman Old Style" pitchFamily="18" charset="0"/>
                <a:sym typeface="Symbol" pitchFamily="18" charset="2"/>
              </a:rPr>
              <a:t></a:t>
            </a:r>
            <a:r>
              <a:rPr lang="ru-RU" altLang="ru-RU" sz="4000" b="1">
                <a:solidFill>
                  <a:srgbClr val="C00000"/>
                </a:solidFill>
                <a:latin typeface="Bookman Old Style" pitchFamily="18" charset="0"/>
              </a:rPr>
              <a:t>   </a:t>
            </a:r>
            <a:r>
              <a:rPr lang="en-US" altLang="ru-RU" sz="400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altLang="ru-RU" sz="4000">
                <a:solidFill>
                  <a:srgbClr val="C00000"/>
                </a:solidFill>
                <a:latin typeface="Bookman Old Style" pitchFamily="18" charset="0"/>
              </a:rPr>
              <a:t>   </a:t>
            </a:r>
            <a:r>
              <a:rPr lang="ru-RU" altLang="ru-RU" sz="4000" b="1">
                <a:solidFill>
                  <a:srgbClr val="C00000"/>
                </a:solidFill>
                <a:latin typeface="Bookman Old Style" pitchFamily="18" charset="0"/>
              </a:rPr>
              <a:t>ВСЕГДА!       </a:t>
            </a:r>
            <a:r>
              <a:rPr lang="ru-RU" altLang="ru-RU" sz="4000" b="1">
                <a:solidFill>
                  <a:srgbClr val="C00000"/>
                </a:solidFill>
                <a:latin typeface="Bookman Old Style" pitchFamily="18" charset="0"/>
                <a:sym typeface="Symbol" pitchFamily="18" charset="2"/>
              </a:rPr>
              <a:t></a:t>
            </a:r>
            <a:r>
              <a:rPr lang="en-US" altLang="ru-RU" sz="4000" b="1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en-US" altLang="ru-RU" sz="4000" b="1">
                <a:solidFill>
                  <a:srgbClr val="C00000"/>
                </a:solidFill>
                <a:latin typeface="Bookman Old Style" pitchFamily="18" charset="0"/>
                <a:sym typeface="Symbol" pitchFamily="18" charset="2"/>
              </a:rPr>
              <a:t></a:t>
            </a:r>
            <a:r>
              <a:rPr lang="ru-RU" altLang="ru-RU" sz="4000" b="1">
                <a:solidFill>
                  <a:srgbClr val="C00000"/>
                </a:solidFill>
                <a:latin typeface="Bookman Old Style" pitchFamily="18" charset="0"/>
              </a:rPr>
              <a:t>00%</a:t>
            </a:r>
            <a:endParaRPr lang="ru-RU" altLang="ru-RU" sz="400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627313" y="5661025"/>
            <a:ext cx="3457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/>
            <a:r>
              <a:rPr lang="ru-RU" altLang="ru-RU" sz="3200" i="1">
                <a:latin typeface="Bookman Old Style" pitchFamily="18" charset="0"/>
              </a:rPr>
              <a:t>Почему?</a:t>
            </a:r>
            <a:r>
              <a:rPr lang="ru-RU" altLang="ru-RU" i="1">
                <a:latin typeface="Bookman Old Style" pitchFamily="18" charset="0"/>
              </a:rPr>
              <a:t> </a:t>
            </a:r>
          </a:p>
        </p:txBody>
      </p:sp>
      <p:graphicFrame>
        <p:nvGraphicFramePr>
          <p:cNvPr id="20485" name="Object 10"/>
          <p:cNvGraphicFramePr>
            <a:graphicFrameLocks noChangeAspect="1"/>
          </p:cNvGraphicFramePr>
          <p:nvPr/>
        </p:nvGraphicFramePr>
        <p:xfrm>
          <a:off x="642938" y="1428750"/>
          <a:ext cx="1422400" cy="1273175"/>
        </p:xfrm>
        <a:graphic>
          <a:graphicData uri="http://schemas.openxmlformats.org/presentationml/2006/ole">
            <p:oleObj spid="_x0000_s2050" name="Формула" r:id="rId3" imgW="482391" imgH="431613" progId="Equation.3">
              <p:embed/>
            </p:oleObj>
          </a:graphicData>
        </a:graphic>
      </p:graphicFrame>
      <p:graphicFrame>
        <p:nvGraphicFramePr>
          <p:cNvPr id="20486" name="Object 11"/>
          <p:cNvGraphicFramePr>
            <a:graphicFrameLocks noChangeAspect="1"/>
          </p:cNvGraphicFramePr>
          <p:nvPr/>
        </p:nvGraphicFramePr>
        <p:xfrm>
          <a:off x="500063" y="2857500"/>
          <a:ext cx="1736725" cy="1125538"/>
        </p:xfrm>
        <a:graphic>
          <a:graphicData uri="http://schemas.openxmlformats.org/presentationml/2006/ole">
            <p:oleObj spid="_x0000_s2051" name="Формула" r:id="rId4" imgW="482391" imgH="431613" progId="Equation.3">
              <p:embed/>
            </p:oleObj>
          </a:graphicData>
        </a:graphic>
      </p:graphicFrame>
      <p:graphicFrame>
        <p:nvGraphicFramePr>
          <p:cNvPr id="20487" name="Object 12"/>
          <p:cNvGraphicFramePr>
            <a:graphicFrameLocks noChangeAspect="1"/>
          </p:cNvGraphicFramePr>
          <p:nvPr/>
        </p:nvGraphicFramePr>
        <p:xfrm>
          <a:off x="3786188" y="2786063"/>
          <a:ext cx="1338262" cy="1196975"/>
        </p:xfrm>
        <a:graphic>
          <a:graphicData uri="http://schemas.openxmlformats.org/presentationml/2006/ole">
            <p:oleObj spid="_x0000_s2052" name="Формула" r:id="rId5" imgW="482391" imgH="431613" progId="Equation.3">
              <p:embed/>
            </p:oleObj>
          </a:graphicData>
        </a:graphic>
      </p:graphicFrame>
      <p:graphicFrame>
        <p:nvGraphicFramePr>
          <p:cNvPr id="20488" name="Object 13"/>
          <p:cNvGraphicFramePr>
            <a:graphicFrameLocks noChangeAspect="1"/>
          </p:cNvGraphicFramePr>
          <p:nvPr/>
        </p:nvGraphicFramePr>
        <p:xfrm>
          <a:off x="4572000" y="1428750"/>
          <a:ext cx="3135313" cy="1146175"/>
        </p:xfrm>
        <a:graphic>
          <a:graphicData uri="http://schemas.openxmlformats.org/presentationml/2006/ole">
            <p:oleObj spid="_x0000_s2053" name="Формула" r:id="rId6" imgW="1180588" imgH="431613" progId="Equation.3">
              <p:embed/>
            </p:oleObj>
          </a:graphicData>
        </a:graphic>
      </p:graphicFrame>
      <p:graphicFrame>
        <p:nvGraphicFramePr>
          <p:cNvPr id="20489" name="Object 14"/>
          <p:cNvGraphicFramePr>
            <a:graphicFrameLocks noChangeAspect="1"/>
          </p:cNvGraphicFramePr>
          <p:nvPr/>
        </p:nvGraphicFramePr>
        <p:xfrm>
          <a:off x="571500" y="428625"/>
          <a:ext cx="582613" cy="688975"/>
        </p:xfrm>
        <a:graphic>
          <a:graphicData uri="http://schemas.openxmlformats.org/presentationml/2006/ole">
            <p:oleObj spid="_x0000_s2054" name="Формула" r:id="rId7" imgW="139579" imgH="164957" progId="Equation.3">
              <p:embed/>
            </p:oleObj>
          </a:graphicData>
        </a:graphic>
      </p:graphicFrame>
      <p:graphicFrame>
        <p:nvGraphicFramePr>
          <p:cNvPr id="20490" name="Object 7"/>
          <p:cNvGraphicFramePr>
            <a:graphicFrameLocks noChangeAspect="1"/>
          </p:cNvGraphicFramePr>
          <p:nvPr/>
        </p:nvGraphicFramePr>
        <p:xfrm>
          <a:off x="6019800" y="2857500"/>
          <a:ext cx="1444625" cy="1196975"/>
        </p:xfrm>
        <a:graphic>
          <a:graphicData uri="http://schemas.openxmlformats.org/presentationml/2006/ole">
            <p:oleObj spid="_x0000_s2055" name="Формула" r:id="rId8" imgW="520474" imgH="431613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  <p:bldP spid="112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571500" y="285750"/>
            <a:ext cx="8001000" cy="6445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0033CC"/>
                </a:solidFill>
              </a:rPr>
              <a:t>Характеристики тепловых двигателей</a:t>
            </a:r>
          </a:p>
        </p:txBody>
      </p:sp>
      <p:graphicFrame>
        <p:nvGraphicFramePr>
          <p:cNvPr id="13398" name="Group 86"/>
          <p:cNvGraphicFramePr>
            <a:graphicFrameLocks noGrp="1"/>
          </p:cNvGraphicFramePr>
          <p:nvPr>
            <p:ph type="tbl" idx="1"/>
          </p:nvPr>
        </p:nvGraphicFramePr>
        <p:xfrm>
          <a:off x="323850" y="1752600"/>
          <a:ext cx="8243888" cy="4267201"/>
        </p:xfrm>
        <a:graphic>
          <a:graphicData uri="http://schemas.openxmlformats.org/drawingml/2006/table">
            <a:tbl>
              <a:tblPr/>
              <a:tblGrid>
                <a:gridCol w="32402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522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14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912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Двигатели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Мощность, кВт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КПД, 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36" marR="9143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843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ДВС:</a:t>
                      </a:r>
                    </a:p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Bookman Old Style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469900" marR="0" lvl="0" indent="69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  карбюраторный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        дизельный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36" marR="9143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1 – 200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15 - 2200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  <a:sym typeface="Symbol" pitchFamily="18" charset="2"/>
                      </a:endParaRP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  <a:sym typeface="Symbol" pitchFamily="18" charset="2"/>
                      </a:endParaRP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  <a:sym typeface="Symbol" pitchFamily="18" charset="2"/>
                        </a:rPr>
                        <a:t>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 25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  <a:sym typeface="Symbol" pitchFamily="18" charset="2"/>
                        </a:rPr>
                        <a:t>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35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4781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Турбины: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Bookman Old Style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             паровые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469900" marR="0" lvl="0" indent="-469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             газовые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36" marR="9143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</a:endParaRP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3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 10</a:t>
                      </a:r>
                      <a:r>
                        <a:rPr kumimoji="0" lang="ru-RU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  <a:sym typeface="Symbol" pitchFamily="18" charset="2"/>
                        </a:rPr>
                        <a:t>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  <a:sym typeface="Symbol" pitchFamily="18" charset="2"/>
                        </a:rPr>
                        <a:t>12 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10</a:t>
                      </a:r>
                      <a:r>
                        <a:rPr kumimoji="0" lang="ru-RU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  <a:sym typeface="Symbol" pitchFamily="18" charset="2"/>
                        </a:rPr>
                        <a:t>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  <a:sym typeface="Symbol" pitchFamily="18" charset="2"/>
                      </a:endParaRP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Arial" pitchFamily="34" charset="0"/>
                        <a:sym typeface="Symbol" pitchFamily="18" charset="2"/>
                      </a:endParaRP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  <a:sym typeface="Symbol" pitchFamily="18" charset="2"/>
                        </a:rPr>
                        <a:t>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 30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  <a:p>
                      <a:pPr marL="469900" marR="0" lvl="0" indent="-469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  <a:sym typeface="Symbol" pitchFamily="18" charset="2"/>
                        </a:rPr>
                        <a:t> 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Times New Roman" pitchFamily="18" charset="0"/>
                        </a:rPr>
                        <a:t> 27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Реактивный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Bookman Old Style" pitchFamily="18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91436" marR="9143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3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  <a:sym typeface="Symbol" pitchFamily="18" charset="2"/>
                        </a:rPr>
                        <a:t>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 10</a:t>
                      </a:r>
                      <a:r>
                        <a:rPr kumimoji="0" lang="ru-RU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  <a:sym typeface="Symbol" pitchFamily="18" charset="2"/>
                        </a:rPr>
                        <a:t>7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Times New Roman" pitchFamily="18" charset="0"/>
                        <a:cs typeface="Arial" pitchFamily="34" charset="0"/>
                        <a:sym typeface="Symbol" pitchFamily="18" charset="2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14475" algn="l"/>
                        </a:tabLst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  <a:sym typeface="Symbol" pitchFamily="18" charset="2"/>
                        </a:rPr>
                        <a:t>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ea typeface="Times New Roman" pitchFamily="18" charset="0"/>
                          <a:cs typeface="Arial" pitchFamily="34" charset="0"/>
                        </a:rPr>
                        <a:t> 80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man Old Style" pitchFamily="18" charset="0"/>
                        <a:ea typeface="Times New Roman" pitchFamily="18" charset="0"/>
                        <a:cs typeface="Arial" pitchFamily="34" charset="0"/>
                        <a:sym typeface="Symbol" pitchFamily="18" charset="2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7997825" cy="909638"/>
          </a:xfrm>
        </p:spPr>
        <p:txBody>
          <a:bodyPr/>
          <a:lstStyle/>
          <a:p>
            <a:pPr algn="ctr" eaLnBrk="1" hangingPunct="1"/>
            <a:r>
              <a:rPr lang="ru-RU" altLang="ru-RU" sz="2800" b="1" smtClean="0"/>
              <a:t>Важнейшая техническая задача</a:t>
            </a:r>
          </a:p>
        </p:txBody>
      </p:sp>
      <p:sp>
        <p:nvSpPr>
          <p:cNvPr id="22531" name="Прямоугольник 2"/>
          <p:cNvSpPr>
            <a:spLocks noChangeArrowheads="1"/>
          </p:cNvSpPr>
          <p:nvPr/>
        </p:nvSpPr>
        <p:spPr bwMode="auto">
          <a:xfrm>
            <a:off x="714375" y="1928813"/>
            <a:ext cx="7572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>
                <a:solidFill>
                  <a:srgbClr val="C00000"/>
                </a:solidFill>
                <a:latin typeface="Bookman Old Style" pitchFamily="18" charset="0"/>
              </a:rPr>
              <a:t>Повысить КПД тепловых двигателей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785786" y="4357694"/>
            <a:ext cx="77152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altLang="ru-RU" sz="3200" i="1" dirty="0">
                <a:latin typeface="Bookman Old Style" pitchFamily="18" charset="0"/>
              </a:rPr>
              <a:t>Уменьшение  трения  частей двигателя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857224" y="2928934"/>
            <a:ext cx="77152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altLang="ru-RU" sz="3200" i="1" dirty="0">
                <a:latin typeface="Bookman Old Style" pitchFamily="18" charset="0"/>
              </a:rPr>
              <a:t>Уменьшение потерь топлива вследствие его неполного сгорания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142875" y="304800"/>
            <a:ext cx="8786813" cy="9096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Применение тепловых машин</a:t>
            </a:r>
            <a:b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и  проблемы охраны окружающей среды</a:t>
            </a:r>
            <a:r>
              <a:rPr lang="ru-RU" sz="3400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28625" y="1214438"/>
            <a:ext cx="87153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buFontTx/>
              <a:buChar char="•"/>
              <a:tabLst>
                <a:tab pos="342900" algn="l"/>
              </a:tabLst>
              <a:defRPr/>
            </a:pP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При сжигании топлива в тепловых машинах требуется большое количество кислорода. На сгорание разнообразного топлива расходуется от 10 до 25% кислорода, производимого зелёными растениями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.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14313" y="2571750"/>
            <a:ext cx="85693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buFontTx/>
              <a:buChar char="•"/>
              <a:tabLst>
                <a:tab pos="342900" algn="l"/>
              </a:tabLst>
              <a:defRPr/>
            </a:pP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Тепловые машины не только сжигают кислород, но и выбрасывают в атмосферу </a:t>
            </a: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углекислый газ. </a:t>
            </a: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Сгорание топлива в топках промышленных предприятий и тепловых электростанций почти никогда не бывает полным, поэтому происходит загрязнение воздуха золой, хлопьями сажи</a:t>
            </a: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.</a:t>
            </a:r>
          </a:p>
          <a:p>
            <a:pPr eaLnBrk="1" hangingPunct="1">
              <a:buFontTx/>
              <a:buChar char="•"/>
              <a:tabLst>
                <a:tab pos="342900" algn="l"/>
              </a:tabLst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Сейчас во всём мире обычные энергетические установки выбрасывают в атмосферу ежегодно 200 – 250 млн. </a:t>
            </a: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т золы и около 60 млн. т диоксида серы.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03238" y="5357813"/>
            <a:ext cx="86407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buFontTx/>
              <a:buChar char="•"/>
              <a:tabLst>
                <a:tab pos="342900" algn="l"/>
              </a:tabLst>
              <a:defRPr/>
            </a:pP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Кроме промышленности воздух загрязняет и транспорт, прежде всего автомобильный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56</TotalTime>
  <Words>337</Words>
  <Application>Microsoft Office PowerPoint</Application>
  <PresentationFormat>Экран (4:3)</PresentationFormat>
  <Paragraphs>64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Начальная</vt:lpstr>
      <vt:lpstr>Microsoft Equation 3.0</vt:lpstr>
      <vt:lpstr>Тема урока:    КПД теплового двигателя </vt:lpstr>
      <vt:lpstr>Слайд 2</vt:lpstr>
      <vt:lpstr>Слайд 3</vt:lpstr>
      <vt:lpstr>Слайд 4</vt:lpstr>
      <vt:lpstr>- КПД теплового двигателя</vt:lpstr>
      <vt:lpstr>Характеристики тепловых двигателей</vt:lpstr>
      <vt:lpstr>Важнейшая техническая задача</vt:lpstr>
      <vt:lpstr>Применение тепловых машин  и  проблемы охраны окружающей среды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  КПД теплового двигателя</dc:title>
  <dc:creator>Пользователь</dc:creator>
  <cp:lastModifiedBy>Пользователь</cp:lastModifiedBy>
  <cp:revision>1</cp:revision>
  <dcterms:created xsi:type="dcterms:W3CDTF">2022-02-06T14:42:51Z</dcterms:created>
  <dcterms:modified xsi:type="dcterms:W3CDTF">2022-02-06T15:39:04Z</dcterms:modified>
</cp:coreProperties>
</file>