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67" r:id="rId2"/>
    <p:sldId id="257" r:id="rId3"/>
    <p:sldId id="258" r:id="rId4"/>
    <p:sldId id="349" r:id="rId5"/>
    <p:sldId id="351" r:id="rId6"/>
    <p:sldId id="368" r:id="rId7"/>
    <p:sldId id="279" r:id="rId8"/>
    <p:sldId id="348" r:id="rId9"/>
    <p:sldId id="372" r:id="rId10"/>
    <p:sldId id="286" r:id="rId11"/>
    <p:sldId id="266" r:id="rId12"/>
    <p:sldId id="377" r:id="rId13"/>
    <p:sldId id="374" r:id="rId14"/>
    <p:sldId id="376" r:id="rId15"/>
    <p:sldId id="375" r:id="rId16"/>
    <p:sldId id="292" r:id="rId17"/>
    <p:sldId id="373" r:id="rId18"/>
    <p:sldId id="378" r:id="rId19"/>
    <p:sldId id="288" r:id="rId20"/>
    <p:sldId id="289" r:id="rId21"/>
    <p:sldId id="290" r:id="rId22"/>
    <p:sldId id="291" r:id="rId23"/>
    <p:sldId id="354" r:id="rId24"/>
    <p:sldId id="379" r:id="rId25"/>
    <p:sldId id="293" r:id="rId26"/>
    <p:sldId id="365" r:id="rId27"/>
    <p:sldId id="366" r:id="rId28"/>
    <p:sldId id="294" r:id="rId29"/>
    <p:sldId id="295" r:id="rId30"/>
    <p:sldId id="357" r:id="rId31"/>
    <p:sldId id="358" r:id="rId32"/>
    <p:sldId id="359" r:id="rId33"/>
    <p:sldId id="360" r:id="rId34"/>
    <p:sldId id="355" r:id="rId35"/>
    <p:sldId id="356" r:id="rId36"/>
    <p:sldId id="362" r:id="rId37"/>
    <p:sldId id="361" r:id="rId38"/>
    <p:sldId id="364" r:id="rId39"/>
    <p:sldId id="363" r:id="rId40"/>
    <p:sldId id="380" r:id="rId41"/>
    <p:sldId id="382" r:id="rId42"/>
    <p:sldId id="381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BFF"/>
    <a:srgbClr val="CAF5FE"/>
    <a:srgbClr val="CBFDDA"/>
    <a:srgbClr val="FFFFCC"/>
    <a:srgbClr val="008000"/>
    <a:srgbClr val="171717"/>
    <a:srgbClr val="AEF8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5943F-5EB5-4A6D-B5B1-E9F1A461F0CD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AED45-E809-44A9-B197-8B3535C7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/>
              <a:pPr/>
              <a:t>2</a:t>
            </a:fld>
            <a:endParaRPr lang="en-GB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/>
              <a:pPr/>
              <a:t>11</a:t>
            </a:fld>
            <a:endParaRPr lang="en-GB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ron-m.com/STATYI/CHUGUNNOELITYE/3.jpg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guns.arsenalnoe.ru/i/msg_i/190/berdanka.jpg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4.gif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643314"/>
            <a:ext cx="8101042" cy="1470025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Инерция. </a:t>
            </a:r>
            <a:b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Взаимодействие тел</a:t>
            </a:r>
            <a:endParaRPr lang="ru-RU" sz="3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92919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/>
                </a:solidFill>
                <a:latin typeface="Bookman Old Style" pitchFamily="18" charset="0"/>
              </a:rPr>
              <a:t>Физика 7 класс.</a:t>
            </a:r>
          </a:p>
          <a:p>
            <a:pPr algn="r"/>
            <a:r>
              <a:rPr lang="ru-RU" sz="1800" b="1" dirty="0" smtClean="0">
                <a:solidFill>
                  <a:schemeClr val="tx2"/>
                </a:solidFill>
                <a:latin typeface="Bookman Old Style" pitchFamily="18" charset="0"/>
              </a:rPr>
              <a:t>Литвиненко Р.И. МБОУ «СОШ 9». Таштагол</a:t>
            </a:r>
            <a:endParaRPr lang="ru-RU" sz="18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3357563"/>
            <a:ext cx="66484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4"/>
          <p:cNvSpPr>
            <a:spLocks noChangeAspect="1"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4480"/>
              </a:cxn>
              <a:cxn ang="0">
                <a:pos x="6400" y="0"/>
              </a:cxn>
              <a:cxn ang="0">
                <a:pos x="6160" y="4000"/>
              </a:cxn>
              <a:cxn ang="0">
                <a:pos x="6136" y="4002"/>
              </a:cxn>
              <a:cxn ang="0">
                <a:pos x="6088" y="4010"/>
              </a:cxn>
              <a:cxn ang="0">
                <a:pos x="6046" y="4028"/>
              </a:cxn>
              <a:cxn ang="0">
                <a:pos x="6008" y="4054"/>
              </a:cxn>
              <a:cxn ang="0">
                <a:pos x="5974" y="4088"/>
              </a:cxn>
              <a:cxn ang="0">
                <a:pos x="5948" y="4126"/>
              </a:cxn>
              <a:cxn ang="0">
                <a:pos x="5930" y="4168"/>
              </a:cxn>
              <a:cxn ang="0">
                <a:pos x="5922" y="4216"/>
              </a:cxn>
              <a:cxn ang="0">
                <a:pos x="5920" y="4240"/>
              </a:cxn>
              <a:cxn ang="0">
                <a:pos x="5924" y="4282"/>
              </a:cxn>
              <a:cxn ang="0">
                <a:pos x="5934" y="4320"/>
              </a:cxn>
              <a:cxn ang="0">
                <a:pos x="466" y="4320"/>
              </a:cxn>
              <a:cxn ang="0">
                <a:pos x="476" y="4282"/>
              </a:cxn>
              <a:cxn ang="0">
                <a:pos x="480" y="4240"/>
              </a:cxn>
              <a:cxn ang="0">
                <a:pos x="478" y="4216"/>
              </a:cxn>
              <a:cxn ang="0">
                <a:pos x="470" y="4168"/>
              </a:cxn>
              <a:cxn ang="0">
                <a:pos x="452" y="4126"/>
              </a:cxn>
              <a:cxn ang="0">
                <a:pos x="426" y="4088"/>
              </a:cxn>
              <a:cxn ang="0">
                <a:pos x="392" y="4054"/>
              </a:cxn>
              <a:cxn ang="0">
                <a:pos x="354" y="4028"/>
              </a:cxn>
              <a:cxn ang="0">
                <a:pos x="312" y="4010"/>
              </a:cxn>
              <a:cxn ang="0">
                <a:pos x="264" y="4002"/>
              </a:cxn>
              <a:cxn ang="0">
                <a:pos x="240" y="4000"/>
              </a:cxn>
              <a:cxn ang="0">
                <a:pos x="198" y="4004"/>
              </a:cxn>
              <a:cxn ang="0">
                <a:pos x="160" y="4014"/>
              </a:cxn>
              <a:cxn ang="0">
                <a:pos x="160" y="466"/>
              </a:cxn>
              <a:cxn ang="0">
                <a:pos x="198" y="476"/>
              </a:cxn>
              <a:cxn ang="0">
                <a:pos x="240" y="480"/>
              </a:cxn>
              <a:cxn ang="0">
                <a:pos x="264" y="478"/>
              </a:cxn>
              <a:cxn ang="0">
                <a:pos x="312" y="470"/>
              </a:cxn>
              <a:cxn ang="0">
                <a:pos x="354" y="452"/>
              </a:cxn>
              <a:cxn ang="0">
                <a:pos x="392" y="426"/>
              </a:cxn>
              <a:cxn ang="0">
                <a:pos x="426" y="392"/>
              </a:cxn>
              <a:cxn ang="0">
                <a:pos x="452" y="354"/>
              </a:cxn>
              <a:cxn ang="0">
                <a:pos x="470" y="312"/>
              </a:cxn>
              <a:cxn ang="0">
                <a:pos x="478" y="264"/>
              </a:cxn>
              <a:cxn ang="0">
                <a:pos x="480" y="240"/>
              </a:cxn>
              <a:cxn ang="0">
                <a:pos x="476" y="198"/>
              </a:cxn>
              <a:cxn ang="0">
                <a:pos x="466" y="160"/>
              </a:cxn>
              <a:cxn ang="0">
                <a:pos x="5934" y="160"/>
              </a:cxn>
              <a:cxn ang="0">
                <a:pos x="5924" y="198"/>
              </a:cxn>
              <a:cxn ang="0">
                <a:pos x="5920" y="240"/>
              </a:cxn>
              <a:cxn ang="0">
                <a:pos x="5922" y="264"/>
              </a:cxn>
              <a:cxn ang="0">
                <a:pos x="5930" y="312"/>
              </a:cxn>
              <a:cxn ang="0">
                <a:pos x="5948" y="354"/>
              </a:cxn>
              <a:cxn ang="0">
                <a:pos x="5974" y="392"/>
              </a:cxn>
              <a:cxn ang="0">
                <a:pos x="6008" y="426"/>
              </a:cxn>
              <a:cxn ang="0">
                <a:pos x="6046" y="452"/>
              </a:cxn>
              <a:cxn ang="0">
                <a:pos x="6088" y="470"/>
              </a:cxn>
              <a:cxn ang="0">
                <a:pos x="6136" y="478"/>
              </a:cxn>
              <a:cxn ang="0">
                <a:pos x="6160" y="480"/>
              </a:cxn>
              <a:cxn ang="0">
                <a:pos x="6202" y="476"/>
              </a:cxn>
              <a:cxn ang="0">
                <a:pos x="6240" y="466"/>
              </a:cxn>
              <a:cxn ang="0">
                <a:pos x="6240" y="4014"/>
              </a:cxn>
              <a:cxn ang="0">
                <a:pos x="6202" y="4004"/>
              </a:cxn>
              <a:cxn ang="0">
                <a:pos x="6160" y="4000"/>
              </a:cxn>
            </a:cxnLst>
            <a:rect l="0" t="0" r="r" b="b"/>
            <a:pathLst>
              <a:path w="6400" h="4480">
                <a:moveTo>
                  <a:pt x="0" y="0"/>
                </a:moveTo>
                <a:lnTo>
                  <a:pt x="0" y="4480"/>
                </a:lnTo>
                <a:lnTo>
                  <a:pt x="6400" y="4480"/>
                </a:lnTo>
                <a:lnTo>
                  <a:pt x="6400" y="0"/>
                </a:lnTo>
                <a:lnTo>
                  <a:pt x="0" y="0"/>
                </a:lnTo>
                <a:close/>
                <a:moveTo>
                  <a:pt x="6160" y="4000"/>
                </a:moveTo>
                <a:lnTo>
                  <a:pt x="6160" y="4000"/>
                </a:lnTo>
                <a:lnTo>
                  <a:pt x="6136" y="4002"/>
                </a:lnTo>
                <a:lnTo>
                  <a:pt x="6112" y="4004"/>
                </a:lnTo>
                <a:lnTo>
                  <a:pt x="6088" y="4010"/>
                </a:lnTo>
                <a:lnTo>
                  <a:pt x="6066" y="4018"/>
                </a:lnTo>
                <a:lnTo>
                  <a:pt x="6046" y="4028"/>
                </a:lnTo>
                <a:lnTo>
                  <a:pt x="6026" y="4040"/>
                </a:lnTo>
                <a:lnTo>
                  <a:pt x="6008" y="4054"/>
                </a:lnTo>
                <a:lnTo>
                  <a:pt x="5990" y="4070"/>
                </a:lnTo>
                <a:lnTo>
                  <a:pt x="5974" y="4088"/>
                </a:lnTo>
                <a:lnTo>
                  <a:pt x="5960" y="4106"/>
                </a:lnTo>
                <a:lnTo>
                  <a:pt x="5948" y="4126"/>
                </a:lnTo>
                <a:lnTo>
                  <a:pt x="5938" y="4146"/>
                </a:lnTo>
                <a:lnTo>
                  <a:pt x="5930" y="4168"/>
                </a:lnTo>
                <a:lnTo>
                  <a:pt x="5924" y="4192"/>
                </a:lnTo>
                <a:lnTo>
                  <a:pt x="5922" y="4216"/>
                </a:lnTo>
                <a:lnTo>
                  <a:pt x="5920" y="4240"/>
                </a:lnTo>
                <a:lnTo>
                  <a:pt x="5920" y="4240"/>
                </a:lnTo>
                <a:lnTo>
                  <a:pt x="5920" y="4260"/>
                </a:lnTo>
                <a:lnTo>
                  <a:pt x="5924" y="4282"/>
                </a:lnTo>
                <a:lnTo>
                  <a:pt x="5928" y="4300"/>
                </a:lnTo>
                <a:lnTo>
                  <a:pt x="5934" y="4320"/>
                </a:lnTo>
                <a:lnTo>
                  <a:pt x="466" y="4320"/>
                </a:lnTo>
                <a:lnTo>
                  <a:pt x="466" y="4320"/>
                </a:lnTo>
                <a:lnTo>
                  <a:pt x="472" y="4300"/>
                </a:lnTo>
                <a:lnTo>
                  <a:pt x="476" y="4282"/>
                </a:lnTo>
                <a:lnTo>
                  <a:pt x="480" y="4260"/>
                </a:lnTo>
                <a:lnTo>
                  <a:pt x="480" y="4240"/>
                </a:lnTo>
                <a:lnTo>
                  <a:pt x="480" y="4240"/>
                </a:lnTo>
                <a:lnTo>
                  <a:pt x="478" y="4216"/>
                </a:lnTo>
                <a:lnTo>
                  <a:pt x="476" y="4192"/>
                </a:lnTo>
                <a:lnTo>
                  <a:pt x="470" y="4168"/>
                </a:lnTo>
                <a:lnTo>
                  <a:pt x="462" y="4146"/>
                </a:lnTo>
                <a:lnTo>
                  <a:pt x="452" y="4126"/>
                </a:lnTo>
                <a:lnTo>
                  <a:pt x="440" y="4106"/>
                </a:lnTo>
                <a:lnTo>
                  <a:pt x="426" y="4088"/>
                </a:lnTo>
                <a:lnTo>
                  <a:pt x="410" y="4070"/>
                </a:lnTo>
                <a:lnTo>
                  <a:pt x="392" y="4054"/>
                </a:lnTo>
                <a:lnTo>
                  <a:pt x="374" y="4040"/>
                </a:lnTo>
                <a:lnTo>
                  <a:pt x="354" y="4028"/>
                </a:lnTo>
                <a:lnTo>
                  <a:pt x="334" y="4018"/>
                </a:lnTo>
                <a:lnTo>
                  <a:pt x="312" y="4010"/>
                </a:lnTo>
                <a:lnTo>
                  <a:pt x="288" y="4004"/>
                </a:lnTo>
                <a:lnTo>
                  <a:pt x="264" y="4002"/>
                </a:lnTo>
                <a:lnTo>
                  <a:pt x="240" y="4000"/>
                </a:lnTo>
                <a:lnTo>
                  <a:pt x="240" y="4000"/>
                </a:lnTo>
                <a:lnTo>
                  <a:pt x="220" y="4000"/>
                </a:lnTo>
                <a:lnTo>
                  <a:pt x="198" y="4004"/>
                </a:lnTo>
                <a:lnTo>
                  <a:pt x="180" y="4008"/>
                </a:lnTo>
                <a:lnTo>
                  <a:pt x="160" y="4014"/>
                </a:lnTo>
                <a:lnTo>
                  <a:pt x="160" y="466"/>
                </a:lnTo>
                <a:lnTo>
                  <a:pt x="160" y="466"/>
                </a:lnTo>
                <a:lnTo>
                  <a:pt x="180" y="472"/>
                </a:lnTo>
                <a:lnTo>
                  <a:pt x="198" y="476"/>
                </a:lnTo>
                <a:lnTo>
                  <a:pt x="220" y="480"/>
                </a:lnTo>
                <a:lnTo>
                  <a:pt x="240" y="480"/>
                </a:lnTo>
                <a:lnTo>
                  <a:pt x="240" y="480"/>
                </a:lnTo>
                <a:lnTo>
                  <a:pt x="264" y="478"/>
                </a:lnTo>
                <a:lnTo>
                  <a:pt x="288" y="476"/>
                </a:lnTo>
                <a:lnTo>
                  <a:pt x="312" y="470"/>
                </a:lnTo>
                <a:lnTo>
                  <a:pt x="334" y="462"/>
                </a:lnTo>
                <a:lnTo>
                  <a:pt x="354" y="452"/>
                </a:lnTo>
                <a:lnTo>
                  <a:pt x="374" y="440"/>
                </a:lnTo>
                <a:lnTo>
                  <a:pt x="392" y="426"/>
                </a:lnTo>
                <a:lnTo>
                  <a:pt x="410" y="410"/>
                </a:lnTo>
                <a:lnTo>
                  <a:pt x="426" y="392"/>
                </a:lnTo>
                <a:lnTo>
                  <a:pt x="440" y="374"/>
                </a:lnTo>
                <a:lnTo>
                  <a:pt x="452" y="354"/>
                </a:lnTo>
                <a:lnTo>
                  <a:pt x="462" y="334"/>
                </a:lnTo>
                <a:lnTo>
                  <a:pt x="470" y="312"/>
                </a:lnTo>
                <a:lnTo>
                  <a:pt x="476" y="288"/>
                </a:lnTo>
                <a:lnTo>
                  <a:pt x="478" y="264"/>
                </a:lnTo>
                <a:lnTo>
                  <a:pt x="480" y="240"/>
                </a:lnTo>
                <a:lnTo>
                  <a:pt x="480" y="240"/>
                </a:lnTo>
                <a:lnTo>
                  <a:pt x="480" y="220"/>
                </a:lnTo>
                <a:lnTo>
                  <a:pt x="476" y="198"/>
                </a:lnTo>
                <a:lnTo>
                  <a:pt x="472" y="180"/>
                </a:lnTo>
                <a:lnTo>
                  <a:pt x="466" y="160"/>
                </a:lnTo>
                <a:lnTo>
                  <a:pt x="5934" y="160"/>
                </a:lnTo>
                <a:lnTo>
                  <a:pt x="5934" y="160"/>
                </a:lnTo>
                <a:lnTo>
                  <a:pt x="5928" y="180"/>
                </a:lnTo>
                <a:lnTo>
                  <a:pt x="5924" y="198"/>
                </a:lnTo>
                <a:lnTo>
                  <a:pt x="5920" y="220"/>
                </a:lnTo>
                <a:lnTo>
                  <a:pt x="5920" y="240"/>
                </a:lnTo>
                <a:lnTo>
                  <a:pt x="5920" y="240"/>
                </a:lnTo>
                <a:lnTo>
                  <a:pt x="5922" y="264"/>
                </a:lnTo>
                <a:lnTo>
                  <a:pt x="5924" y="288"/>
                </a:lnTo>
                <a:lnTo>
                  <a:pt x="5930" y="312"/>
                </a:lnTo>
                <a:lnTo>
                  <a:pt x="5938" y="334"/>
                </a:lnTo>
                <a:lnTo>
                  <a:pt x="5948" y="354"/>
                </a:lnTo>
                <a:lnTo>
                  <a:pt x="5960" y="374"/>
                </a:lnTo>
                <a:lnTo>
                  <a:pt x="5974" y="392"/>
                </a:lnTo>
                <a:lnTo>
                  <a:pt x="5990" y="410"/>
                </a:lnTo>
                <a:lnTo>
                  <a:pt x="6008" y="426"/>
                </a:lnTo>
                <a:lnTo>
                  <a:pt x="6026" y="440"/>
                </a:lnTo>
                <a:lnTo>
                  <a:pt x="6046" y="452"/>
                </a:lnTo>
                <a:lnTo>
                  <a:pt x="6066" y="462"/>
                </a:lnTo>
                <a:lnTo>
                  <a:pt x="6088" y="470"/>
                </a:lnTo>
                <a:lnTo>
                  <a:pt x="6112" y="476"/>
                </a:lnTo>
                <a:lnTo>
                  <a:pt x="6136" y="478"/>
                </a:lnTo>
                <a:lnTo>
                  <a:pt x="6160" y="480"/>
                </a:lnTo>
                <a:lnTo>
                  <a:pt x="6160" y="480"/>
                </a:lnTo>
                <a:lnTo>
                  <a:pt x="6180" y="480"/>
                </a:lnTo>
                <a:lnTo>
                  <a:pt x="6202" y="476"/>
                </a:lnTo>
                <a:lnTo>
                  <a:pt x="6220" y="472"/>
                </a:lnTo>
                <a:lnTo>
                  <a:pt x="6240" y="466"/>
                </a:lnTo>
                <a:lnTo>
                  <a:pt x="6240" y="4014"/>
                </a:lnTo>
                <a:lnTo>
                  <a:pt x="6240" y="4014"/>
                </a:lnTo>
                <a:lnTo>
                  <a:pt x="6220" y="4008"/>
                </a:lnTo>
                <a:lnTo>
                  <a:pt x="6202" y="4004"/>
                </a:lnTo>
                <a:lnTo>
                  <a:pt x="6180" y="4000"/>
                </a:lnTo>
                <a:lnTo>
                  <a:pt x="6160" y="4000"/>
                </a:lnTo>
                <a:lnTo>
                  <a:pt x="6160" y="4000"/>
                </a:lnTo>
                <a:close/>
              </a:path>
            </a:pathLst>
          </a:custGeom>
          <a:solidFill>
            <a:srgbClr val="0066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3643314"/>
            <a:ext cx="3214710" cy="230832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Чем меньше действие другого тела, тем дольше сохраняется скорость его движения</a:t>
            </a:r>
          </a:p>
        </p:txBody>
      </p:sp>
      <p:pic>
        <p:nvPicPr>
          <p:cNvPr id="227329" name="Picture 1"/>
          <p:cNvPicPr>
            <a:picLocks noChangeAspect="1" noChangeArrowheads="1"/>
          </p:cNvPicPr>
          <p:nvPr/>
        </p:nvPicPr>
        <p:blipFill>
          <a:blip r:embed="rId3"/>
          <a:srcRect l="12118" t="13838" r="4398"/>
          <a:stretch>
            <a:fillRect/>
          </a:stretch>
        </p:blipFill>
        <p:spPr bwMode="auto">
          <a:xfrm>
            <a:off x="500034" y="642918"/>
            <a:ext cx="512155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198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8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42910" y="571480"/>
            <a:ext cx="5572164" cy="317009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003300"/>
                </a:solidFill>
              </a:rPr>
              <a:t>Галилей</a:t>
            </a:r>
            <a:r>
              <a:rPr lang="ru-RU" sz="4000" dirty="0" smtClean="0"/>
              <a:t> :</a:t>
            </a:r>
          </a:p>
          <a:p>
            <a:r>
              <a:rPr lang="ru-RU" sz="3200" b="1" i="1" dirty="0" smtClean="0"/>
              <a:t>при </a:t>
            </a:r>
            <a:r>
              <a:rPr lang="ru-RU" sz="3200" b="1" i="1" dirty="0"/>
              <a:t>отсутствии </a:t>
            </a:r>
            <a:r>
              <a:rPr lang="ru-RU" sz="3200" b="1" i="1" dirty="0" smtClean="0"/>
              <a:t>внешних</a:t>
            </a:r>
          </a:p>
          <a:p>
            <a:r>
              <a:rPr lang="ru-RU" sz="3200" b="1" i="1" dirty="0" smtClean="0"/>
              <a:t> </a:t>
            </a:r>
            <a:r>
              <a:rPr lang="ru-RU" sz="3200" b="1" i="1" dirty="0"/>
              <a:t>воздействий тело может </a:t>
            </a:r>
            <a:endParaRPr lang="ru-RU" sz="3200" b="1" i="1" dirty="0" smtClean="0"/>
          </a:p>
          <a:p>
            <a:r>
              <a:rPr lang="ru-RU" sz="3200" b="1" i="1" dirty="0" smtClean="0"/>
              <a:t>или </a:t>
            </a:r>
            <a:r>
              <a:rPr lang="ru-RU" sz="3200" b="1" i="1" dirty="0"/>
              <a:t>покоиться, </a:t>
            </a:r>
            <a:r>
              <a:rPr lang="ru-RU" sz="3200" b="1" i="1" dirty="0" smtClean="0"/>
              <a:t>или </a:t>
            </a:r>
            <a:r>
              <a:rPr lang="ru-RU" sz="3200" b="1" i="1" dirty="0"/>
              <a:t>двигаться прямолинейно и равномерно</a:t>
            </a:r>
            <a:r>
              <a:rPr lang="ru-RU" sz="3200" dirty="0"/>
              <a:t>. </a:t>
            </a:r>
            <a:endParaRPr lang="ru-RU" sz="2800" dirty="0"/>
          </a:p>
        </p:txBody>
      </p:sp>
      <p:pic>
        <p:nvPicPr>
          <p:cNvPr id="6" name="Рисунок 5" descr="shutterstock_429096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4647" y="500042"/>
            <a:ext cx="273089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48" y="3857628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Сила, которую приходится прикладывать к телу для поддержания его движения, необходима только для того, чтобы уравновесить действия других тел, например трение.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3357563"/>
            <a:ext cx="66484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4"/>
          <p:cNvSpPr>
            <a:spLocks noChangeAspect="1"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4480"/>
              </a:cxn>
              <a:cxn ang="0">
                <a:pos x="6400" y="0"/>
              </a:cxn>
              <a:cxn ang="0">
                <a:pos x="6160" y="4000"/>
              </a:cxn>
              <a:cxn ang="0">
                <a:pos x="6136" y="4002"/>
              </a:cxn>
              <a:cxn ang="0">
                <a:pos x="6088" y="4010"/>
              </a:cxn>
              <a:cxn ang="0">
                <a:pos x="6046" y="4028"/>
              </a:cxn>
              <a:cxn ang="0">
                <a:pos x="6008" y="4054"/>
              </a:cxn>
              <a:cxn ang="0">
                <a:pos x="5974" y="4088"/>
              </a:cxn>
              <a:cxn ang="0">
                <a:pos x="5948" y="4126"/>
              </a:cxn>
              <a:cxn ang="0">
                <a:pos x="5930" y="4168"/>
              </a:cxn>
              <a:cxn ang="0">
                <a:pos x="5922" y="4216"/>
              </a:cxn>
              <a:cxn ang="0">
                <a:pos x="5920" y="4240"/>
              </a:cxn>
              <a:cxn ang="0">
                <a:pos x="5924" y="4282"/>
              </a:cxn>
              <a:cxn ang="0">
                <a:pos x="5934" y="4320"/>
              </a:cxn>
              <a:cxn ang="0">
                <a:pos x="466" y="4320"/>
              </a:cxn>
              <a:cxn ang="0">
                <a:pos x="476" y="4282"/>
              </a:cxn>
              <a:cxn ang="0">
                <a:pos x="480" y="4240"/>
              </a:cxn>
              <a:cxn ang="0">
                <a:pos x="478" y="4216"/>
              </a:cxn>
              <a:cxn ang="0">
                <a:pos x="470" y="4168"/>
              </a:cxn>
              <a:cxn ang="0">
                <a:pos x="452" y="4126"/>
              </a:cxn>
              <a:cxn ang="0">
                <a:pos x="426" y="4088"/>
              </a:cxn>
              <a:cxn ang="0">
                <a:pos x="392" y="4054"/>
              </a:cxn>
              <a:cxn ang="0">
                <a:pos x="354" y="4028"/>
              </a:cxn>
              <a:cxn ang="0">
                <a:pos x="312" y="4010"/>
              </a:cxn>
              <a:cxn ang="0">
                <a:pos x="264" y="4002"/>
              </a:cxn>
              <a:cxn ang="0">
                <a:pos x="240" y="4000"/>
              </a:cxn>
              <a:cxn ang="0">
                <a:pos x="198" y="4004"/>
              </a:cxn>
              <a:cxn ang="0">
                <a:pos x="160" y="4014"/>
              </a:cxn>
              <a:cxn ang="0">
                <a:pos x="160" y="466"/>
              </a:cxn>
              <a:cxn ang="0">
                <a:pos x="198" y="476"/>
              </a:cxn>
              <a:cxn ang="0">
                <a:pos x="240" y="480"/>
              </a:cxn>
              <a:cxn ang="0">
                <a:pos x="264" y="478"/>
              </a:cxn>
              <a:cxn ang="0">
                <a:pos x="312" y="470"/>
              </a:cxn>
              <a:cxn ang="0">
                <a:pos x="354" y="452"/>
              </a:cxn>
              <a:cxn ang="0">
                <a:pos x="392" y="426"/>
              </a:cxn>
              <a:cxn ang="0">
                <a:pos x="426" y="392"/>
              </a:cxn>
              <a:cxn ang="0">
                <a:pos x="452" y="354"/>
              </a:cxn>
              <a:cxn ang="0">
                <a:pos x="470" y="312"/>
              </a:cxn>
              <a:cxn ang="0">
                <a:pos x="478" y="264"/>
              </a:cxn>
              <a:cxn ang="0">
                <a:pos x="480" y="240"/>
              </a:cxn>
              <a:cxn ang="0">
                <a:pos x="476" y="198"/>
              </a:cxn>
              <a:cxn ang="0">
                <a:pos x="466" y="160"/>
              </a:cxn>
              <a:cxn ang="0">
                <a:pos x="5934" y="160"/>
              </a:cxn>
              <a:cxn ang="0">
                <a:pos x="5924" y="198"/>
              </a:cxn>
              <a:cxn ang="0">
                <a:pos x="5920" y="240"/>
              </a:cxn>
              <a:cxn ang="0">
                <a:pos x="5922" y="264"/>
              </a:cxn>
              <a:cxn ang="0">
                <a:pos x="5930" y="312"/>
              </a:cxn>
              <a:cxn ang="0">
                <a:pos x="5948" y="354"/>
              </a:cxn>
              <a:cxn ang="0">
                <a:pos x="5974" y="392"/>
              </a:cxn>
              <a:cxn ang="0">
                <a:pos x="6008" y="426"/>
              </a:cxn>
              <a:cxn ang="0">
                <a:pos x="6046" y="452"/>
              </a:cxn>
              <a:cxn ang="0">
                <a:pos x="6088" y="470"/>
              </a:cxn>
              <a:cxn ang="0">
                <a:pos x="6136" y="478"/>
              </a:cxn>
              <a:cxn ang="0">
                <a:pos x="6160" y="480"/>
              </a:cxn>
              <a:cxn ang="0">
                <a:pos x="6202" y="476"/>
              </a:cxn>
              <a:cxn ang="0">
                <a:pos x="6240" y="466"/>
              </a:cxn>
              <a:cxn ang="0">
                <a:pos x="6240" y="4014"/>
              </a:cxn>
              <a:cxn ang="0">
                <a:pos x="6202" y="4004"/>
              </a:cxn>
              <a:cxn ang="0">
                <a:pos x="6160" y="4000"/>
              </a:cxn>
            </a:cxnLst>
            <a:rect l="0" t="0" r="r" b="b"/>
            <a:pathLst>
              <a:path w="6400" h="4480">
                <a:moveTo>
                  <a:pt x="0" y="0"/>
                </a:moveTo>
                <a:lnTo>
                  <a:pt x="0" y="4480"/>
                </a:lnTo>
                <a:lnTo>
                  <a:pt x="6400" y="4480"/>
                </a:lnTo>
                <a:lnTo>
                  <a:pt x="6400" y="0"/>
                </a:lnTo>
                <a:lnTo>
                  <a:pt x="0" y="0"/>
                </a:lnTo>
                <a:close/>
                <a:moveTo>
                  <a:pt x="6160" y="4000"/>
                </a:moveTo>
                <a:lnTo>
                  <a:pt x="6160" y="4000"/>
                </a:lnTo>
                <a:lnTo>
                  <a:pt x="6136" y="4002"/>
                </a:lnTo>
                <a:lnTo>
                  <a:pt x="6112" y="4004"/>
                </a:lnTo>
                <a:lnTo>
                  <a:pt x="6088" y="4010"/>
                </a:lnTo>
                <a:lnTo>
                  <a:pt x="6066" y="4018"/>
                </a:lnTo>
                <a:lnTo>
                  <a:pt x="6046" y="4028"/>
                </a:lnTo>
                <a:lnTo>
                  <a:pt x="6026" y="4040"/>
                </a:lnTo>
                <a:lnTo>
                  <a:pt x="6008" y="4054"/>
                </a:lnTo>
                <a:lnTo>
                  <a:pt x="5990" y="4070"/>
                </a:lnTo>
                <a:lnTo>
                  <a:pt x="5974" y="4088"/>
                </a:lnTo>
                <a:lnTo>
                  <a:pt x="5960" y="4106"/>
                </a:lnTo>
                <a:lnTo>
                  <a:pt x="5948" y="4126"/>
                </a:lnTo>
                <a:lnTo>
                  <a:pt x="5938" y="4146"/>
                </a:lnTo>
                <a:lnTo>
                  <a:pt x="5930" y="4168"/>
                </a:lnTo>
                <a:lnTo>
                  <a:pt x="5924" y="4192"/>
                </a:lnTo>
                <a:lnTo>
                  <a:pt x="5922" y="4216"/>
                </a:lnTo>
                <a:lnTo>
                  <a:pt x="5920" y="4240"/>
                </a:lnTo>
                <a:lnTo>
                  <a:pt x="5920" y="4240"/>
                </a:lnTo>
                <a:lnTo>
                  <a:pt x="5920" y="4260"/>
                </a:lnTo>
                <a:lnTo>
                  <a:pt x="5924" y="4282"/>
                </a:lnTo>
                <a:lnTo>
                  <a:pt x="5928" y="4300"/>
                </a:lnTo>
                <a:lnTo>
                  <a:pt x="5934" y="4320"/>
                </a:lnTo>
                <a:lnTo>
                  <a:pt x="466" y="4320"/>
                </a:lnTo>
                <a:lnTo>
                  <a:pt x="466" y="4320"/>
                </a:lnTo>
                <a:lnTo>
                  <a:pt x="472" y="4300"/>
                </a:lnTo>
                <a:lnTo>
                  <a:pt x="476" y="4282"/>
                </a:lnTo>
                <a:lnTo>
                  <a:pt x="480" y="4260"/>
                </a:lnTo>
                <a:lnTo>
                  <a:pt x="480" y="4240"/>
                </a:lnTo>
                <a:lnTo>
                  <a:pt x="480" y="4240"/>
                </a:lnTo>
                <a:lnTo>
                  <a:pt x="478" y="4216"/>
                </a:lnTo>
                <a:lnTo>
                  <a:pt x="476" y="4192"/>
                </a:lnTo>
                <a:lnTo>
                  <a:pt x="470" y="4168"/>
                </a:lnTo>
                <a:lnTo>
                  <a:pt x="462" y="4146"/>
                </a:lnTo>
                <a:lnTo>
                  <a:pt x="452" y="4126"/>
                </a:lnTo>
                <a:lnTo>
                  <a:pt x="440" y="4106"/>
                </a:lnTo>
                <a:lnTo>
                  <a:pt x="426" y="4088"/>
                </a:lnTo>
                <a:lnTo>
                  <a:pt x="410" y="4070"/>
                </a:lnTo>
                <a:lnTo>
                  <a:pt x="392" y="4054"/>
                </a:lnTo>
                <a:lnTo>
                  <a:pt x="374" y="4040"/>
                </a:lnTo>
                <a:lnTo>
                  <a:pt x="354" y="4028"/>
                </a:lnTo>
                <a:lnTo>
                  <a:pt x="334" y="4018"/>
                </a:lnTo>
                <a:lnTo>
                  <a:pt x="312" y="4010"/>
                </a:lnTo>
                <a:lnTo>
                  <a:pt x="288" y="4004"/>
                </a:lnTo>
                <a:lnTo>
                  <a:pt x="264" y="4002"/>
                </a:lnTo>
                <a:lnTo>
                  <a:pt x="240" y="4000"/>
                </a:lnTo>
                <a:lnTo>
                  <a:pt x="240" y="4000"/>
                </a:lnTo>
                <a:lnTo>
                  <a:pt x="220" y="4000"/>
                </a:lnTo>
                <a:lnTo>
                  <a:pt x="198" y="4004"/>
                </a:lnTo>
                <a:lnTo>
                  <a:pt x="180" y="4008"/>
                </a:lnTo>
                <a:lnTo>
                  <a:pt x="160" y="4014"/>
                </a:lnTo>
                <a:lnTo>
                  <a:pt x="160" y="466"/>
                </a:lnTo>
                <a:lnTo>
                  <a:pt x="160" y="466"/>
                </a:lnTo>
                <a:lnTo>
                  <a:pt x="180" y="472"/>
                </a:lnTo>
                <a:lnTo>
                  <a:pt x="198" y="476"/>
                </a:lnTo>
                <a:lnTo>
                  <a:pt x="220" y="480"/>
                </a:lnTo>
                <a:lnTo>
                  <a:pt x="240" y="480"/>
                </a:lnTo>
                <a:lnTo>
                  <a:pt x="240" y="480"/>
                </a:lnTo>
                <a:lnTo>
                  <a:pt x="264" y="478"/>
                </a:lnTo>
                <a:lnTo>
                  <a:pt x="288" y="476"/>
                </a:lnTo>
                <a:lnTo>
                  <a:pt x="312" y="470"/>
                </a:lnTo>
                <a:lnTo>
                  <a:pt x="334" y="462"/>
                </a:lnTo>
                <a:lnTo>
                  <a:pt x="354" y="452"/>
                </a:lnTo>
                <a:lnTo>
                  <a:pt x="374" y="440"/>
                </a:lnTo>
                <a:lnTo>
                  <a:pt x="392" y="426"/>
                </a:lnTo>
                <a:lnTo>
                  <a:pt x="410" y="410"/>
                </a:lnTo>
                <a:lnTo>
                  <a:pt x="426" y="392"/>
                </a:lnTo>
                <a:lnTo>
                  <a:pt x="440" y="374"/>
                </a:lnTo>
                <a:lnTo>
                  <a:pt x="452" y="354"/>
                </a:lnTo>
                <a:lnTo>
                  <a:pt x="462" y="334"/>
                </a:lnTo>
                <a:lnTo>
                  <a:pt x="470" y="312"/>
                </a:lnTo>
                <a:lnTo>
                  <a:pt x="476" y="288"/>
                </a:lnTo>
                <a:lnTo>
                  <a:pt x="478" y="264"/>
                </a:lnTo>
                <a:lnTo>
                  <a:pt x="480" y="240"/>
                </a:lnTo>
                <a:lnTo>
                  <a:pt x="480" y="240"/>
                </a:lnTo>
                <a:lnTo>
                  <a:pt x="480" y="220"/>
                </a:lnTo>
                <a:lnTo>
                  <a:pt x="476" y="198"/>
                </a:lnTo>
                <a:lnTo>
                  <a:pt x="472" y="180"/>
                </a:lnTo>
                <a:lnTo>
                  <a:pt x="466" y="160"/>
                </a:lnTo>
                <a:lnTo>
                  <a:pt x="5934" y="160"/>
                </a:lnTo>
                <a:lnTo>
                  <a:pt x="5934" y="160"/>
                </a:lnTo>
                <a:lnTo>
                  <a:pt x="5928" y="180"/>
                </a:lnTo>
                <a:lnTo>
                  <a:pt x="5924" y="198"/>
                </a:lnTo>
                <a:lnTo>
                  <a:pt x="5920" y="220"/>
                </a:lnTo>
                <a:lnTo>
                  <a:pt x="5920" y="240"/>
                </a:lnTo>
                <a:lnTo>
                  <a:pt x="5920" y="240"/>
                </a:lnTo>
                <a:lnTo>
                  <a:pt x="5922" y="264"/>
                </a:lnTo>
                <a:lnTo>
                  <a:pt x="5924" y="288"/>
                </a:lnTo>
                <a:lnTo>
                  <a:pt x="5930" y="312"/>
                </a:lnTo>
                <a:lnTo>
                  <a:pt x="5938" y="334"/>
                </a:lnTo>
                <a:lnTo>
                  <a:pt x="5948" y="354"/>
                </a:lnTo>
                <a:lnTo>
                  <a:pt x="5960" y="374"/>
                </a:lnTo>
                <a:lnTo>
                  <a:pt x="5974" y="392"/>
                </a:lnTo>
                <a:lnTo>
                  <a:pt x="5990" y="410"/>
                </a:lnTo>
                <a:lnTo>
                  <a:pt x="6008" y="426"/>
                </a:lnTo>
                <a:lnTo>
                  <a:pt x="6026" y="440"/>
                </a:lnTo>
                <a:lnTo>
                  <a:pt x="6046" y="452"/>
                </a:lnTo>
                <a:lnTo>
                  <a:pt x="6066" y="462"/>
                </a:lnTo>
                <a:lnTo>
                  <a:pt x="6088" y="470"/>
                </a:lnTo>
                <a:lnTo>
                  <a:pt x="6112" y="476"/>
                </a:lnTo>
                <a:lnTo>
                  <a:pt x="6136" y="478"/>
                </a:lnTo>
                <a:lnTo>
                  <a:pt x="6160" y="480"/>
                </a:lnTo>
                <a:lnTo>
                  <a:pt x="6160" y="480"/>
                </a:lnTo>
                <a:lnTo>
                  <a:pt x="6180" y="480"/>
                </a:lnTo>
                <a:lnTo>
                  <a:pt x="6202" y="476"/>
                </a:lnTo>
                <a:lnTo>
                  <a:pt x="6220" y="472"/>
                </a:lnTo>
                <a:lnTo>
                  <a:pt x="6240" y="466"/>
                </a:lnTo>
                <a:lnTo>
                  <a:pt x="6240" y="4014"/>
                </a:lnTo>
                <a:lnTo>
                  <a:pt x="6240" y="4014"/>
                </a:lnTo>
                <a:lnTo>
                  <a:pt x="6220" y="4008"/>
                </a:lnTo>
                <a:lnTo>
                  <a:pt x="6202" y="4004"/>
                </a:lnTo>
                <a:lnTo>
                  <a:pt x="6180" y="4000"/>
                </a:lnTo>
                <a:lnTo>
                  <a:pt x="6160" y="4000"/>
                </a:lnTo>
                <a:lnTo>
                  <a:pt x="6160" y="4000"/>
                </a:lnTo>
                <a:close/>
              </a:path>
            </a:pathLst>
          </a:custGeom>
          <a:solidFill>
            <a:srgbClr val="0066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143380"/>
            <a:ext cx="8143932" cy="206210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Если на тело не действуют другие тела,  то оно находится  в покое, или движется прямолинейно и равномерно относительно Земли.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85794"/>
            <a:ext cx="8429684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/>
              <a:t>Явление сохранения скорости  тела при отсутствии действия  на него  других тел называют </a:t>
            </a:r>
            <a:r>
              <a:rPr lang="ru-RU" sz="3200" b="1" i="1" dirty="0" smtClean="0">
                <a:solidFill>
                  <a:srgbClr val="7030A0"/>
                </a:solidFill>
              </a:rPr>
              <a:t>инерцией.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429000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Инерция — от лат.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инерциа</a:t>
            </a:r>
            <a:r>
              <a:rPr lang="ru-RU" sz="2000" b="1" i="1" dirty="0" smtClean="0"/>
              <a:t> — неподвижность, бездеятельность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http://ok-t.ru/studopediaru/baza8/286952646899.files/image06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6196731" cy="3286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Что произойдёт?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http://uchifiziku.ru/wp-content/uploads/2013/05/1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026" y="1357298"/>
            <a:ext cx="8890974" cy="4475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http://www.craftsmanshipmuseum.com/images/RinSeig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9692"/>
            <a:ext cx="8858280" cy="595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9429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Как называется это древнее орудие? Как оно действует? 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8581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Вопросы</a:t>
            </a:r>
          </a:p>
          <a:p>
            <a:pPr marL="742950" indent="-742950">
              <a:buAutoNum type="arabicPeriod"/>
            </a:pPr>
            <a:r>
              <a:rPr lang="ru-RU" sz="3600" i="1" dirty="0" smtClean="0"/>
              <a:t>В результате чего меняется скорость тела? Приведите примеры.</a:t>
            </a:r>
          </a:p>
          <a:p>
            <a:pPr marL="742950" indent="-742950">
              <a:buAutoNum type="arabicPeriod"/>
            </a:pPr>
            <a:r>
              <a:rPr lang="ru-RU" sz="3600" i="1" dirty="0" smtClean="0"/>
              <a:t> Какой опыт показывает, что изменение скорости тела происходит при уменьшении препятствий? </a:t>
            </a:r>
          </a:p>
          <a:p>
            <a:pPr marL="742950" indent="-742950">
              <a:buAutoNum type="arabicPeriod"/>
            </a:pPr>
            <a:r>
              <a:rPr lang="ru-RU" sz="3600" i="1" dirty="0" smtClean="0"/>
              <a:t> Что называется инерцией?</a:t>
            </a:r>
          </a:p>
          <a:p>
            <a:pPr marL="742950" indent="-742950">
              <a:buAutoNum type="arabicPeriod"/>
            </a:pPr>
            <a:r>
              <a:rPr lang="ru-RU" sz="3600" i="1" dirty="0" smtClean="0"/>
              <a:t> Как движется тело, если на него не действуют другие тела?</a:t>
            </a:r>
            <a:endParaRPr lang="ru-RU" sz="3600" dirty="0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-190776" y="-1977"/>
            <a:ext cx="9334776" cy="7002877"/>
            <a:chOff x="0" y="0"/>
            <a:chExt cx="6400" cy="4480"/>
          </a:xfrm>
        </p:grpSpPr>
        <p:sp>
          <p:nvSpPr>
            <p:cNvPr id="4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http://900igr.net/datas/fizika/Massa/0007-007-Vzaimodejstvie-tel.jpg"/>
          <p:cNvPicPr>
            <a:picLocks noChangeAspect="1" noChangeArrowheads="1"/>
          </p:cNvPicPr>
          <p:nvPr/>
        </p:nvPicPr>
        <p:blipFill>
          <a:blip r:embed="rId2"/>
          <a:srcRect l="7031" r="10937" b="5208"/>
          <a:stretch>
            <a:fillRect/>
          </a:stretch>
        </p:blipFill>
        <p:spPr bwMode="auto">
          <a:xfrm>
            <a:off x="428596" y="0"/>
            <a:ext cx="8215370" cy="6996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96301" y="214291"/>
            <a:ext cx="9336599" cy="6357982"/>
          </a:xfrm>
          <a:prstGeom prst="roundRect">
            <a:avLst/>
          </a:prstGeom>
          <a:solidFill>
            <a:srgbClr val="0033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20618" y="857232"/>
            <a:ext cx="830946" cy="81592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86075" y="1357298"/>
            <a:ext cx="830946" cy="87537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87949" y="2643182"/>
            <a:ext cx="830946" cy="8155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629747" y="4747907"/>
            <a:ext cx="1973208" cy="587908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4211638" y="2084851"/>
            <a:ext cx="1418110" cy="2663056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835698" y="4747907"/>
            <a:ext cx="3672407" cy="1076115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505220" y="4500569"/>
            <a:ext cx="830946" cy="84605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87482" y="5000636"/>
            <a:ext cx="830946" cy="85519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7924">
            <a:off x="8300484" y="4862176"/>
            <a:ext cx="1387772" cy="1778424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8172400" y="5637246"/>
            <a:ext cx="1716840" cy="7579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24748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1.51188E-7 L 0.03229 0.014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9 0.01481 L -0.02292 -0.017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163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1.85185E-6 L -0.22899 -0.077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385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decel="50000" fill="hold" grpId="1" nodeType="withEffect">
                                  <p:stCondLst>
                                    <p:cond delay="2850"/>
                                  </p:stCondLst>
                                  <p:childTnLst>
                                    <p:animMotion origin="layout" path="M -0.22899 -0.07716 L -0.37083 -0.4271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-17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2000" fill="hold" grpId="3" nodeType="withEffect">
                                  <p:stCondLst>
                                    <p:cond delay="28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path" presetSubtype="0" decel="5000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animMotion origin="layout" path="M -8.33333E-7 4.5679E-6 L -0.32934 0.15123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6" y="75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2000" fill="hold" grpId="1" nodeType="withEffect">
                                  <p:stCondLst>
                                    <p:cond delay="285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8" presetClass="entr" presetSubtype="9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2" grpId="2" animBg="1"/>
      <p:bldP spid="12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99" r="60913" b="21250"/>
          <a:stretch>
            <a:fillRect/>
          </a:stretch>
        </p:blipFill>
        <p:spPr bwMode="auto">
          <a:xfrm>
            <a:off x="1357290" y="1428736"/>
            <a:ext cx="6143668" cy="483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85852" y="714356"/>
            <a:ext cx="621510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Bookman Old Style" pitchFamily="18" charset="0"/>
              </a:rPr>
              <a:t>Взаимодействие тел</a:t>
            </a:r>
            <a:endParaRPr lang="ru-RU" sz="3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198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8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000100" y="1785926"/>
            <a:ext cx="700092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8000"/>
                </a:solidFill>
              </a:rPr>
              <a:t>Д/</a:t>
            </a:r>
            <a:r>
              <a:rPr lang="ru-RU" sz="2800" b="1" dirty="0" err="1" smtClean="0">
                <a:solidFill>
                  <a:srgbClr val="008000"/>
                </a:solidFill>
              </a:rPr>
              <a:t>з</a:t>
            </a:r>
            <a:r>
              <a:rPr lang="ru-RU" sz="2800" dirty="0" smtClean="0"/>
              <a:t>. </a:t>
            </a:r>
            <a:r>
              <a:rPr lang="ru-RU" sz="2800" b="1" dirty="0" smtClean="0">
                <a:solidFill>
                  <a:srgbClr val="008000"/>
                </a:solidFill>
              </a:rPr>
              <a:t>§ </a:t>
            </a:r>
            <a:r>
              <a:rPr lang="ru-RU" sz="2800" b="1" dirty="0" smtClean="0">
                <a:solidFill>
                  <a:srgbClr val="008000"/>
                </a:solidFill>
              </a:rPr>
              <a:t>18, 19 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№171-174 - устно,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№133, 134 - письменно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0039" b="12234"/>
          <a:stretch>
            <a:fillRect/>
          </a:stretch>
        </p:blipFill>
        <p:spPr bwMode="auto">
          <a:xfrm>
            <a:off x="1142976" y="571479"/>
            <a:ext cx="6643734" cy="3577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42910" y="4071942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Тележки</a:t>
            </a:r>
            <a:r>
              <a:rPr lang="ru-RU" sz="2800" i="1" dirty="0" smtClean="0"/>
              <a:t> действуют друг на друга, т. е. они </a:t>
            </a:r>
            <a:r>
              <a:rPr lang="ru-RU" sz="2800" b="1" i="1" dirty="0" smtClean="0"/>
              <a:t>взаимодействуют.</a:t>
            </a:r>
          </a:p>
          <a:p>
            <a:pPr algn="ctr"/>
            <a:r>
              <a:rPr lang="ru-RU" sz="2800" i="1" dirty="0" smtClean="0"/>
              <a:t>Действие одного тела на другое не может быть односторонним, оба тела действуют друг на друга, т. е. взаимодействуют</a:t>
            </a:r>
            <a:r>
              <a:rPr lang="ru-RU" sz="2800" b="1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8451"/>
          <a:stretch>
            <a:fillRect/>
          </a:stretch>
        </p:blipFill>
        <p:spPr bwMode="auto">
          <a:xfrm>
            <a:off x="857224" y="357166"/>
            <a:ext cx="7286676" cy="4485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eeform 4"/>
          <p:cNvSpPr>
            <a:spLocks noChangeAspect="1" noEditPoints="1"/>
          </p:cNvSpPr>
          <p:nvPr/>
        </p:nvSpPr>
        <p:spPr bwMode="auto">
          <a:xfrm>
            <a:off x="124558" y="93664"/>
            <a:ext cx="8891954" cy="6670675"/>
          </a:xfrm>
          <a:custGeom>
            <a:avLst/>
            <a:gdLst/>
            <a:ahLst/>
            <a:cxnLst>
              <a:cxn ang="0">
                <a:pos x="0" y="4480"/>
              </a:cxn>
              <a:cxn ang="0">
                <a:pos x="6400" y="0"/>
              </a:cxn>
              <a:cxn ang="0">
                <a:pos x="6160" y="4000"/>
              </a:cxn>
              <a:cxn ang="0">
                <a:pos x="6136" y="4002"/>
              </a:cxn>
              <a:cxn ang="0">
                <a:pos x="6088" y="4010"/>
              </a:cxn>
              <a:cxn ang="0">
                <a:pos x="6046" y="4028"/>
              </a:cxn>
              <a:cxn ang="0">
                <a:pos x="6008" y="4054"/>
              </a:cxn>
              <a:cxn ang="0">
                <a:pos x="5974" y="4088"/>
              </a:cxn>
              <a:cxn ang="0">
                <a:pos x="5948" y="4126"/>
              </a:cxn>
              <a:cxn ang="0">
                <a:pos x="5930" y="4168"/>
              </a:cxn>
              <a:cxn ang="0">
                <a:pos x="5922" y="4216"/>
              </a:cxn>
              <a:cxn ang="0">
                <a:pos x="5920" y="4240"/>
              </a:cxn>
              <a:cxn ang="0">
                <a:pos x="5924" y="4282"/>
              </a:cxn>
              <a:cxn ang="0">
                <a:pos x="5934" y="4320"/>
              </a:cxn>
              <a:cxn ang="0">
                <a:pos x="466" y="4320"/>
              </a:cxn>
              <a:cxn ang="0">
                <a:pos x="476" y="4282"/>
              </a:cxn>
              <a:cxn ang="0">
                <a:pos x="480" y="4240"/>
              </a:cxn>
              <a:cxn ang="0">
                <a:pos x="478" y="4216"/>
              </a:cxn>
              <a:cxn ang="0">
                <a:pos x="470" y="4168"/>
              </a:cxn>
              <a:cxn ang="0">
                <a:pos x="452" y="4126"/>
              </a:cxn>
              <a:cxn ang="0">
                <a:pos x="426" y="4088"/>
              </a:cxn>
              <a:cxn ang="0">
                <a:pos x="392" y="4054"/>
              </a:cxn>
              <a:cxn ang="0">
                <a:pos x="354" y="4028"/>
              </a:cxn>
              <a:cxn ang="0">
                <a:pos x="312" y="4010"/>
              </a:cxn>
              <a:cxn ang="0">
                <a:pos x="264" y="4002"/>
              </a:cxn>
              <a:cxn ang="0">
                <a:pos x="240" y="4000"/>
              </a:cxn>
              <a:cxn ang="0">
                <a:pos x="198" y="4004"/>
              </a:cxn>
              <a:cxn ang="0">
                <a:pos x="160" y="4014"/>
              </a:cxn>
              <a:cxn ang="0">
                <a:pos x="160" y="466"/>
              </a:cxn>
              <a:cxn ang="0">
                <a:pos x="198" y="476"/>
              </a:cxn>
              <a:cxn ang="0">
                <a:pos x="240" y="480"/>
              </a:cxn>
              <a:cxn ang="0">
                <a:pos x="264" y="478"/>
              </a:cxn>
              <a:cxn ang="0">
                <a:pos x="312" y="470"/>
              </a:cxn>
              <a:cxn ang="0">
                <a:pos x="354" y="452"/>
              </a:cxn>
              <a:cxn ang="0">
                <a:pos x="392" y="426"/>
              </a:cxn>
              <a:cxn ang="0">
                <a:pos x="426" y="392"/>
              </a:cxn>
              <a:cxn ang="0">
                <a:pos x="452" y="354"/>
              </a:cxn>
              <a:cxn ang="0">
                <a:pos x="470" y="312"/>
              </a:cxn>
              <a:cxn ang="0">
                <a:pos x="478" y="264"/>
              </a:cxn>
              <a:cxn ang="0">
                <a:pos x="480" y="240"/>
              </a:cxn>
              <a:cxn ang="0">
                <a:pos x="476" y="198"/>
              </a:cxn>
              <a:cxn ang="0">
                <a:pos x="466" y="160"/>
              </a:cxn>
              <a:cxn ang="0">
                <a:pos x="5934" y="160"/>
              </a:cxn>
              <a:cxn ang="0">
                <a:pos x="5924" y="198"/>
              </a:cxn>
              <a:cxn ang="0">
                <a:pos x="5920" y="240"/>
              </a:cxn>
              <a:cxn ang="0">
                <a:pos x="5922" y="264"/>
              </a:cxn>
              <a:cxn ang="0">
                <a:pos x="5930" y="312"/>
              </a:cxn>
              <a:cxn ang="0">
                <a:pos x="5948" y="354"/>
              </a:cxn>
              <a:cxn ang="0">
                <a:pos x="5974" y="392"/>
              </a:cxn>
              <a:cxn ang="0">
                <a:pos x="6008" y="426"/>
              </a:cxn>
              <a:cxn ang="0">
                <a:pos x="6046" y="452"/>
              </a:cxn>
              <a:cxn ang="0">
                <a:pos x="6088" y="470"/>
              </a:cxn>
              <a:cxn ang="0">
                <a:pos x="6136" y="478"/>
              </a:cxn>
              <a:cxn ang="0">
                <a:pos x="6160" y="480"/>
              </a:cxn>
              <a:cxn ang="0">
                <a:pos x="6202" y="476"/>
              </a:cxn>
              <a:cxn ang="0">
                <a:pos x="6240" y="466"/>
              </a:cxn>
              <a:cxn ang="0">
                <a:pos x="6240" y="4014"/>
              </a:cxn>
              <a:cxn ang="0">
                <a:pos x="6202" y="4004"/>
              </a:cxn>
              <a:cxn ang="0">
                <a:pos x="6160" y="4000"/>
              </a:cxn>
            </a:cxnLst>
            <a:rect l="0" t="0" r="r" b="b"/>
            <a:pathLst>
              <a:path w="6400" h="4480">
                <a:moveTo>
                  <a:pt x="0" y="0"/>
                </a:moveTo>
                <a:lnTo>
                  <a:pt x="0" y="4480"/>
                </a:lnTo>
                <a:lnTo>
                  <a:pt x="6400" y="4480"/>
                </a:lnTo>
                <a:lnTo>
                  <a:pt x="6400" y="0"/>
                </a:lnTo>
                <a:lnTo>
                  <a:pt x="0" y="0"/>
                </a:lnTo>
                <a:close/>
                <a:moveTo>
                  <a:pt x="6160" y="4000"/>
                </a:moveTo>
                <a:lnTo>
                  <a:pt x="6160" y="4000"/>
                </a:lnTo>
                <a:lnTo>
                  <a:pt x="6136" y="4002"/>
                </a:lnTo>
                <a:lnTo>
                  <a:pt x="6112" y="4004"/>
                </a:lnTo>
                <a:lnTo>
                  <a:pt x="6088" y="4010"/>
                </a:lnTo>
                <a:lnTo>
                  <a:pt x="6066" y="4018"/>
                </a:lnTo>
                <a:lnTo>
                  <a:pt x="6046" y="4028"/>
                </a:lnTo>
                <a:lnTo>
                  <a:pt x="6026" y="4040"/>
                </a:lnTo>
                <a:lnTo>
                  <a:pt x="6008" y="4054"/>
                </a:lnTo>
                <a:lnTo>
                  <a:pt x="5990" y="4070"/>
                </a:lnTo>
                <a:lnTo>
                  <a:pt x="5974" y="4088"/>
                </a:lnTo>
                <a:lnTo>
                  <a:pt x="5960" y="4106"/>
                </a:lnTo>
                <a:lnTo>
                  <a:pt x="5948" y="4126"/>
                </a:lnTo>
                <a:lnTo>
                  <a:pt x="5938" y="4146"/>
                </a:lnTo>
                <a:lnTo>
                  <a:pt x="5930" y="4168"/>
                </a:lnTo>
                <a:lnTo>
                  <a:pt x="5924" y="4192"/>
                </a:lnTo>
                <a:lnTo>
                  <a:pt x="5922" y="4216"/>
                </a:lnTo>
                <a:lnTo>
                  <a:pt x="5920" y="4240"/>
                </a:lnTo>
                <a:lnTo>
                  <a:pt x="5920" y="4240"/>
                </a:lnTo>
                <a:lnTo>
                  <a:pt x="5920" y="4260"/>
                </a:lnTo>
                <a:lnTo>
                  <a:pt x="5924" y="4282"/>
                </a:lnTo>
                <a:lnTo>
                  <a:pt x="5928" y="4300"/>
                </a:lnTo>
                <a:lnTo>
                  <a:pt x="5934" y="4320"/>
                </a:lnTo>
                <a:lnTo>
                  <a:pt x="466" y="4320"/>
                </a:lnTo>
                <a:lnTo>
                  <a:pt x="466" y="4320"/>
                </a:lnTo>
                <a:lnTo>
                  <a:pt x="472" y="4300"/>
                </a:lnTo>
                <a:lnTo>
                  <a:pt x="476" y="4282"/>
                </a:lnTo>
                <a:lnTo>
                  <a:pt x="480" y="4260"/>
                </a:lnTo>
                <a:lnTo>
                  <a:pt x="480" y="4240"/>
                </a:lnTo>
                <a:lnTo>
                  <a:pt x="480" y="4240"/>
                </a:lnTo>
                <a:lnTo>
                  <a:pt x="478" y="4216"/>
                </a:lnTo>
                <a:lnTo>
                  <a:pt x="476" y="4192"/>
                </a:lnTo>
                <a:lnTo>
                  <a:pt x="470" y="4168"/>
                </a:lnTo>
                <a:lnTo>
                  <a:pt x="462" y="4146"/>
                </a:lnTo>
                <a:lnTo>
                  <a:pt x="452" y="4126"/>
                </a:lnTo>
                <a:lnTo>
                  <a:pt x="440" y="4106"/>
                </a:lnTo>
                <a:lnTo>
                  <a:pt x="426" y="4088"/>
                </a:lnTo>
                <a:lnTo>
                  <a:pt x="410" y="4070"/>
                </a:lnTo>
                <a:lnTo>
                  <a:pt x="392" y="4054"/>
                </a:lnTo>
                <a:lnTo>
                  <a:pt x="374" y="4040"/>
                </a:lnTo>
                <a:lnTo>
                  <a:pt x="354" y="4028"/>
                </a:lnTo>
                <a:lnTo>
                  <a:pt x="334" y="4018"/>
                </a:lnTo>
                <a:lnTo>
                  <a:pt x="312" y="4010"/>
                </a:lnTo>
                <a:lnTo>
                  <a:pt x="288" y="4004"/>
                </a:lnTo>
                <a:lnTo>
                  <a:pt x="264" y="4002"/>
                </a:lnTo>
                <a:lnTo>
                  <a:pt x="240" y="4000"/>
                </a:lnTo>
                <a:lnTo>
                  <a:pt x="240" y="4000"/>
                </a:lnTo>
                <a:lnTo>
                  <a:pt x="220" y="4000"/>
                </a:lnTo>
                <a:lnTo>
                  <a:pt x="198" y="4004"/>
                </a:lnTo>
                <a:lnTo>
                  <a:pt x="180" y="4008"/>
                </a:lnTo>
                <a:lnTo>
                  <a:pt x="160" y="4014"/>
                </a:lnTo>
                <a:lnTo>
                  <a:pt x="160" y="466"/>
                </a:lnTo>
                <a:lnTo>
                  <a:pt x="160" y="466"/>
                </a:lnTo>
                <a:lnTo>
                  <a:pt x="180" y="472"/>
                </a:lnTo>
                <a:lnTo>
                  <a:pt x="198" y="476"/>
                </a:lnTo>
                <a:lnTo>
                  <a:pt x="220" y="480"/>
                </a:lnTo>
                <a:lnTo>
                  <a:pt x="240" y="480"/>
                </a:lnTo>
                <a:lnTo>
                  <a:pt x="240" y="480"/>
                </a:lnTo>
                <a:lnTo>
                  <a:pt x="264" y="478"/>
                </a:lnTo>
                <a:lnTo>
                  <a:pt x="288" y="476"/>
                </a:lnTo>
                <a:lnTo>
                  <a:pt x="312" y="470"/>
                </a:lnTo>
                <a:lnTo>
                  <a:pt x="334" y="462"/>
                </a:lnTo>
                <a:lnTo>
                  <a:pt x="354" y="452"/>
                </a:lnTo>
                <a:lnTo>
                  <a:pt x="374" y="440"/>
                </a:lnTo>
                <a:lnTo>
                  <a:pt x="392" y="426"/>
                </a:lnTo>
                <a:lnTo>
                  <a:pt x="410" y="410"/>
                </a:lnTo>
                <a:lnTo>
                  <a:pt x="426" y="392"/>
                </a:lnTo>
                <a:lnTo>
                  <a:pt x="440" y="374"/>
                </a:lnTo>
                <a:lnTo>
                  <a:pt x="452" y="354"/>
                </a:lnTo>
                <a:lnTo>
                  <a:pt x="462" y="334"/>
                </a:lnTo>
                <a:lnTo>
                  <a:pt x="470" y="312"/>
                </a:lnTo>
                <a:lnTo>
                  <a:pt x="476" y="288"/>
                </a:lnTo>
                <a:lnTo>
                  <a:pt x="478" y="264"/>
                </a:lnTo>
                <a:lnTo>
                  <a:pt x="480" y="240"/>
                </a:lnTo>
                <a:lnTo>
                  <a:pt x="480" y="240"/>
                </a:lnTo>
                <a:lnTo>
                  <a:pt x="480" y="220"/>
                </a:lnTo>
                <a:lnTo>
                  <a:pt x="476" y="198"/>
                </a:lnTo>
                <a:lnTo>
                  <a:pt x="472" y="180"/>
                </a:lnTo>
                <a:lnTo>
                  <a:pt x="466" y="160"/>
                </a:lnTo>
                <a:lnTo>
                  <a:pt x="5934" y="160"/>
                </a:lnTo>
                <a:lnTo>
                  <a:pt x="5934" y="160"/>
                </a:lnTo>
                <a:lnTo>
                  <a:pt x="5928" y="180"/>
                </a:lnTo>
                <a:lnTo>
                  <a:pt x="5924" y="198"/>
                </a:lnTo>
                <a:lnTo>
                  <a:pt x="5920" y="220"/>
                </a:lnTo>
                <a:lnTo>
                  <a:pt x="5920" y="240"/>
                </a:lnTo>
                <a:lnTo>
                  <a:pt x="5920" y="240"/>
                </a:lnTo>
                <a:lnTo>
                  <a:pt x="5922" y="264"/>
                </a:lnTo>
                <a:lnTo>
                  <a:pt x="5924" y="288"/>
                </a:lnTo>
                <a:lnTo>
                  <a:pt x="5930" y="312"/>
                </a:lnTo>
                <a:lnTo>
                  <a:pt x="5938" y="334"/>
                </a:lnTo>
                <a:lnTo>
                  <a:pt x="5948" y="354"/>
                </a:lnTo>
                <a:lnTo>
                  <a:pt x="5960" y="374"/>
                </a:lnTo>
                <a:lnTo>
                  <a:pt x="5974" y="392"/>
                </a:lnTo>
                <a:lnTo>
                  <a:pt x="5990" y="410"/>
                </a:lnTo>
                <a:lnTo>
                  <a:pt x="6008" y="426"/>
                </a:lnTo>
                <a:lnTo>
                  <a:pt x="6026" y="440"/>
                </a:lnTo>
                <a:lnTo>
                  <a:pt x="6046" y="452"/>
                </a:lnTo>
                <a:lnTo>
                  <a:pt x="6066" y="462"/>
                </a:lnTo>
                <a:lnTo>
                  <a:pt x="6088" y="470"/>
                </a:lnTo>
                <a:lnTo>
                  <a:pt x="6112" y="476"/>
                </a:lnTo>
                <a:lnTo>
                  <a:pt x="6136" y="478"/>
                </a:lnTo>
                <a:lnTo>
                  <a:pt x="6160" y="480"/>
                </a:lnTo>
                <a:lnTo>
                  <a:pt x="6160" y="480"/>
                </a:lnTo>
                <a:lnTo>
                  <a:pt x="6180" y="480"/>
                </a:lnTo>
                <a:lnTo>
                  <a:pt x="6202" y="476"/>
                </a:lnTo>
                <a:lnTo>
                  <a:pt x="6220" y="472"/>
                </a:lnTo>
                <a:lnTo>
                  <a:pt x="6240" y="466"/>
                </a:lnTo>
                <a:lnTo>
                  <a:pt x="6240" y="4014"/>
                </a:lnTo>
                <a:lnTo>
                  <a:pt x="6240" y="4014"/>
                </a:lnTo>
                <a:lnTo>
                  <a:pt x="6220" y="4008"/>
                </a:lnTo>
                <a:lnTo>
                  <a:pt x="6202" y="4004"/>
                </a:lnTo>
                <a:lnTo>
                  <a:pt x="6180" y="4000"/>
                </a:lnTo>
                <a:lnTo>
                  <a:pt x="6160" y="4000"/>
                </a:lnTo>
                <a:lnTo>
                  <a:pt x="6160" y="4000"/>
                </a:lnTo>
                <a:close/>
              </a:path>
            </a:pathLst>
          </a:custGeom>
          <a:solidFill>
            <a:srgbClr val="0066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929198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В  результате взаимодействия оба тела могут изменить свою скорость.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ChangeAspect="1" noEditPoints="1"/>
          </p:cNvSpPr>
          <p:nvPr/>
        </p:nvSpPr>
        <p:spPr bwMode="auto">
          <a:xfrm>
            <a:off x="124558" y="93664"/>
            <a:ext cx="8891954" cy="6670675"/>
          </a:xfrm>
          <a:custGeom>
            <a:avLst/>
            <a:gdLst/>
            <a:ahLst/>
            <a:cxnLst>
              <a:cxn ang="0">
                <a:pos x="0" y="4480"/>
              </a:cxn>
              <a:cxn ang="0">
                <a:pos x="6400" y="0"/>
              </a:cxn>
              <a:cxn ang="0">
                <a:pos x="6160" y="4000"/>
              </a:cxn>
              <a:cxn ang="0">
                <a:pos x="6136" y="4002"/>
              </a:cxn>
              <a:cxn ang="0">
                <a:pos x="6088" y="4010"/>
              </a:cxn>
              <a:cxn ang="0">
                <a:pos x="6046" y="4028"/>
              </a:cxn>
              <a:cxn ang="0">
                <a:pos x="6008" y="4054"/>
              </a:cxn>
              <a:cxn ang="0">
                <a:pos x="5974" y="4088"/>
              </a:cxn>
              <a:cxn ang="0">
                <a:pos x="5948" y="4126"/>
              </a:cxn>
              <a:cxn ang="0">
                <a:pos x="5930" y="4168"/>
              </a:cxn>
              <a:cxn ang="0">
                <a:pos x="5922" y="4216"/>
              </a:cxn>
              <a:cxn ang="0">
                <a:pos x="5920" y="4240"/>
              </a:cxn>
              <a:cxn ang="0">
                <a:pos x="5924" y="4282"/>
              </a:cxn>
              <a:cxn ang="0">
                <a:pos x="5934" y="4320"/>
              </a:cxn>
              <a:cxn ang="0">
                <a:pos x="466" y="4320"/>
              </a:cxn>
              <a:cxn ang="0">
                <a:pos x="476" y="4282"/>
              </a:cxn>
              <a:cxn ang="0">
                <a:pos x="480" y="4240"/>
              </a:cxn>
              <a:cxn ang="0">
                <a:pos x="478" y="4216"/>
              </a:cxn>
              <a:cxn ang="0">
                <a:pos x="470" y="4168"/>
              </a:cxn>
              <a:cxn ang="0">
                <a:pos x="452" y="4126"/>
              </a:cxn>
              <a:cxn ang="0">
                <a:pos x="426" y="4088"/>
              </a:cxn>
              <a:cxn ang="0">
                <a:pos x="392" y="4054"/>
              </a:cxn>
              <a:cxn ang="0">
                <a:pos x="354" y="4028"/>
              </a:cxn>
              <a:cxn ang="0">
                <a:pos x="312" y="4010"/>
              </a:cxn>
              <a:cxn ang="0">
                <a:pos x="264" y="4002"/>
              </a:cxn>
              <a:cxn ang="0">
                <a:pos x="240" y="4000"/>
              </a:cxn>
              <a:cxn ang="0">
                <a:pos x="198" y="4004"/>
              </a:cxn>
              <a:cxn ang="0">
                <a:pos x="160" y="4014"/>
              </a:cxn>
              <a:cxn ang="0">
                <a:pos x="160" y="466"/>
              </a:cxn>
              <a:cxn ang="0">
                <a:pos x="198" y="476"/>
              </a:cxn>
              <a:cxn ang="0">
                <a:pos x="240" y="480"/>
              </a:cxn>
              <a:cxn ang="0">
                <a:pos x="264" y="478"/>
              </a:cxn>
              <a:cxn ang="0">
                <a:pos x="312" y="470"/>
              </a:cxn>
              <a:cxn ang="0">
                <a:pos x="354" y="452"/>
              </a:cxn>
              <a:cxn ang="0">
                <a:pos x="392" y="426"/>
              </a:cxn>
              <a:cxn ang="0">
                <a:pos x="426" y="392"/>
              </a:cxn>
              <a:cxn ang="0">
                <a:pos x="452" y="354"/>
              </a:cxn>
              <a:cxn ang="0">
                <a:pos x="470" y="312"/>
              </a:cxn>
              <a:cxn ang="0">
                <a:pos x="478" y="264"/>
              </a:cxn>
              <a:cxn ang="0">
                <a:pos x="480" y="240"/>
              </a:cxn>
              <a:cxn ang="0">
                <a:pos x="476" y="198"/>
              </a:cxn>
              <a:cxn ang="0">
                <a:pos x="466" y="160"/>
              </a:cxn>
              <a:cxn ang="0">
                <a:pos x="5934" y="160"/>
              </a:cxn>
              <a:cxn ang="0">
                <a:pos x="5924" y="198"/>
              </a:cxn>
              <a:cxn ang="0">
                <a:pos x="5920" y="240"/>
              </a:cxn>
              <a:cxn ang="0">
                <a:pos x="5922" y="264"/>
              </a:cxn>
              <a:cxn ang="0">
                <a:pos x="5930" y="312"/>
              </a:cxn>
              <a:cxn ang="0">
                <a:pos x="5948" y="354"/>
              </a:cxn>
              <a:cxn ang="0">
                <a:pos x="5974" y="392"/>
              </a:cxn>
              <a:cxn ang="0">
                <a:pos x="6008" y="426"/>
              </a:cxn>
              <a:cxn ang="0">
                <a:pos x="6046" y="452"/>
              </a:cxn>
              <a:cxn ang="0">
                <a:pos x="6088" y="470"/>
              </a:cxn>
              <a:cxn ang="0">
                <a:pos x="6136" y="478"/>
              </a:cxn>
              <a:cxn ang="0">
                <a:pos x="6160" y="480"/>
              </a:cxn>
              <a:cxn ang="0">
                <a:pos x="6202" y="476"/>
              </a:cxn>
              <a:cxn ang="0">
                <a:pos x="6240" y="466"/>
              </a:cxn>
              <a:cxn ang="0">
                <a:pos x="6240" y="4014"/>
              </a:cxn>
              <a:cxn ang="0">
                <a:pos x="6202" y="4004"/>
              </a:cxn>
              <a:cxn ang="0">
                <a:pos x="6160" y="4000"/>
              </a:cxn>
            </a:cxnLst>
            <a:rect l="0" t="0" r="r" b="b"/>
            <a:pathLst>
              <a:path w="6400" h="4480">
                <a:moveTo>
                  <a:pt x="0" y="0"/>
                </a:moveTo>
                <a:lnTo>
                  <a:pt x="0" y="4480"/>
                </a:lnTo>
                <a:lnTo>
                  <a:pt x="6400" y="4480"/>
                </a:lnTo>
                <a:lnTo>
                  <a:pt x="6400" y="0"/>
                </a:lnTo>
                <a:lnTo>
                  <a:pt x="0" y="0"/>
                </a:lnTo>
                <a:close/>
                <a:moveTo>
                  <a:pt x="6160" y="4000"/>
                </a:moveTo>
                <a:lnTo>
                  <a:pt x="6160" y="4000"/>
                </a:lnTo>
                <a:lnTo>
                  <a:pt x="6136" y="4002"/>
                </a:lnTo>
                <a:lnTo>
                  <a:pt x="6112" y="4004"/>
                </a:lnTo>
                <a:lnTo>
                  <a:pt x="6088" y="4010"/>
                </a:lnTo>
                <a:lnTo>
                  <a:pt x="6066" y="4018"/>
                </a:lnTo>
                <a:lnTo>
                  <a:pt x="6046" y="4028"/>
                </a:lnTo>
                <a:lnTo>
                  <a:pt x="6026" y="4040"/>
                </a:lnTo>
                <a:lnTo>
                  <a:pt x="6008" y="4054"/>
                </a:lnTo>
                <a:lnTo>
                  <a:pt x="5990" y="4070"/>
                </a:lnTo>
                <a:lnTo>
                  <a:pt x="5974" y="4088"/>
                </a:lnTo>
                <a:lnTo>
                  <a:pt x="5960" y="4106"/>
                </a:lnTo>
                <a:lnTo>
                  <a:pt x="5948" y="4126"/>
                </a:lnTo>
                <a:lnTo>
                  <a:pt x="5938" y="4146"/>
                </a:lnTo>
                <a:lnTo>
                  <a:pt x="5930" y="4168"/>
                </a:lnTo>
                <a:lnTo>
                  <a:pt x="5924" y="4192"/>
                </a:lnTo>
                <a:lnTo>
                  <a:pt x="5922" y="4216"/>
                </a:lnTo>
                <a:lnTo>
                  <a:pt x="5920" y="4240"/>
                </a:lnTo>
                <a:lnTo>
                  <a:pt x="5920" y="4240"/>
                </a:lnTo>
                <a:lnTo>
                  <a:pt x="5920" y="4260"/>
                </a:lnTo>
                <a:lnTo>
                  <a:pt x="5924" y="4282"/>
                </a:lnTo>
                <a:lnTo>
                  <a:pt x="5928" y="4300"/>
                </a:lnTo>
                <a:lnTo>
                  <a:pt x="5934" y="4320"/>
                </a:lnTo>
                <a:lnTo>
                  <a:pt x="466" y="4320"/>
                </a:lnTo>
                <a:lnTo>
                  <a:pt x="466" y="4320"/>
                </a:lnTo>
                <a:lnTo>
                  <a:pt x="472" y="4300"/>
                </a:lnTo>
                <a:lnTo>
                  <a:pt x="476" y="4282"/>
                </a:lnTo>
                <a:lnTo>
                  <a:pt x="480" y="4260"/>
                </a:lnTo>
                <a:lnTo>
                  <a:pt x="480" y="4240"/>
                </a:lnTo>
                <a:lnTo>
                  <a:pt x="480" y="4240"/>
                </a:lnTo>
                <a:lnTo>
                  <a:pt x="478" y="4216"/>
                </a:lnTo>
                <a:lnTo>
                  <a:pt x="476" y="4192"/>
                </a:lnTo>
                <a:lnTo>
                  <a:pt x="470" y="4168"/>
                </a:lnTo>
                <a:lnTo>
                  <a:pt x="462" y="4146"/>
                </a:lnTo>
                <a:lnTo>
                  <a:pt x="452" y="4126"/>
                </a:lnTo>
                <a:lnTo>
                  <a:pt x="440" y="4106"/>
                </a:lnTo>
                <a:lnTo>
                  <a:pt x="426" y="4088"/>
                </a:lnTo>
                <a:lnTo>
                  <a:pt x="410" y="4070"/>
                </a:lnTo>
                <a:lnTo>
                  <a:pt x="392" y="4054"/>
                </a:lnTo>
                <a:lnTo>
                  <a:pt x="374" y="4040"/>
                </a:lnTo>
                <a:lnTo>
                  <a:pt x="354" y="4028"/>
                </a:lnTo>
                <a:lnTo>
                  <a:pt x="334" y="4018"/>
                </a:lnTo>
                <a:lnTo>
                  <a:pt x="312" y="4010"/>
                </a:lnTo>
                <a:lnTo>
                  <a:pt x="288" y="4004"/>
                </a:lnTo>
                <a:lnTo>
                  <a:pt x="264" y="4002"/>
                </a:lnTo>
                <a:lnTo>
                  <a:pt x="240" y="4000"/>
                </a:lnTo>
                <a:lnTo>
                  <a:pt x="240" y="4000"/>
                </a:lnTo>
                <a:lnTo>
                  <a:pt x="220" y="4000"/>
                </a:lnTo>
                <a:lnTo>
                  <a:pt x="198" y="4004"/>
                </a:lnTo>
                <a:lnTo>
                  <a:pt x="180" y="4008"/>
                </a:lnTo>
                <a:lnTo>
                  <a:pt x="160" y="4014"/>
                </a:lnTo>
                <a:lnTo>
                  <a:pt x="160" y="466"/>
                </a:lnTo>
                <a:lnTo>
                  <a:pt x="160" y="466"/>
                </a:lnTo>
                <a:lnTo>
                  <a:pt x="180" y="472"/>
                </a:lnTo>
                <a:lnTo>
                  <a:pt x="198" y="476"/>
                </a:lnTo>
                <a:lnTo>
                  <a:pt x="220" y="480"/>
                </a:lnTo>
                <a:lnTo>
                  <a:pt x="240" y="480"/>
                </a:lnTo>
                <a:lnTo>
                  <a:pt x="240" y="480"/>
                </a:lnTo>
                <a:lnTo>
                  <a:pt x="264" y="478"/>
                </a:lnTo>
                <a:lnTo>
                  <a:pt x="288" y="476"/>
                </a:lnTo>
                <a:lnTo>
                  <a:pt x="312" y="470"/>
                </a:lnTo>
                <a:lnTo>
                  <a:pt x="334" y="462"/>
                </a:lnTo>
                <a:lnTo>
                  <a:pt x="354" y="452"/>
                </a:lnTo>
                <a:lnTo>
                  <a:pt x="374" y="440"/>
                </a:lnTo>
                <a:lnTo>
                  <a:pt x="392" y="426"/>
                </a:lnTo>
                <a:lnTo>
                  <a:pt x="410" y="410"/>
                </a:lnTo>
                <a:lnTo>
                  <a:pt x="426" y="392"/>
                </a:lnTo>
                <a:lnTo>
                  <a:pt x="440" y="374"/>
                </a:lnTo>
                <a:lnTo>
                  <a:pt x="452" y="354"/>
                </a:lnTo>
                <a:lnTo>
                  <a:pt x="462" y="334"/>
                </a:lnTo>
                <a:lnTo>
                  <a:pt x="470" y="312"/>
                </a:lnTo>
                <a:lnTo>
                  <a:pt x="476" y="288"/>
                </a:lnTo>
                <a:lnTo>
                  <a:pt x="478" y="264"/>
                </a:lnTo>
                <a:lnTo>
                  <a:pt x="480" y="240"/>
                </a:lnTo>
                <a:lnTo>
                  <a:pt x="480" y="240"/>
                </a:lnTo>
                <a:lnTo>
                  <a:pt x="480" y="220"/>
                </a:lnTo>
                <a:lnTo>
                  <a:pt x="476" y="198"/>
                </a:lnTo>
                <a:lnTo>
                  <a:pt x="472" y="180"/>
                </a:lnTo>
                <a:lnTo>
                  <a:pt x="466" y="160"/>
                </a:lnTo>
                <a:lnTo>
                  <a:pt x="5934" y="160"/>
                </a:lnTo>
                <a:lnTo>
                  <a:pt x="5934" y="160"/>
                </a:lnTo>
                <a:lnTo>
                  <a:pt x="5928" y="180"/>
                </a:lnTo>
                <a:lnTo>
                  <a:pt x="5924" y="198"/>
                </a:lnTo>
                <a:lnTo>
                  <a:pt x="5920" y="220"/>
                </a:lnTo>
                <a:lnTo>
                  <a:pt x="5920" y="240"/>
                </a:lnTo>
                <a:lnTo>
                  <a:pt x="5920" y="240"/>
                </a:lnTo>
                <a:lnTo>
                  <a:pt x="5922" y="264"/>
                </a:lnTo>
                <a:lnTo>
                  <a:pt x="5924" y="288"/>
                </a:lnTo>
                <a:lnTo>
                  <a:pt x="5930" y="312"/>
                </a:lnTo>
                <a:lnTo>
                  <a:pt x="5938" y="334"/>
                </a:lnTo>
                <a:lnTo>
                  <a:pt x="5948" y="354"/>
                </a:lnTo>
                <a:lnTo>
                  <a:pt x="5960" y="374"/>
                </a:lnTo>
                <a:lnTo>
                  <a:pt x="5974" y="392"/>
                </a:lnTo>
                <a:lnTo>
                  <a:pt x="5990" y="410"/>
                </a:lnTo>
                <a:lnTo>
                  <a:pt x="6008" y="426"/>
                </a:lnTo>
                <a:lnTo>
                  <a:pt x="6026" y="440"/>
                </a:lnTo>
                <a:lnTo>
                  <a:pt x="6046" y="452"/>
                </a:lnTo>
                <a:lnTo>
                  <a:pt x="6066" y="462"/>
                </a:lnTo>
                <a:lnTo>
                  <a:pt x="6088" y="470"/>
                </a:lnTo>
                <a:lnTo>
                  <a:pt x="6112" y="476"/>
                </a:lnTo>
                <a:lnTo>
                  <a:pt x="6136" y="478"/>
                </a:lnTo>
                <a:lnTo>
                  <a:pt x="6160" y="480"/>
                </a:lnTo>
                <a:lnTo>
                  <a:pt x="6160" y="480"/>
                </a:lnTo>
                <a:lnTo>
                  <a:pt x="6180" y="480"/>
                </a:lnTo>
                <a:lnTo>
                  <a:pt x="6202" y="476"/>
                </a:lnTo>
                <a:lnTo>
                  <a:pt x="6220" y="472"/>
                </a:lnTo>
                <a:lnTo>
                  <a:pt x="6240" y="466"/>
                </a:lnTo>
                <a:lnTo>
                  <a:pt x="6240" y="4014"/>
                </a:lnTo>
                <a:lnTo>
                  <a:pt x="6240" y="4014"/>
                </a:lnTo>
                <a:lnTo>
                  <a:pt x="6220" y="4008"/>
                </a:lnTo>
                <a:lnTo>
                  <a:pt x="6202" y="4004"/>
                </a:lnTo>
                <a:lnTo>
                  <a:pt x="6180" y="4000"/>
                </a:lnTo>
                <a:lnTo>
                  <a:pt x="6160" y="4000"/>
                </a:lnTo>
                <a:lnTo>
                  <a:pt x="6160" y="4000"/>
                </a:lnTo>
                <a:close/>
              </a:path>
            </a:pathLst>
          </a:custGeom>
          <a:solidFill>
            <a:srgbClr val="0066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17119"/>
          <a:stretch>
            <a:fillRect/>
          </a:stretch>
        </p:blipFill>
        <p:spPr bwMode="auto">
          <a:xfrm>
            <a:off x="857224" y="428604"/>
            <a:ext cx="7215238" cy="451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4786322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В  результате взаимодействия оба тела могут изменить свою скорость.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58346" cy="642958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При взаимодействии оба тела меняют свою скорость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9058" y="1785926"/>
            <a:ext cx="5214942" cy="221457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/>
              <a:t>   Человек прыгнул с лодки, значит, он приобрел скорость. Но лодка тоже изменила свою скорость – она отплыла назад.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0034" y="3429000"/>
            <a:ext cx="342902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2169085" y="2959845"/>
            <a:ext cx="2045725" cy="326280"/>
          </a:xfrm>
          <a:custGeom>
            <a:avLst/>
            <a:gdLst>
              <a:gd name="connsiteX0" fmla="*/ 0 w 2078182"/>
              <a:gd name="connsiteY0" fmla="*/ 526473 h 554182"/>
              <a:gd name="connsiteX1" fmla="*/ 27709 w 2078182"/>
              <a:gd name="connsiteY1" fmla="*/ 484910 h 554182"/>
              <a:gd name="connsiteX2" fmla="*/ 124691 w 2078182"/>
              <a:gd name="connsiteY2" fmla="*/ 457200 h 554182"/>
              <a:gd name="connsiteX3" fmla="*/ 180109 w 2078182"/>
              <a:gd name="connsiteY3" fmla="*/ 415637 h 554182"/>
              <a:gd name="connsiteX4" fmla="*/ 207819 w 2078182"/>
              <a:gd name="connsiteY4" fmla="*/ 387928 h 554182"/>
              <a:gd name="connsiteX5" fmla="*/ 249382 w 2078182"/>
              <a:gd name="connsiteY5" fmla="*/ 374073 h 554182"/>
              <a:gd name="connsiteX6" fmla="*/ 346364 w 2078182"/>
              <a:gd name="connsiteY6" fmla="*/ 332510 h 554182"/>
              <a:gd name="connsiteX7" fmla="*/ 374073 w 2078182"/>
              <a:gd name="connsiteY7" fmla="*/ 304800 h 554182"/>
              <a:gd name="connsiteX8" fmla="*/ 429491 w 2078182"/>
              <a:gd name="connsiteY8" fmla="*/ 290946 h 554182"/>
              <a:gd name="connsiteX9" fmla="*/ 609600 w 2078182"/>
              <a:gd name="connsiteY9" fmla="*/ 277091 h 554182"/>
              <a:gd name="connsiteX10" fmla="*/ 734291 w 2078182"/>
              <a:gd name="connsiteY10" fmla="*/ 249382 h 554182"/>
              <a:gd name="connsiteX11" fmla="*/ 789709 w 2078182"/>
              <a:gd name="connsiteY11" fmla="*/ 221673 h 554182"/>
              <a:gd name="connsiteX12" fmla="*/ 831273 w 2078182"/>
              <a:gd name="connsiteY12" fmla="*/ 207819 h 554182"/>
              <a:gd name="connsiteX13" fmla="*/ 955964 w 2078182"/>
              <a:gd name="connsiteY13" fmla="*/ 138546 h 554182"/>
              <a:gd name="connsiteX14" fmla="*/ 1039091 w 2078182"/>
              <a:gd name="connsiteY14" fmla="*/ 69273 h 554182"/>
              <a:gd name="connsiteX15" fmla="*/ 1080655 w 2078182"/>
              <a:gd name="connsiteY15" fmla="*/ 41564 h 554182"/>
              <a:gd name="connsiteX16" fmla="*/ 1177637 w 2078182"/>
              <a:gd name="connsiteY16" fmla="*/ 13855 h 554182"/>
              <a:gd name="connsiteX17" fmla="*/ 1787237 w 2078182"/>
              <a:gd name="connsiteY17" fmla="*/ 0 h 554182"/>
              <a:gd name="connsiteX18" fmla="*/ 2008909 w 2078182"/>
              <a:gd name="connsiteY18" fmla="*/ 0 h 554182"/>
              <a:gd name="connsiteX19" fmla="*/ 2078182 w 2078182"/>
              <a:gd name="connsiteY19" fmla="*/ 13855 h 554182"/>
              <a:gd name="connsiteX20" fmla="*/ 2064328 w 2078182"/>
              <a:gd name="connsiteY20" fmla="*/ 69273 h 554182"/>
              <a:gd name="connsiteX21" fmla="*/ 2022764 w 2078182"/>
              <a:gd name="connsiteY21" fmla="*/ 96982 h 554182"/>
              <a:gd name="connsiteX22" fmla="*/ 2008909 w 2078182"/>
              <a:gd name="connsiteY22" fmla="*/ 263237 h 554182"/>
              <a:gd name="connsiteX23" fmla="*/ 1967346 w 2078182"/>
              <a:gd name="connsiteY23" fmla="*/ 346364 h 554182"/>
              <a:gd name="connsiteX24" fmla="*/ 1925782 w 2078182"/>
              <a:gd name="connsiteY24" fmla="*/ 387928 h 554182"/>
              <a:gd name="connsiteX25" fmla="*/ 1898073 w 2078182"/>
              <a:gd name="connsiteY25" fmla="*/ 429491 h 554182"/>
              <a:gd name="connsiteX26" fmla="*/ 1884219 w 2078182"/>
              <a:gd name="connsiteY26" fmla="*/ 471055 h 554182"/>
              <a:gd name="connsiteX27" fmla="*/ 1870364 w 2078182"/>
              <a:gd name="connsiteY27" fmla="*/ 554182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78182" h="554182">
                <a:moveTo>
                  <a:pt x="0" y="526473"/>
                </a:moveTo>
                <a:cubicBezTo>
                  <a:pt x="9236" y="512619"/>
                  <a:pt x="14707" y="495312"/>
                  <a:pt x="27709" y="484910"/>
                </a:cubicBezTo>
                <a:cubicBezTo>
                  <a:pt x="36744" y="477682"/>
                  <a:pt x="121070" y="458105"/>
                  <a:pt x="124691" y="457200"/>
                </a:cubicBezTo>
                <a:cubicBezTo>
                  <a:pt x="143164" y="443346"/>
                  <a:pt x="162370" y="430419"/>
                  <a:pt x="180109" y="415637"/>
                </a:cubicBezTo>
                <a:cubicBezTo>
                  <a:pt x="190144" y="407275"/>
                  <a:pt x="196618" y="394649"/>
                  <a:pt x="207819" y="387928"/>
                </a:cubicBezTo>
                <a:cubicBezTo>
                  <a:pt x="220342" y="380414"/>
                  <a:pt x="236320" y="380604"/>
                  <a:pt x="249382" y="374073"/>
                </a:cubicBezTo>
                <a:cubicBezTo>
                  <a:pt x="345055" y="326236"/>
                  <a:pt x="231034" y="361342"/>
                  <a:pt x="346364" y="332510"/>
                </a:cubicBezTo>
                <a:cubicBezTo>
                  <a:pt x="355600" y="323273"/>
                  <a:pt x="362390" y="310642"/>
                  <a:pt x="374073" y="304800"/>
                </a:cubicBezTo>
                <a:cubicBezTo>
                  <a:pt x="391104" y="296284"/>
                  <a:pt x="410580" y="293171"/>
                  <a:pt x="429491" y="290946"/>
                </a:cubicBezTo>
                <a:cubicBezTo>
                  <a:pt x="489292" y="283911"/>
                  <a:pt x="549564" y="281709"/>
                  <a:pt x="609600" y="277091"/>
                </a:cubicBezTo>
                <a:cubicBezTo>
                  <a:pt x="628418" y="273328"/>
                  <a:pt x="711924" y="257770"/>
                  <a:pt x="734291" y="249382"/>
                </a:cubicBezTo>
                <a:cubicBezTo>
                  <a:pt x="753629" y="242130"/>
                  <a:pt x="770726" y="229809"/>
                  <a:pt x="789709" y="221673"/>
                </a:cubicBezTo>
                <a:cubicBezTo>
                  <a:pt x="803132" y="215920"/>
                  <a:pt x="817418" y="212437"/>
                  <a:pt x="831273" y="207819"/>
                </a:cubicBezTo>
                <a:cubicBezTo>
                  <a:pt x="926551" y="144299"/>
                  <a:pt x="882807" y="162931"/>
                  <a:pt x="955964" y="138546"/>
                </a:cubicBezTo>
                <a:cubicBezTo>
                  <a:pt x="999489" y="73257"/>
                  <a:pt x="963372" y="112541"/>
                  <a:pt x="1039091" y="69273"/>
                </a:cubicBezTo>
                <a:cubicBezTo>
                  <a:pt x="1053548" y="61012"/>
                  <a:pt x="1065762" y="49010"/>
                  <a:pt x="1080655" y="41564"/>
                </a:cubicBezTo>
                <a:cubicBezTo>
                  <a:pt x="1094338" y="34723"/>
                  <a:pt x="1167956" y="14258"/>
                  <a:pt x="1177637" y="13855"/>
                </a:cubicBezTo>
                <a:cubicBezTo>
                  <a:pt x="1380713" y="5393"/>
                  <a:pt x="1584037" y="4618"/>
                  <a:pt x="1787237" y="0"/>
                </a:cubicBezTo>
                <a:cubicBezTo>
                  <a:pt x="1917746" y="32628"/>
                  <a:pt x="1761936" y="0"/>
                  <a:pt x="2008909" y="0"/>
                </a:cubicBezTo>
                <a:cubicBezTo>
                  <a:pt x="2032457" y="0"/>
                  <a:pt x="2055091" y="9237"/>
                  <a:pt x="2078182" y="13855"/>
                </a:cubicBezTo>
                <a:cubicBezTo>
                  <a:pt x="2073564" y="32328"/>
                  <a:pt x="2074890" y="53430"/>
                  <a:pt x="2064328" y="69273"/>
                </a:cubicBezTo>
                <a:cubicBezTo>
                  <a:pt x="2055092" y="83128"/>
                  <a:pt x="2027338" y="80972"/>
                  <a:pt x="2022764" y="96982"/>
                </a:cubicBezTo>
                <a:cubicBezTo>
                  <a:pt x="2007486" y="150453"/>
                  <a:pt x="2016259" y="208114"/>
                  <a:pt x="2008909" y="263237"/>
                </a:cubicBezTo>
                <a:cubicBezTo>
                  <a:pt x="2004942" y="292992"/>
                  <a:pt x="1985879" y="324124"/>
                  <a:pt x="1967346" y="346364"/>
                </a:cubicBezTo>
                <a:cubicBezTo>
                  <a:pt x="1954803" y="361416"/>
                  <a:pt x="1938325" y="372876"/>
                  <a:pt x="1925782" y="387928"/>
                </a:cubicBezTo>
                <a:cubicBezTo>
                  <a:pt x="1915122" y="400720"/>
                  <a:pt x="1907309" y="415637"/>
                  <a:pt x="1898073" y="429491"/>
                </a:cubicBezTo>
                <a:cubicBezTo>
                  <a:pt x="1893455" y="443346"/>
                  <a:pt x="1887387" y="456799"/>
                  <a:pt x="1884219" y="471055"/>
                </a:cubicBezTo>
                <a:cubicBezTo>
                  <a:pt x="1878125" y="498477"/>
                  <a:pt x="1870364" y="554182"/>
                  <a:pt x="1870364" y="554182"/>
                </a:cubicBezTo>
              </a:path>
            </a:pathLst>
          </a:custGeom>
          <a:solidFill>
            <a:srgbClr val="FF99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 rot="10800000">
            <a:off x="311697" y="3102720"/>
            <a:ext cx="2045725" cy="32628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rig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6879" y="1500175"/>
            <a:ext cx="1196361" cy="171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-17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3380"/>
            <a:ext cx="3929090" cy="209551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000496" y="4143380"/>
            <a:ext cx="5143504" cy="2092881"/>
          </a:xfrm>
          <a:prstGeom prst="rect">
            <a:avLst/>
          </a:prstGeom>
          <a:solidFill>
            <a:srgbClr val="E7FB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При стрельбе из пушки и пушка, и снаряд приобретают скорости: снаряд летит вперед, пушка откатывается назад.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88529E-7 L 0.08091 -3.88529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1.28585E-6 L -0.09322 -0.0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Масса тела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3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500042"/>
            <a:ext cx="826839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4000504"/>
            <a:ext cx="80724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Про тело, которое после взаимодействия </a:t>
            </a:r>
            <a:r>
              <a:rPr lang="ru-RU" sz="3200" b="1" u="sng" dirty="0" smtClean="0">
                <a:solidFill>
                  <a:srgbClr val="008000"/>
                </a:solidFill>
              </a:rPr>
              <a:t>приобрело меньшую скорость</a:t>
            </a:r>
            <a:r>
              <a:rPr lang="ru-RU" sz="3200" dirty="0" smtClean="0"/>
              <a:t>, говорят, что оно массивнее другого тела. У него </a:t>
            </a:r>
            <a:r>
              <a:rPr lang="ru-RU" sz="3200" b="1" u="sng" dirty="0" smtClean="0">
                <a:solidFill>
                  <a:srgbClr val="008000"/>
                </a:solidFill>
              </a:rPr>
              <a:t>больше</a:t>
            </a:r>
            <a:r>
              <a:rPr lang="ru-RU" sz="3200" b="1" i="1" u="sng" dirty="0" smtClean="0">
                <a:solidFill>
                  <a:srgbClr val="008000"/>
                </a:solidFill>
              </a:rPr>
              <a:t> масса</a:t>
            </a:r>
            <a:r>
              <a:rPr lang="ru-RU" sz="3200" i="1" dirty="0" smtClean="0"/>
              <a:t>, и оно </a:t>
            </a:r>
            <a:r>
              <a:rPr lang="ru-RU" sz="3200" b="1" i="1" u="sng" dirty="0" smtClean="0"/>
              <a:t>более инертно</a:t>
            </a:r>
            <a:r>
              <a:rPr lang="ru-RU" sz="3200" i="1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71472" y="3571876"/>
            <a:ext cx="785818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57186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85762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1433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4291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7148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0006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28638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57213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85788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14363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42938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1514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00089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8664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57239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85814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14390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2428860" y="2571744"/>
            <a:ext cx="2000264" cy="1000132"/>
            <a:chOff x="3786182" y="2571744"/>
            <a:chExt cx="2000264" cy="10001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929190" y="3143248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000628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429256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5500694" y="2857496"/>
              <a:ext cx="57150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21" idx="1"/>
            </p:cNvCxnSpPr>
            <p:nvPr/>
          </p:nvCxnSpPr>
          <p:spPr>
            <a:xfrm rot="10800000">
              <a:off x="3786182" y="3286124"/>
              <a:ext cx="1143008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67"/>
          <p:cNvGrpSpPr/>
          <p:nvPr/>
        </p:nvGrpSpPr>
        <p:grpSpPr>
          <a:xfrm>
            <a:off x="3071802" y="285728"/>
            <a:ext cx="3714776" cy="1357322"/>
            <a:chOff x="428596" y="3000372"/>
            <a:chExt cx="3714776" cy="1357322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2859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1434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14348" y="4143380"/>
              <a:ext cx="2428892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00010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28585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57160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85735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214310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242886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71461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785786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928794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857224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28585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00023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428860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1648691" y="3392055"/>
              <a:ext cx="263236" cy="320963"/>
            </a:xfrm>
            <a:custGeom>
              <a:avLst/>
              <a:gdLst>
                <a:gd name="connsiteX0" fmla="*/ 0 w 263236"/>
                <a:gd name="connsiteY0" fmla="*/ 307109 h 320963"/>
                <a:gd name="connsiteX1" fmla="*/ 138545 w 263236"/>
                <a:gd name="connsiteY1" fmla="*/ 2309 h 320963"/>
                <a:gd name="connsiteX2" fmla="*/ 263236 w 263236"/>
                <a:gd name="connsiteY2" fmla="*/ 320963 h 32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236" h="320963">
                  <a:moveTo>
                    <a:pt x="0" y="307109"/>
                  </a:moveTo>
                  <a:cubicBezTo>
                    <a:pt x="47336" y="153554"/>
                    <a:pt x="94672" y="0"/>
                    <a:pt x="138545" y="2309"/>
                  </a:cubicBezTo>
                  <a:cubicBezTo>
                    <a:pt x="182418" y="4618"/>
                    <a:pt x="222827" y="162790"/>
                    <a:pt x="263236" y="320963"/>
                  </a:cubicBezTo>
                </a:path>
              </a:pathLst>
            </a:cu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8662" y="3000372"/>
              <a:ext cx="3214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1           2</a:t>
              </a:r>
              <a:endParaRPr lang="ru-RU" sz="32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3240" y="2357430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1                          2</a:t>
            </a:r>
            <a:endParaRPr lang="ru-RU" sz="2800" b="1" dirty="0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4500562" y="3643314"/>
            <a:ext cx="214314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2214546" y="4071942"/>
            <a:ext cx="214314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4714876" y="3143248"/>
            <a:ext cx="1928826" cy="428628"/>
            <a:chOff x="7000892" y="3143248"/>
            <a:chExt cx="1928826" cy="42862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000892" y="3143248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7072330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7500958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 flipV="1">
              <a:off x="7858148" y="3286124"/>
              <a:ext cx="1071570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Прямая соединительная линия 60"/>
          <p:cNvCxnSpPr/>
          <p:nvPr/>
        </p:nvCxnSpPr>
        <p:spPr>
          <a:xfrm flipV="1">
            <a:off x="335755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714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8572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11429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4287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64304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185735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14310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42886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71461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300036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142844" y="4786322"/>
            <a:ext cx="9001156" cy="95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Тележки приобрели одинаковую скорость </a:t>
            </a:r>
            <a:r>
              <a:rPr lang="ru-RU" sz="2800" b="1" dirty="0" smtClean="0">
                <a:latin typeface="Bookman Old Style" pitchFamily="18" charset="0"/>
                <a:sym typeface="Symbol"/>
              </a:rPr>
              <a:t></a:t>
            </a:r>
            <a:r>
              <a:rPr lang="ru-RU" sz="2800" b="1" dirty="0" smtClean="0">
                <a:latin typeface="Bookman Old Style" pitchFamily="18" charset="0"/>
              </a:rPr>
              <a:t> массы тележек одинаковые</a:t>
            </a:r>
            <a:r>
              <a:rPr lang="ru-RU" sz="2800" b="1" i="1" dirty="0" smtClean="0">
                <a:latin typeface="Bookman Old Style" pitchFamily="18" charset="0"/>
              </a:rPr>
              <a:t>.</a:t>
            </a:r>
            <a:endParaRPr lang="ru-RU" sz="2800" b="1" dirty="0">
              <a:latin typeface="Bookman Old Style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4857752" y="4143380"/>
            <a:ext cx="207170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71472" y="3571876"/>
            <a:ext cx="785818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57186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85762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1433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4291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7148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0006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28638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57213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85788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14363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42938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1514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00089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8664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57239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85814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14390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0"/>
          <p:cNvGrpSpPr/>
          <p:nvPr/>
        </p:nvGrpSpPr>
        <p:grpSpPr>
          <a:xfrm>
            <a:off x="2571736" y="2571744"/>
            <a:ext cx="1857388" cy="1000132"/>
            <a:chOff x="3929058" y="2571744"/>
            <a:chExt cx="1857388" cy="10001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929190" y="3143248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000628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429256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5500694" y="2857496"/>
              <a:ext cx="57150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21" idx="1"/>
            </p:cNvCxnSpPr>
            <p:nvPr/>
          </p:nvCxnSpPr>
          <p:spPr>
            <a:xfrm rot="10800000">
              <a:off x="3929058" y="3286124"/>
              <a:ext cx="1000132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67"/>
          <p:cNvGrpSpPr/>
          <p:nvPr/>
        </p:nvGrpSpPr>
        <p:grpSpPr>
          <a:xfrm>
            <a:off x="3071802" y="285728"/>
            <a:ext cx="3714776" cy="1357322"/>
            <a:chOff x="428596" y="3000372"/>
            <a:chExt cx="3714776" cy="1357322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2859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1434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14348" y="4143380"/>
              <a:ext cx="2428892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00010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28585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57160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85735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214310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242886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71461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785786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928794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857224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28585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00023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428860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1648691" y="3392055"/>
              <a:ext cx="263236" cy="320963"/>
            </a:xfrm>
            <a:custGeom>
              <a:avLst/>
              <a:gdLst>
                <a:gd name="connsiteX0" fmla="*/ 0 w 263236"/>
                <a:gd name="connsiteY0" fmla="*/ 307109 h 320963"/>
                <a:gd name="connsiteX1" fmla="*/ 138545 w 263236"/>
                <a:gd name="connsiteY1" fmla="*/ 2309 h 320963"/>
                <a:gd name="connsiteX2" fmla="*/ 263236 w 263236"/>
                <a:gd name="connsiteY2" fmla="*/ 320963 h 32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236" h="320963">
                  <a:moveTo>
                    <a:pt x="0" y="307109"/>
                  </a:moveTo>
                  <a:cubicBezTo>
                    <a:pt x="47336" y="153554"/>
                    <a:pt x="94672" y="0"/>
                    <a:pt x="138545" y="2309"/>
                  </a:cubicBezTo>
                  <a:cubicBezTo>
                    <a:pt x="182418" y="4618"/>
                    <a:pt x="222827" y="162790"/>
                    <a:pt x="263236" y="320963"/>
                  </a:cubicBezTo>
                </a:path>
              </a:pathLst>
            </a:cu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8662" y="3000372"/>
              <a:ext cx="3214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1           2</a:t>
              </a:r>
              <a:endParaRPr lang="ru-RU" sz="32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3240" y="2357430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1                          2</a:t>
            </a:r>
            <a:endParaRPr lang="ru-RU" sz="2800" b="1" dirty="0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4500562" y="3643314"/>
            <a:ext cx="214314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1785918" y="4071942"/>
            <a:ext cx="257176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857752" y="4071942"/>
            <a:ext cx="12858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59"/>
          <p:cNvGrpSpPr/>
          <p:nvPr/>
        </p:nvGrpSpPr>
        <p:grpSpPr>
          <a:xfrm>
            <a:off x="4714876" y="2285992"/>
            <a:ext cx="1357322" cy="1285884"/>
            <a:chOff x="4714876" y="2285992"/>
            <a:chExt cx="1357322" cy="1285884"/>
          </a:xfrm>
        </p:grpSpPr>
        <p:grpSp>
          <p:nvGrpSpPr>
            <p:cNvPr id="51" name="Группа 52"/>
            <p:cNvGrpSpPr/>
            <p:nvPr/>
          </p:nvGrpSpPr>
          <p:grpSpPr>
            <a:xfrm>
              <a:off x="4714876" y="3143248"/>
              <a:ext cx="1357322" cy="428628"/>
              <a:chOff x="7000892" y="3143248"/>
              <a:chExt cx="1357322" cy="428628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7000892" y="3143248"/>
                <a:ext cx="857256" cy="285752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7072330" y="3286124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7500958" y="3286124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" name="Прямая со стрелкой 28"/>
              <p:cNvCxnSpPr/>
              <p:nvPr/>
            </p:nvCxnSpPr>
            <p:spPr>
              <a:xfrm flipV="1">
                <a:off x="7858148" y="3286124"/>
                <a:ext cx="500066" cy="1588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Цилиндр 58"/>
            <p:cNvSpPr/>
            <p:nvPr/>
          </p:nvSpPr>
          <p:spPr>
            <a:xfrm>
              <a:off x="4857752" y="2285992"/>
              <a:ext cx="428628" cy="85725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 flipV="1">
            <a:off x="335755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714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8572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11429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4287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64304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185735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14310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42886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71461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300036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0" y="4357694"/>
            <a:ext cx="9001156" cy="15696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Правая  тележка 2 после взаимодействия </a:t>
            </a:r>
            <a:r>
              <a:rPr lang="ru-RU" sz="2800" b="1" u="sng" dirty="0" smtClean="0">
                <a:solidFill>
                  <a:srgbClr val="008000"/>
                </a:solidFill>
                <a:latin typeface="Bookman Old Style" pitchFamily="18" charset="0"/>
              </a:rPr>
              <a:t>приобрела меньшую скорость</a:t>
            </a:r>
            <a:r>
              <a:rPr lang="ru-RU" sz="2800" b="1" dirty="0" smtClean="0">
                <a:latin typeface="Bookman Old Style" pitchFamily="18" charset="0"/>
              </a:rPr>
              <a:t>. 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У нее </a:t>
            </a:r>
            <a:r>
              <a:rPr lang="ru-RU" sz="2800" b="1" u="sng" dirty="0" smtClean="0">
                <a:solidFill>
                  <a:srgbClr val="008000"/>
                </a:solidFill>
                <a:latin typeface="Bookman Old Style" pitchFamily="18" charset="0"/>
              </a:rPr>
              <a:t>больше</a:t>
            </a:r>
            <a:r>
              <a:rPr lang="ru-RU" sz="2800" b="1" i="1" u="sng" dirty="0" smtClean="0">
                <a:solidFill>
                  <a:srgbClr val="008000"/>
                </a:solidFill>
                <a:latin typeface="Bookman Old Style" pitchFamily="18" charset="0"/>
              </a:rPr>
              <a:t> масса</a:t>
            </a:r>
            <a:r>
              <a:rPr lang="ru-RU" sz="2800" b="1" i="1" dirty="0" smtClean="0">
                <a:latin typeface="Bookman Old Style" pitchFamily="18" charset="0"/>
              </a:rPr>
              <a:t>, </a:t>
            </a:r>
            <a:r>
              <a:rPr lang="ru-RU" sz="2800" b="1" i="1" u="sng" dirty="0" smtClean="0">
                <a:latin typeface="Bookman Old Style" pitchFamily="18" charset="0"/>
              </a:rPr>
              <a:t>более инертна</a:t>
            </a:r>
            <a:r>
              <a:rPr lang="ru-RU" sz="4000" b="1" i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1267E-6 L -0.27656 -0.0004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4838E-6 L 0.14652 -0.000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3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85720" y="214290"/>
            <a:ext cx="8429684" cy="16312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	</a:t>
            </a:r>
            <a:r>
              <a:rPr lang="ru-RU" sz="3200" b="1" u="sng" smtClean="0">
                <a:solidFill>
                  <a:srgbClr val="008000"/>
                </a:solidFill>
                <a:latin typeface="Bookman Old Style" pitchFamily="18" charset="0"/>
              </a:rPr>
              <a:t>Инертность</a:t>
            </a:r>
            <a:r>
              <a:rPr lang="ru-RU" sz="3200" b="1" smtClean="0">
                <a:solidFill>
                  <a:srgbClr val="008000"/>
                </a:solidFill>
                <a:latin typeface="Bookman Old Style" pitchFamily="18" charset="0"/>
              </a:rPr>
              <a:t> - свойство </a:t>
            </a:r>
            <a:r>
              <a:rPr lang="ru-RU" sz="3200" b="1" dirty="0" smtClean="0">
                <a:solidFill>
                  <a:srgbClr val="008000"/>
                </a:solidFill>
                <a:latin typeface="Bookman Old Style" pitchFamily="18" charset="0"/>
              </a:rPr>
              <a:t>тел</a:t>
            </a:r>
          </a:p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Bookman Old Style" pitchFamily="18" charset="0"/>
              </a:rPr>
              <a:t> по-разному менять свою скорость при взаимодействии.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endParaRPr lang="ru-RU" sz="3200" i="1" dirty="0" smtClean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429000"/>
            <a:ext cx="828680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Следует знать, что любое тело: Земля, человек, книга и т. д. — обладают массой.</a:t>
            </a:r>
          </a:p>
          <a:p>
            <a:pPr algn="ctr"/>
            <a:r>
              <a:rPr lang="ru-RU" sz="4000" b="1" i="1" dirty="0" smtClean="0">
                <a:solidFill>
                  <a:srgbClr val="008000"/>
                </a:solidFill>
              </a:rPr>
              <a:t>т-масса тела</a:t>
            </a:r>
          </a:p>
          <a:p>
            <a:r>
              <a:rPr lang="ru-RU" sz="3200" dirty="0" smtClean="0"/>
              <a:t>За единицу массы в СИ принят</a:t>
            </a:r>
            <a:r>
              <a:rPr lang="ru-RU" sz="3200" i="1" dirty="0" smtClean="0"/>
              <a:t> килограмм </a:t>
            </a:r>
          </a:p>
          <a:p>
            <a:r>
              <a:rPr lang="ru-RU" sz="3200" i="1" dirty="0" smtClean="0"/>
              <a:t>(1 кг).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357950" y="5500702"/>
          <a:ext cx="1941433" cy="785818"/>
        </p:xfrm>
        <a:graphic>
          <a:graphicData uri="http://schemas.openxmlformats.org/presentationml/2006/ole">
            <p:oleObj spid="_x0000_s34817" name="Формула" r:id="rId3" imgW="533160" imgH="21564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5720" y="1857364"/>
            <a:ext cx="8501122" cy="156966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Масса тела — это физическая величина, которая характеризует его инертность.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3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276958" y="246064"/>
            <a:ext cx="8891954" cy="6670675"/>
            <a:chOff x="0" y="0"/>
            <a:chExt cx="6400" cy="4480"/>
          </a:xfrm>
        </p:grpSpPr>
        <p:sp>
          <p:nvSpPr>
            <p:cNvPr id="6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85786" y="1285860"/>
            <a:ext cx="47148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Bookman Old Style" pitchFamily="18" charset="0"/>
              </a:rPr>
              <a:t>Килограмм — это масса эталона. Эталон изготовлен из сплава двух металлов: </a:t>
            </a:r>
            <a:r>
              <a:rPr lang="ru-RU" sz="2800" b="1" i="1" dirty="0" smtClean="0">
                <a:solidFill>
                  <a:srgbClr val="008000"/>
                </a:solidFill>
                <a:latin typeface="Bookman Old Style" pitchFamily="18" charset="0"/>
              </a:rPr>
              <a:t>платины и иридия.</a:t>
            </a:r>
          </a:p>
          <a:p>
            <a:endParaRPr lang="ru-RU" sz="2800" b="1" i="1" dirty="0" smtClean="0">
              <a:solidFill>
                <a:srgbClr val="008000"/>
              </a:solidFill>
              <a:latin typeface="Bookman Old Style" pitchFamily="18" charset="0"/>
            </a:endParaRPr>
          </a:p>
          <a:p>
            <a:r>
              <a:rPr lang="ru-RU" sz="2800" b="1" i="1" dirty="0" smtClean="0">
                <a:solidFill>
                  <a:srgbClr val="008000"/>
                </a:solidFill>
                <a:latin typeface="Bookman Old Style" pitchFamily="18" charset="0"/>
              </a:rPr>
              <a:t> </a:t>
            </a:r>
            <a:r>
              <a:rPr lang="ru-RU" sz="2800" i="1" dirty="0" smtClean="0">
                <a:latin typeface="Bookman Old Style" pitchFamily="18" charset="0"/>
              </a:rPr>
              <a:t>Международный эталон килограмма хранится в г. </a:t>
            </a:r>
            <a:r>
              <a:rPr lang="ru-RU" sz="2800" b="1" i="1" dirty="0" smtClean="0">
                <a:solidFill>
                  <a:srgbClr val="008000"/>
                </a:solidFill>
                <a:latin typeface="Bookman Old Style" pitchFamily="18" charset="0"/>
              </a:rPr>
              <a:t>Севре </a:t>
            </a:r>
            <a:r>
              <a:rPr lang="ru-RU" sz="2800" i="1" dirty="0" smtClean="0">
                <a:latin typeface="Bookman Old Style" pitchFamily="18" charset="0"/>
              </a:rPr>
              <a:t>(близ Парижа)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8863" y="1361006"/>
            <a:ext cx="3285103" cy="440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198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98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1472" y="1071546"/>
            <a:ext cx="835824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Повторение:</a:t>
            </a:r>
          </a:p>
          <a:p>
            <a:endParaRPr lang="ru-RU" sz="2800" b="1" dirty="0" smtClean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Bookman Old Style" pitchFamily="18" charset="0"/>
              </a:rPr>
              <a:t>Что называется механическим движением?</a:t>
            </a:r>
          </a:p>
          <a:p>
            <a:pPr marL="514350" indent="-514350">
              <a:buFont typeface="+mj-lt"/>
              <a:buAutoNum type="arabicPeriod"/>
            </a:pPr>
            <a:endParaRPr lang="ru-RU" sz="2400" b="1" dirty="0" smtClean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Bookman Old Style" pitchFamily="18" charset="0"/>
              </a:rPr>
              <a:t>Физ. величина «скорость»:</a:t>
            </a:r>
          </a:p>
          <a:p>
            <a:pPr marL="514350" indent="-514350"/>
            <a:r>
              <a:rPr lang="ru-RU" sz="2400" b="1" i="1" dirty="0" smtClean="0">
                <a:latin typeface="Bookman Old Style" pitchFamily="18" charset="0"/>
              </a:rPr>
              <a:t>            а) характеризует ….</a:t>
            </a:r>
          </a:p>
          <a:p>
            <a:pPr marL="514350" indent="-514350"/>
            <a:r>
              <a:rPr lang="ru-RU" sz="2400" b="1" i="1" dirty="0" smtClean="0">
                <a:latin typeface="Bookman Old Style" pitchFamily="18" charset="0"/>
              </a:rPr>
              <a:t>            б) показывает ……</a:t>
            </a:r>
          </a:p>
          <a:p>
            <a:pPr marL="514350" indent="-514350"/>
            <a:r>
              <a:rPr lang="ru-RU" sz="2400" b="1" i="1" dirty="0" smtClean="0">
                <a:latin typeface="Bookman Old Style" pitchFamily="18" charset="0"/>
              </a:rPr>
              <a:t>            в) вычисляется …….</a:t>
            </a:r>
          </a:p>
          <a:p>
            <a:pPr marL="514350" indent="-514350"/>
            <a:endParaRPr lang="ru-RU" sz="2400" b="1" i="1" dirty="0" smtClean="0">
              <a:latin typeface="Bookman Old Style" pitchFamily="18" charset="0"/>
            </a:endParaRPr>
          </a:p>
          <a:p>
            <a:pPr marL="514350" indent="-514350"/>
            <a:r>
              <a:rPr lang="ru-RU" sz="2400" b="1" dirty="0" smtClean="0">
                <a:latin typeface="Bookman Old Style" pitchFamily="18" charset="0"/>
              </a:rPr>
              <a:t>3. Что означает «скорость – величина векторная» ?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24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Эталон массы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4876" y="357166"/>
            <a:ext cx="4643470" cy="6000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Эталон массы имеет форму цилиндра высотой примерно 39 мм.</a:t>
            </a:r>
          </a:p>
          <a:p>
            <a:pPr>
              <a:buNone/>
            </a:pPr>
            <a:endParaRPr lang="ru-RU" sz="2800" b="1" dirty="0" smtClean="0">
              <a:latin typeface="Bookman Old Style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Bookman Old Style" pitchFamily="18" charset="0"/>
                <a:cs typeface="Times New Roman" pitchFamily="18" charset="0"/>
              </a:rPr>
              <a:t>	С эталона изготовлены копии: в России хранится копия №12, в США – № 20.</a:t>
            </a:r>
            <a:endParaRPr lang="ru-RU" sz="2800" b="1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ilo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2121"/>
            <a:ext cx="4786314" cy="584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58280" cy="990600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  <a:latin typeface="Bookman Old Style" pitchFamily="18" charset="0"/>
              </a:rPr>
              <a:t>А знаете ли вы, что…</a:t>
            </a:r>
            <a:endParaRPr lang="ru-RU" b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44" y="1600200"/>
            <a:ext cx="878687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... </a:t>
            </a:r>
            <a:r>
              <a:rPr lang="ru-RU" dirty="0" smtClean="0">
                <a:latin typeface="Bookman Old Style" pitchFamily="18" charset="0"/>
              </a:rPr>
              <a:t>инертность железнодорожных составов столь велика, что время торможения поезда достигает 1–2 минут. За это время поезд, проедет около 1–2 км! </a:t>
            </a:r>
            <a:endParaRPr lang="ru-RU" dirty="0">
              <a:solidFill>
                <a:srgbClr val="0066CC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150609_174612_61959_2.jpg"/>
          <p:cNvPicPr>
            <a:picLocks noChangeAspect="1"/>
          </p:cNvPicPr>
          <p:nvPr/>
        </p:nvPicPr>
        <p:blipFill>
          <a:blip r:embed="rId2" cstate="print"/>
          <a:srcRect l="17500" t="26471" r="9452" b="9191"/>
          <a:stretch>
            <a:fillRect/>
          </a:stretch>
        </p:blipFill>
        <p:spPr>
          <a:xfrm>
            <a:off x="1928794" y="3000372"/>
            <a:ext cx="6786610" cy="354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15436" cy="34004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8000"/>
                </a:solidFill>
              </a:rPr>
              <a:t>1). Если при взаимодействии скорости тел меняются одинаково, то массы тел равны.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если                            то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2). </a:t>
            </a:r>
            <a:r>
              <a:rPr lang="ru-RU" sz="2800" b="1" dirty="0" smtClean="0">
                <a:solidFill>
                  <a:srgbClr val="008000"/>
                </a:solidFill>
              </a:rPr>
              <a:t>Отношение масс = обратному отношению скоростей, если первоначально тела покоились:</a:t>
            </a:r>
            <a:endParaRPr lang="ru-RU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428992" y="4929197"/>
          <a:ext cx="1714512" cy="1355662"/>
        </p:xfrm>
        <a:graphic>
          <a:graphicData uri="http://schemas.openxmlformats.org/presentationml/2006/ole">
            <p:oleObj spid="_x0000_s204802" name="Формула" r:id="rId3" imgW="545760" imgH="43164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857356" y="2571743"/>
          <a:ext cx="1357322" cy="585019"/>
        </p:xfrm>
        <a:graphic>
          <a:graphicData uri="http://schemas.openxmlformats.org/presentationml/2006/ole">
            <p:oleObj spid="_x0000_s204803" name="Формула" r:id="rId4" imgW="469800" imgH="2156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000496" y="2571744"/>
          <a:ext cx="1500197" cy="593101"/>
        </p:xfrm>
        <a:graphic>
          <a:graphicData uri="http://schemas.openxmlformats.org/presentationml/2006/ole">
            <p:oleObj spid="_x0000_s204804" name="Формула" r:id="rId5" imgW="545760" imgH="215640" progId="Equation.3">
              <p:embed/>
            </p:oleObj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990600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Измерение массы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5357826"/>
            <a:ext cx="9144000" cy="785818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Методом взаимодействия или взвешиванием на весах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" name="Picture 24" descr="сил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726" y="1857364"/>
            <a:ext cx="3909782" cy="32147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57158" y="1857364"/>
          <a:ext cx="3974776" cy="3143272"/>
        </p:xfrm>
        <a:graphic>
          <a:graphicData uri="http://schemas.openxmlformats.org/presentationml/2006/ole">
            <p:oleObj spid="_x0000_s205826" name="Формула" r:id="rId4" imgW="5457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72000" y="2160000"/>
            <a:ext cx="1656000" cy="285752"/>
          </a:xfrm>
          <a:prstGeom prst="rect">
            <a:avLst/>
          </a:prstGeom>
          <a:gradFill>
            <a:gsLst>
              <a:gs pos="0">
                <a:srgbClr val="EFE1D9"/>
              </a:gs>
              <a:gs pos="100000">
                <a:srgbClr val="3C1C0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678893" y="4250537"/>
            <a:ext cx="3643338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0034" y="6143644"/>
            <a:ext cx="8286808" cy="0"/>
          </a:xfrm>
          <a:prstGeom prst="line">
            <a:avLst/>
          </a:prstGeom>
          <a:ln w="254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328000" y="2124000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312000" y="2124000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2643182"/>
            <a:ext cx="33575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Шарики одинаковые и скорости их при взаимодействии тоже одинаковые (сравниваем по расстояниям, которые пролетели шарики).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00034" y="628652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-4              -3                -2                -1               0               1               2               3              4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2714620"/>
            <a:ext cx="31432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 вы думаете, изменятся ли скорости шариков, если один пластмассовый шарик поменять на стальной? Как?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9593E-6 C 0.01025 -0.00093 0.02066 -0.00162 0.03698 0.00833 C 0.0533 0.01827 0.07518 0.02845 0.09844 0.05944 C 0.1217 0.09043 0.15122 0.14246 0.17691 0.19473 C 0.20261 0.24699 0.23229 0.3173 0.25226 0.37303 C 0.27222 0.42877 0.28455 0.47872 0.29688 0.52891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5717E-6 C -0.01806 0.00162 -0.03611 0.00324 -0.05695 0.01619 C -0.07778 0.02914 -0.09827 0.04209 -0.12466 0.07771 C -0.15104 0.11332 -0.18646 0.17368 -0.21545 0.22942 C -0.24445 0.28515 -0.27743 0.36124 -0.29844 0.41189 C -0.31945 0.46253 -0.33056 0.49769 -0.34167 0.53284 " pathEditMode="relative" ptsTypes="aaaa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72000" y="2160000"/>
            <a:ext cx="1656000" cy="285752"/>
          </a:xfrm>
          <a:prstGeom prst="rect">
            <a:avLst/>
          </a:prstGeom>
          <a:gradFill>
            <a:gsLst>
              <a:gs pos="0">
                <a:srgbClr val="EFE1D9"/>
              </a:gs>
              <a:gs pos="100000">
                <a:srgbClr val="3C1C0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678893" y="4250537"/>
            <a:ext cx="3643338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4282" y="6143644"/>
            <a:ext cx="8286808" cy="0"/>
          </a:xfrm>
          <a:prstGeom prst="line">
            <a:avLst/>
          </a:prstGeom>
          <a:ln w="254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328000" y="2124000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312000" y="2124000"/>
            <a:ext cx="357190" cy="3571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5000">
                <a:schemeClr val="bg1">
                  <a:lumMod val="75000"/>
                </a:schemeClr>
              </a:gs>
              <a:gs pos="7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2643182"/>
            <a:ext cx="414340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Шарики разные и скорости их при взаимодействии тоже разные, причем скорость металлического шарика </a:t>
            </a:r>
            <a:r>
              <a:rPr lang="ru-RU" sz="2800" i="1" dirty="0" smtClean="0"/>
              <a:t>меньше </a:t>
            </a:r>
            <a:r>
              <a:rPr lang="ru-RU" sz="2800" dirty="0" smtClean="0"/>
              <a:t>скорости пластмассового шарика.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42844" y="6215082"/>
            <a:ext cx="825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-4            -3              -2              -1             0             1             2             3            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9593E-6 C 0.01025 -0.00093 0.02066 -0.00162 0.03698 0.00833 C 0.0533 0.01827 0.07518 0.02845 0.09844 0.05944 C 0.1217 0.09043 0.15122 0.14246 0.17691 0.19473 C 0.20261 0.24699 0.23229 0.3173 0.25226 0.37303 C 0.27222 0.42877 0.28455 0.47872 0.29688 0.52891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34968E-6 C -0.01302 0.00139 -0.02587 0.003 -0.0408 0.01596 C -0.05556 0.02891 -0.07032 0.04186 -0.08907 0.07747 C -0.10799 0.11286 -0.13316 0.17322 -0.15382 0.22872 C -0.17466 0.28423 -0.19809 0.36008 -0.2132 0.41073 C -0.22813 0.46114 -0.23611 0.4963 -0.24393 0.53145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14380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  <a:latin typeface="Bookman Old Style" pitchFamily="18" charset="0"/>
              </a:rPr>
              <a:t>Попробуй решить:</a:t>
            </a:r>
            <a:endParaRPr lang="ru-RU" b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14282" y="1357298"/>
          <a:ext cx="2071702" cy="5051745"/>
        </p:xfrm>
        <a:graphic>
          <a:graphicData uri="http://schemas.openxmlformats.org/presentationml/2006/ole">
            <p:oleObj spid="_x0000_s206850" name="Формула" r:id="rId3" imgW="609480" imgH="1485720" progId="Equation.3">
              <p:embed/>
            </p:oleObj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>
            <a:off x="250001" y="4393413"/>
            <a:ext cx="40719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285720" y="5715016"/>
            <a:ext cx="1857388" cy="95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214678" y="908050"/>
          <a:ext cx="3708400" cy="5949950"/>
        </p:xfrm>
        <a:graphic>
          <a:graphicData uri="http://schemas.openxmlformats.org/presentationml/2006/ole">
            <p:oleObj spid="_x0000_s206851" name="Формула" r:id="rId4" imgW="1282680" imgH="2057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Мини-тест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9144000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1. Как соотносятся массы тележек, если после пережигания нити, удерживающей легкую пружину, они начали двигаться со скоростями, указанными на рисунке?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643702" y="3571876"/>
            <a:ext cx="214314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928926" y="3571876"/>
            <a:ext cx="214314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92892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21467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715008" y="3571876"/>
            <a:ext cx="214314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одержимое 2"/>
          <p:cNvSpPr txBox="1">
            <a:spLocks/>
          </p:cNvSpPr>
          <p:nvPr/>
        </p:nvSpPr>
        <p:spPr bwMode="auto">
          <a:xfrm>
            <a:off x="0" y="4000504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kern="0" dirty="0" smtClean="0">
                <a:latin typeface="+mn-lt"/>
              </a:rPr>
              <a:t>      </a:t>
            </a:r>
            <a:r>
              <a:rPr lang="ru-RU" sz="2800" kern="0" dirty="0" smtClean="0">
                <a:latin typeface="+mn-lt"/>
              </a:rPr>
              <a:t>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масса первой тележки в 2 раза больше массы второй тележки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масса первой тележки в 2 раза меньше массы второй тележки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 массы тележек одинаковы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28596" y="2428868"/>
            <a:ext cx="8001056" cy="1357322"/>
            <a:chOff x="428596" y="3000372"/>
            <a:chExt cx="8001056" cy="1357322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3571868" y="4143380"/>
              <a:ext cx="2143140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357186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385762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414337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42912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471487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500062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528638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557213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585788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614363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642938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671514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700089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728664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757239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785814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814390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угольник 50"/>
            <p:cNvSpPr/>
            <p:nvPr/>
          </p:nvSpPr>
          <p:spPr>
            <a:xfrm>
              <a:off x="4929190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000892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5000628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5429256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072330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500958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 rot="5400000" flipH="1" flipV="1">
              <a:off x="5500694" y="3429000"/>
              <a:ext cx="57150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>
              <a:stCxn id="51" idx="1"/>
            </p:cNvCxnSpPr>
            <p:nvPr/>
          </p:nvCxnSpPr>
          <p:spPr>
            <a:xfrm rot="10800000">
              <a:off x="3929058" y="3857628"/>
              <a:ext cx="1000132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 flipV="1">
              <a:off x="7858148" y="3857628"/>
              <a:ext cx="500066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Группа 67"/>
            <p:cNvGrpSpPr/>
            <p:nvPr/>
          </p:nvGrpSpPr>
          <p:grpSpPr>
            <a:xfrm>
              <a:off x="428596" y="3000372"/>
              <a:ext cx="3714776" cy="1357322"/>
              <a:chOff x="428596" y="3000372"/>
              <a:chExt cx="3714776" cy="1357322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428596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714348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714348" y="4143380"/>
                <a:ext cx="2428892" cy="0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1000100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1285852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1571604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1857356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2143108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2428860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714612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Прямоугольник 37"/>
              <p:cNvSpPr/>
              <p:nvPr/>
            </p:nvSpPr>
            <p:spPr>
              <a:xfrm>
                <a:off x="785786" y="3714752"/>
                <a:ext cx="857256" cy="285752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928794" y="3714752"/>
                <a:ext cx="857256" cy="285752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857224" y="3857628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1285852" y="3857628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2000232" y="3857628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2428860" y="3857628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1648691" y="3392055"/>
                <a:ext cx="263236" cy="320963"/>
              </a:xfrm>
              <a:custGeom>
                <a:avLst/>
                <a:gdLst>
                  <a:gd name="connsiteX0" fmla="*/ 0 w 263236"/>
                  <a:gd name="connsiteY0" fmla="*/ 307109 h 320963"/>
                  <a:gd name="connsiteX1" fmla="*/ 138545 w 263236"/>
                  <a:gd name="connsiteY1" fmla="*/ 2309 h 320963"/>
                  <a:gd name="connsiteX2" fmla="*/ 263236 w 263236"/>
                  <a:gd name="connsiteY2" fmla="*/ 320963 h 32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3236" h="320963">
                    <a:moveTo>
                      <a:pt x="0" y="307109"/>
                    </a:moveTo>
                    <a:cubicBezTo>
                      <a:pt x="47336" y="153554"/>
                      <a:pt x="94672" y="0"/>
                      <a:pt x="138545" y="2309"/>
                    </a:cubicBezTo>
                    <a:cubicBezTo>
                      <a:pt x="182418" y="4618"/>
                      <a:pt x="222827" y="162790"/>
                      <a:pt x="263236" y="320963"/>
                    </a:cubicBezTo>
                  </a:path>
                </a:pathLst>
              </a:cu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928662" y="3000372"/>
                <a:ext cx="32147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1           2</a:t>
                </a:r>
                <a:endParaRPr lang="ru-RU" sz="3200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4643438" y="3286124"/>
              <a:ext cx="3738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1                                       2</a:t>
              </a:r>
              <a:endParaRPr lang="ru-RU" sz="2800" b="1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286512" y="5643578"/>
            <a:ext cx="1970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Ответ: б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Мини-тест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9144000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2. Как соотносятся массы тележек, если после пережигания нити, удерживающей легкую пружину, они начали двигаться со скоростями, указанными на рисунке?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643702" y="3571876"/>
            <a:ext cx="214314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928926" y="3571876"/>
            <a:ext cx="214314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92892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21467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715008" y="3571876"/>
            <a:ext cx="214314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одержимое 2"/>
          <p:cNvSpPr txBox="1">
            <a:spLocks/>
          </p:cNvSpPr>
          <p:nvPr/>
        </p:nvSpPr>
        <p:spPr bwMode="auto">
          <a:xfrm>
            <a:off x="0" y="3929066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kern="0" dirty="0" smtClean="0">
                <a:latin typeface="+mn-lt"/>
              </a:rPr>
              <a:t>      </a:t>
            </a:r>
            <a:r>
              <a:rPr lang="ru-RU" sz="2800" kern="0" dirty="0" smtClean="0">
                <a:latin typeface="+mn-lt"/>
              </a:rPr>
              <a:t>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масса первой тележки в 2 раза больше массы второй тележки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масса первой тележки в 2 раза меньше массы второй тележки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 массы тележек одинаковы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Группа 72"/>
          <p:cNvGrpSpPr/>
          <p:nvPr/>
        </p:nvGrpSpPr>
        <p:grpSpPr>
          <a:xfrm>
            <a:off x="428596" y="2428868"/>
            <a:ext cx="8358246" cy="1357322"/>
            <a:chOff x="428596" y="3000372"/>
            <a:chExt cx="8358246" cy="1357322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3571868" y="4143380"/>
              <a:ext cx="2143140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357186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385762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414337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42912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471487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500062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528638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557213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585788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614363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642938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671514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700089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728664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757239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785814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814390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угольник 50"/>
            <p:cNvSpPr/>
            <p:nvPr/>
          </p:nvSpPr>
          <p:spPr>
            <a:xfrm>
              <a:off x="4929190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000892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5000628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5429256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072330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500958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 rot="5400000" flipH="1" flipV="1">
              <a:off x="5500694" y="3429000"/>
              <a:ext cx="57150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>
              <a:stCxn id="51" idx="1"/>
            </p:cNvCxnSpPr>
            <p:nvPr/>
          </p:nvCxnSpPr>
          <p:spPr>
            <a:xfrm rot="10800000">
              <a:off x="3929058" y="3857628"/>
              <a:ext cx="1000132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 flipV="1">
              <a:off x="7858148" y="3857628"/>
              <a:ext cx="928694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67"/>
            <p:cNvGrpSpPr/>
            <p:nvPr/>
          </p:nvGrpSpPr>
          <p:grpSpPr>
            <a:xfrm>
              <a:off x="428596" y="3000372"/>
              <a:ext cx="3714776" cy="1357322"/>
              <a:chOff x="428596" y="3000372"/>
              <a:chExt cx="3714776" cy="1357322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428596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714348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714348" y="4143380"/>
                <a:ext cx="2428892" cy="0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1000100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1285852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1571604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1857356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2143108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2428860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714612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Прямоугольник 37"/>
              <p:cNvSpPr/>
              <p:nvPr/>
            </p:nvSpPr>
            <p:spPr>
              <a:xfrm>
                <a:off x="785786" y="3714752"/>
                <a:ext cx="857256" cy="285752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928794" y="3714752"/>
                <a:ext cx="857256" cy="285752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857224" y="3857628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1285852" y="3857628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2000232" y="3857628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2428860" y="3857628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1648691" y="3392055"/>
                <a:ext cx="263236" cy="320963"/>
              </a:xfrm>
              <a:custGeom>
                <a:avLst/>
                <a:gdLst>
                  <a:gd name="connsiteX0" fmla="*/ 0 w 263236"/>
                  <a:gd name="connsiteY0" fmla="*/ 307109 h 320963"/>
                  <a:gd name="connsiteX1" fmla="*/ 138545 w 263236"/>
                  <a:gd name="connsiteY1" fmla="*/ 2309 h 320963"/>
                  <a:gd name="connsiteX2" fmla="*/ 263236 w 263236"/>
                  <a:gd name="connsiteY2" fmla="*/ 320963 h 32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3236" h="320963">
                    <a:moveTo>
                      <a:pt x="0" y="307109"/>
                    </a:moveTo>
                    <a:cubicBezTo>
                      <a:pt x="47336" y="153554"/>
                      <a:pt x="94672" y="0"/>
                      <a:pt x="138545" y="2309"/>
                    </a:cubicBezTo>
                    <a:cubicBezTo>
                      <a:pt x="182418" y="4618"/>
                      <a:pt x="222827" y="162790"/>
                      <a:pt x="263236" y="320963"/>
                    </a:cubicBezTo>
                  </a:path>
                </a:pathLst>
              </a:cu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928662" y="3000372"/>
                <a:ext cx="32147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1           2</a:t>
                </a:r>
                <a:endParaRPr lang="ru-RU" sz="3200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4643438" y="3286124"/>
              <a:ext cx="3738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1                                       2</a:t>
              </a:r>
              <a:endParaRPr lang="ru-RU" sz="2800" b="1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929322" y="5929330"/>
            <a:ext cx="195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Ответ: в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Попробуй решить:</a:t>
            </a:r>
            <a:endParaRPr lang="ru-RU" dirty="0">
              <a:latin typeface="Bookman Old Style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42844" y="1214422"/>
          <a:ext cx="2143140" cy="5572164"/>
        </p:xfrm>
        <a:graphic>
          <a:graphicData uri="http://schemas.openxmlformats.org/presentationml/2006/ole">
            <p:oleObj spid="_x0000_s207874" name="Формула" r:id="rId3" imgW="571320" imgH="1485720" progId="Equation.3">
              <p:embed/>
            </p:oleObj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>
            <a:off x="-357222" y="4071942"/>
            <a:ext cx="52864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214282" y="5929330"/>
            <a:ext cx="1857388" cy="95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877" name="Object 3"/>
          <p:cNvGraphicFramePr>
            <a:graphicFrameLocks noChangeAspect="1"/>
          </p:cNvGraphicFramePr>
          <p:nvPr/>
        </p:nvGraphicFramePr>
        <p:xfrm>
          <a:off x="3948221" y="1281531"/>
          <a:ext cx="3195547" cy="5076427"/>
        </p:xfrm>
        <a:graphic>
          <a:graphicData uri="http://schemas.openxmlformats.org/presentationml/2006/ole">
            <p:oleObj spid="_x0000_s207877" name="Формула" r:id="rId4" imgW="1295280" imgH="2057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560388" y="2286000"/>
          <a:ext cx="2900362" cy="500063"/>
        </p:xfrm>
        <a:graphic>
          <a:graphicData uri="http://schemas.openxmlformats.org/presentationml/2006/ole">
            <p:oleObj spid="_x0000_s197634" name="Формула" r:id="rId3" imgW="571320" imgH="203040" progId="Equation.3">
              <p:embed/>
            </p:oleObj>
          </a:graphicData>
        </a:graphic>
      </p:graphicFrame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612775" y="1143000"/>
          <a:ext cx="2774950" cy="500063"/>
        </p:xfrm>
        <a:graphic>
          <a:graphicData uri="http://schemas.openxmlformats.org/presentationml/2006/ole">
            <p:oleObj spid="_x0000_s197635" name="Формула" r:id="rId4" imgW="609480" imgH="203040" progId="Equation.3">
              <p:embed/>
            </p:oleObj>
          </a:graphicData>
        </a:graphic>
      </p:graphicFrame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577850" y="3714750"/>
          <a:ext cx="2632075" cy="500063"/>
        </p:xfrm>
        <a:graphic>
          <a:graphicData uri="http://schemas.openxmlformats.org/presentationml/2006/ole">
            <p:oleObj spid="_x0000_s197636" name="Формула" r:id="rId5" imgW="850680" imgH="20304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429124" y="1285860"/>
          <a:ext cx="2079626" cy="483577"/>
        </p:xfrm>
        <a:graphic>
          <a:graphicData uri="http://schemas.openxmlformats.org/presentationml/2006/ole">
            <p:oleObj spid="_x0000_s197637" name="Формула" r:id="rId6" imgW="647640" imgH="2030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577364" y="2285992"/>
          <a:ext cx="1923462" cy="785818"/>
        </p:xfrm>
        <a:graphic>
          <a:graphicData uri="http://schemas.openxmlformats.org/presentationml/2006/ole">
            <p:oleObj spid="_x0000_s197638" name="Формула" r:id="rId7" imgW="520560" imgH="393480" progId="Equation.3">
              <p:embed/>
            </p:oleObj>
          </a:graphicData>
        </a:graphic>
      </p:graphicFrame>
      <p:graphicFrame>
        <p:nvGraphicFramePr>
          <p:cNvPr id="197639" name="Object 7"/>
          <p:cNvGraphicFramePr>
            <a:graphicFrameLocks noChangeAspect="1"/>
          </p:cNvGraphicFramePr>
          <p:nvPr/>
        </p:nvGraphicFramePr>
        <p:xfrm>
          <a:off x="4507960" y="3643314"/>
          <a:ext cx="1864262" cy="906713"/>
        </p:xfrm>
        <a:graphic>
          <a:graphicData uri="http://schemas.openxmlformats.org/presentationml/2006/ole">
            <p:oleObj spid="_x0000_s197639" name="Формула" r:id="rId8" imgW="495000" imgH="393480" progId="Equation.3">
              <p:embed/>
            </p:oleObj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4857760"/>
          <a:ext cx="6786609" cy="57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62203"/>
                <a:gridCol w="2262203"/>
                <a:gridCol w="22622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1. время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D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2. путь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D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3. скорость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D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97640" name="Формула" r:id="rId9" imgW="114120" imgH="215640" progId="Equation.3">
              <p:embed/>
            </p:oleObj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42910" y="5715016"/>
          <a:ext cx="678661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86016"/>
                <a:gridCol w="2286016"/>
              </a:tblGrid>
              <a:tr h="507682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solidFill>
                            <a:schemeClr val="tx1"/>
                          </a:solidFill>
                        </a:rPr>
                        <a:t>3 формула</a:t>
                      </a:r>
                      <a:endParaRPr lang="ru-RU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solidFill>
                            <a:schemeClr val="tx1"/>
                          </a:solidFill>
                        </a:rPr>
                        <a:t>1 формула</a:t>
                      </a:r>
                      <a:endParaRPr lang="ru-RU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solidFill>
                            <a:schemeClr val="tx1"/>
                          </a:solidFill>
                        </a:rPr>
                        <a:t>2 формула</a:t>
                      </a:r>
                      <a:endParaRPr lang="ru-RU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0034" y="14285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Установи соответствие</a:t>
            </a:r>
            <a:endParaRPr lang="ru-RU" sz="3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0121078"/>
              </p:ext>
            </p:extLst>
          </p:nvPr>
        </p:nvGraphicFramePr>
        <p:xfrm>
          <a:off x="0" y="1214422"/>
          <a:ext cx="5715040" cy="47224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8121"/>
                <a:gridCol w="2736919"/>
              </a:tblGrid>
              <a:tr h="133510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Единица измерения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Масса в кг</a:t>
                      </a:r>
                      <a:endParaRPr lang="ru-RU" sz="3200" dirty="0"/>
                    </a:p>
                  </a:txBody>
                  <a:tcPr anchor="ctr"/>
                </a:tc>
              </a:tr>
              <a:tr h="77351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Тонна (т)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1000</a:t>
                      </a:r>
                      <a:endParaRPr lang="ru-RU" sz="3200" dirty="0"/>
                    </a:p>
                  </a:txBody>
                  <a:tcPr anchor="ctr"/>
                </a:tc>
              </a:tr>
              <a:tr h="77351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Центнер (ц)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100</a:t>
                      </a:r>
                      <a:endParaRPr lang="ru-RU" sz="3200" dirty="0"/>
                    </a:p>
                  </a:txBody>
                  <a:tcPr anchor="ctr"/>
                </a:tc>
              </a:tr>
              <a:tr h="77351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Грамм (г)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0,001</a:t>
                      </a:r>
                      <a:endParaRPr lang="ru-RU" sz="3200" dirty="0"/>
                    </a:p>
                  </a:txBody>
                  <a:tcPr anchor="ctr"/>
                </a:tc>
              </a:tr>
              <a:tr h="77351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Миллиграмм</a:t>
                      </a:r>
                      <a:r>
                        <a:rPr lang="en-US" sz="3200" dirty="0" smtClean="0"/>
                        <a:t> (</a:t>
                      </a:r>
                      <a:r>
                        <a:rPr lang="ru-RU" sz="3200" dirty="0" smtClean="0"/>
                        <a:t>мг)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0,000001</a:t>
                      </a:r>
                      <a:endParaRPr lang="ru-RU" sz="3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1604" y="500042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/>
              <a:t>Перевести в СИ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1357298"/>
            <a:ext cx="27146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13,2 т</a:t>
            </a:r>
          </a:p>
          <a:p>
            <a:r>
              <a:rPr lang="ru-RU" sz="4000" dirty="0" smtClean="0"/>
              <a:t>457 г</a:t>
            </a:r>
          </a:p>
          <a:p>
            <a:r>
              <a:rPr lang="ru-RU" sz="4000" dirty="0" smtClean="0"/>
              <a:t>560 мг</a:t>
            </a:r>
          </a:p>
          <a:p>
            <a:r>
              <a:rPr lang="ru-RU" sz="4000" dirty="0" smtClean="0"/>
              <a:t>400г250 мг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277680"/>
            <a:ext cx="8496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Задача </a:t>
            </a:r>
            <a:r>
              <a:rPr lang="en-US" b="1" dirty="0" smtClean="0"/>
              <a:t>3</a:t>
            </a:r>
            <a:r>
              <a:rPr lang="ru-RU" dirty="0" smtClean="0"/>
              <a:t>. </a:t>
            </a:r>
            <a:r>
              <a:rPr lang="ru-RU" dirty="0"/>
              <a:t>Из пушки вылетает снаряд массой </a:t>
            </a:r>
            <a:r>
              <a:rPr lang="ru-RU" dirty="0" smtClean="0"/>
              <a:t>52 кг. </a:t>
            </a:r>
            <a:r>
              <a:rPr lang="ru-RU" dirty="0"/>
              <a:t>После выстрела пушка, масса которой </a:t>
            </a:r>
            <a:r>
              <a:rPr lang="ru-RU" dirty="0" smtClean="0"/>
              <a:t>составляет 0,5 т, </a:t>
            </a:r>
            <a:r>
              <a:rPr lang="ru-RU" dirty="0"/>
              <a:t>откатилась назад со скоростью </a:t>
            </a:r>
            <a:r>
              <a:rPr lang="ru-RU" dirty="0" smtClean="0"/>
              <a:t>14 км/ч. </a:t>
            </a:r>
            <a:r>
              <a:rPr lang="ru-RU" dirty="0"/>
              <a:t>С какой скоростью из пушки вылетел </a:t>
            </a:r>
            <a:r>
              <a:rPr lang="ru-RU" dirty="0" smtClean="0"/>
              <a:t>снаряд?</a:t>
            </a:r>
            <a:endParaRPr lang="ru-RU" dirty="0"/>
          </a:p>
        </p:txBody>
      </p:sp>
      <p:sp>
        <p:nvSpPr>
          <p:cNvPr id="17" name="Прямоугольник 21"/>
          <p:cNvSpPr/>
          <p:nvPr/>
        </p:nvSpPr>
        <p:spPr>
          <a:xfrm>
            <a:off x="251521" y="1581567"/>
            <a:ext cx="968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18" name="Straight Connector 22"/>
          <p:cNvCxnSpPr/>
          <p:nvPr/>
        </p:nvCxnSpPr>
        <p:spPr>
          <a:xfrm>
            <a:off x="2195736" y="1991309"/>
            <a:ext cx="0" cy="26858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42"/>
          <p:cNvCxnSpPr/>
          <p:nvPr/>
        </p:nvCxnSpPr>
        <p:spPr>
          <a:xfrm flipH="1">
            <a:off x="323530" y="4005064"/>
            <a:ext cx="18722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77980" y="2020654"/>
                <a:ext cx="17100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п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0,5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т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2694206"/>
                <a:ext cx="1710084" cy="615553"/>
              </a:xfrm>
              <a:prstGeom prst="rect">
                <a:avLst/>
              </a:prstGeom>
              <a:blipFill rotWithShape="1">
                <a:blip r:embed="rId2"/>
                <a:stretch>
                  <a:fillRect t="-10526" r="-321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277980" y="1593125"/>
                <a:ext cx="17437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с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=5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к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г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/>
                </a:r>
                <a:endParaRPr lang="ru-RU" sz="2400" dirty="0"/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1" y="2124168"/>
                <a:ext cx="1743747" cy="615553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874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>
                <a:off x="454503" y="3003798"/>
                <a:ext cx="9488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с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/>
                </a:r>
                <a:endParaRPr lang="ru-RU" sz="2400" dirty="0"/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4" y="4005065"/>
                <a:ext cx="948849" cy="615553"/>
              </a:xfrm>
              <a:prstGeom prst="rect">
                <a:avLst/>
              </a:prstGeom>
              <a:blipFill rotWithShape="1">
                <a:blip r:embed="rId4"/>
                <a:stretch>
                  <a:fillRect t="-10667" r="-17419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644008" y="195486"/>
                <a:ext cx="8418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52 кг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9" y="260648"/>
                <a:ext cx="841897" cy="53348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1087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159174" y="469870"/>
                <a:ext cx="7745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0,5 т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175" y="626493"/>
                <a:ext cx="774571" cy="53348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1259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77980" y="2470125"/>
                <a:ext cx="19597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п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км/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</a:rPr>
                  <a:t>ч</a:t>
                </a:r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1" y="3293501"/>
                <a:ext cx="1959767" cy="615553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77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589931" y="3455157"/>
                <a:ext cx="1206484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1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100" b="0" i="1" smtClean="0">
                                  <a:latin typeface="Cambria Math"/>
                                </a:rPr>
                                <m:t>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100" b="0" i="1" smtClean="0">
                                  <a:latin typeface="Cambria Math"/>
                                </a:rPr>
                                <m:t>с</m:t>
                              </m:r>
                            </m:sub>
                          </m:sSub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100" b="0" i="1" smtClean="0">
                                  <a:latin typeface="Cambria Math"/>
                                </a:rPr>
                                <m:t>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100" b="0" i="1" smtClean="0">
                                  <a:latin typeface="Cambria Math"/>
                                </a:rPr>
                                <m:t>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1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931" y="4606877"/>
                <a:ext cx="1206484" cy="934359"/>
              </a:xfrm>
              <a:prstGeom prst="rect">
                <a:avLst/>
              </a:prstGeom>
              <a:blipFill rotWithShape="1">
                <a:blip r:embed="rId8"/>
                <a:stretch>
                  <a:fillRect r="-8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5436096" y="3455157"/>
                <a:ext cx="1479186" cy="700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100" b="0" i="1" smtClean="0">
                              <a:latin typeface="Cambria Math"/>
                            </a:rPr>
                            <m:t>с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100" i="1">
                              <a:latin typeface="Cambria Math"/>
                            </a:rPr>
                            <m:t>п</m:t>
                          </m:r>
                        </m:sub>
                      </m:sSub>
                      <m:f>
                        <m:fPr>
                          <m:ctrlPr>
                            <a:rPr lang="ru-RU" sz="21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100" i="1">
                                  <a:latin typeface="Cambria Math"/>
                                </a:rPr>
                                <m:t>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100" i="1">
                                  <a:latin typeface="Cambria Math"/>
                                </a:rPr>
                                <m:t>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1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606876"/>
                <a:ext cx="1479186" cy="933589"/>
              </a:xfrm>
              <a:prstGeom prst="rect">
                <a:avLst/>
              </a:prstGeom>
              <a:blipFill rotWithShape="1">
                <a:blip r:embed="rId9"/>
                <a:stretch>
                  <a:fillRect r="-7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589931" y="4221907"/>
                <a:ext cx="4127220" cy="706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ru-RU" sz="2100" i="1">
                              <a:latin typeface="Cambria Math"/>
                            </a:rPr>
                            <m:t>с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=3,89 </m:t>
                      </m:r>
                      <m:r>
                        <a:rPr lang="ru-RU" sz="2100" b="0" i="1" smtClean="0">
                          <a:latin typeface="Cambria Math"/>
                        </a:rPr>
                        <m:t>м/с</m:t>
                      </m:r>
                      <m:r>
                        <a:rPr lang="ru-RU" sz="2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100" b="0" i="1" smtClean="0">
                              <a:latin typeface="Cambria Math"/>
                            </a:rPr>
                            <m:t>500 кг</m:t>
                          </m:r>
                        </m:num>
                        <m:den>
                          <m:r>
                            <a:rPr lang="ru-RU" sz="2100" b="0" i="1" smtClean="0">
                              <a:latin typeface="Cambria Math"/>
                            </a:rPr>
                            <m:t>52 кг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r>
                        <a:rPr lang="ru-RU" sz="2100" b="0" i="1" smtClean="0">
                          <a:latin typeface="Cambria Math"/>
                        </a:rPr>
                        <m:t>37,4 м/с</m:t>
                      </m:r>
                    </m:oMath>
                  </m:oMathPara>
                </a14:m>
                <a:endParaRPr lang="ru-RU" sz="21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931" y="5629210"/>
                <a:ext cx="4127220" cy="941369"/>
              </a:xfrm>
              <a:prstGeom prst="rect">
                <a:avLst/>
              </a:prstGeom>
              <a:blipFill rotWithShape="1">
                <a:blip r:embed="rId10"/>
                <a:stretch>
                  <a:fillRect r="-22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 21"/>
          <p:cNvSpPr/>
          <p:nvPr/>
        </p:nvSpPr>
        <p:spPr>
          <a:xfrm>
            <a:off x="2546460" y="1581569"/>
            <a:ext cx="680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СИ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35" name="Straight Connector 22"/>
          <p:cNvCxnSpPr/>
          <p:nvPr/>
        </p:nvCxnSpPr>
        <p:spPr>
          <a:xfrm>
            <a:off x="3491880" y="1991309"/>
            <a:ext cx="0" cy="26858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Прямоугольник 21"/>
          <p:cNvSpPr/>
          <p:nvPr/>
        </p:nvSpPr>
        <p:spPr>
          <a:xfrm>
            <a:off x="2364781" y="2698405"/>
            <a:ext cx="1043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500 кг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sp>
        <p:nvSpPr>
          <p:cNvPr id="37" name="Прямоугольник 21"/>
          <p:cNvSpPr/>
          <p:nvPr/>
        </p:nvSpPr>
        <p:spPr>
          <a:xfrm>
            <a:off x="2243748" y="3313958"/>
            <a:ext cx="1285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3,89 м/с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83409" y="3909054"/>
            <a:ext cx="13678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</a:rPr>
              <a:t>Решение:</a:t>
            </a:r>
            <a:endParaRPr lang="en-CA" sz="2200" dirty="0" smtClean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724475" y="427321"/>
                <a:ext cx="10903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4 км/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</a:rPr>
                  <a:t>ч</a:t>
                </a: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476" y="569761"/>
                <a:ext cx="1090363" cy="533480"/>
              </a:xfrm>
              <a:prstGeom prst="rect">
                <a:avLst/>
              </a:prstGeom>
              <a:blipFill rotWithShape="1">
                <a:blip r:embed="rId11"/>
                <a:stretch>
                  <a:fillRect t="-7576" r="-11173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700592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43177 0.283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1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1533 0.313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4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8025E-6 L -0.55573 0.4200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95" y="20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8" grpId="0" animBg="1"/>
      <p:bldP spid="29" grpId="0" animBg="1"/>
      <p:bldP spid="30" grpId="0" animBg="1"/>
      <p:bldP spid="34" grpId="0"/>
      <p:bldP spid="36" grpId="0"/>
      <p:bldP spid="37" grpId="0"/>
      <p:bldP spid="38" grpId="0"/>
      <p:bldP spid="27" grpId="0" animBg="1"/>
      <p:bldP spid="27" grpId="1" animBg="1"/>
      <p:bldP spid="27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28604"/>
            <a:ext cx="9144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34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0"/>
            <a:ext cx="901865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/>
          <a:srcRect l="7075" t="4580" r="3597"/>
          <a:stretch>
            <a:fillRect/>
          </a:stretch>
        </p:blipFill>
        <p:spPr bwMode="auto">
          <a:xfrm>
            <a:off x="642910" y="1428736"/>
            <a:ext cx="7572428" cy="50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501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ru-RU" sz="2400" b="1" dirty="0" smtClean="0">
                <a:latin typeface="Bookman Old Style" pitchFamily="18" charset="0"/>
              </a:rPr>
              <a:t>По графику скорости определить путь, пройденный телом за 5 секунд.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400" b="1" dirty="0" smtClean="0">
                <a:latin typeface="Bookman Old Style" pitchFamily="18" charset="0"/>
              </a:rPr>
              <a:t> Вычислить среднюю скорость движения за 5 с.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198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98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6" name="Рисунок 5" descr="1-17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4286256"/>
            <a:ext cx="3571875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1214422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Bookman Old Style" pitchFamily="18" charset="0"/>
              </a:rPr>
              <a:t>Инерция</a:t>
            </a:r>
            <a:endParaRPr lang="ru-RU" sz="4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198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98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0521" t="44167" r="40104" b="38333"/>
          <a:stretch>
            <a:fillRect/>
          </a:stretch>
        </p:blipFill>
        <p:spPr bwMode="auto">
          <a:xfrm>
            <a:off x="2428860" y="3714752"/>
            <a:ext cx="650462" cy="68659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rig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2357430"/>
            <a:ext cx="1428760" cy="2052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928670"/>
            <a:ext cx="7286676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Изменение скорости тела происходит в результате действия другого тела.</a:t>
            </a:r>
            <a:endParaRPr lang="ru-RU" sz="2800" b="1" dirty="0"/>
          </a:p>
        </p:txBody>
      </p:sp>
      <p:pic>
        <p:nvPicPr>
          <p:cNvPr id="203778" name="Picture 2" descr="Картинка 5 из 2007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25788" b="48424"/>
          <a:stretch>
            <a:fillRect/>
          </a:stretch>
        </p:blipFill>
        <p:spPr bwMode="auto">
          <a:xfrm rot="19562965">
            <a:off x="642910" y="4643446"/>
            <a:ext cx="5076825" cy="857256"/>
          </a:xfrm>
          <a:prstGeom prst="rect">
            <a:avLst/>
          </a:prstGeom>
          <a:noFill/>
        </p:spPr>
      </p:pic>
      <p:sp>
        <p:nvSpPr>
          <p:cNvPr id="10" name="Пятиугольник 9"/>
          <p:cNvSpPr/>
          <p:nvPr/>
        </p:nvSpPr>
        <p:spPr>
          <a:xfrm rot="19134654">
            <a:off x="4900904" y="3528172"/>
            <a:ext cx="128009" cy="179288"/>
          </a:xfrm>
          <a:prstGeom prst="homePlate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3780" name="Picture 4" descr="Картинка 2 из 5692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3643314"/>
            <a:ext cx="2095187" cy="1841922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6143636" y="5715016"/>
            <a:ext cx="571504" cy="571504"/>
          </a:xfrm>
          <a:prstGeom prst="ellipse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715140" y="5715016"/>
            <a:ext cx="571504" cy="571504"/>
          </a:xfrm>
          <a:prstGeom prst="ellipse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429388" y="5214950"/>
            <a:ext cx="571504" cy="571504"/>
          </a:xfrm>
          <a:prstGeom prst="ellipse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6605E-7 L 0.08072 0.002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6 -0.0252 L 0.43333 -0.49329 " pathEditMode="relative" ptsTypes="AA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http://scienceland.info/images/physics7/pic13.png"/>
          <p:cNvPicPr>
            <a:picLocks noChangeAspect="1" noChangeArrowheads="1"/>
          </p:cNvPicPr>
          <p:nvPr/>
        </p:nvPicPr>
        <p:blipFill>
          <a:blip r:embed="rId2"/>
          <a:srcRect b="11367"/>
          <a:stretch>
            <a:fillRect/>
          </a:stretch>
        </p:blipFill>
        <p:spPr bwMode="auto">
          <a:xfrm>
            <a:off x="5143504" y="1928802"/>
            <a:ext cx="3714776" cy="4071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Под действием другого тела происходит изменение направления скорости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26523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12532">
            <a:off x="-285784" y="1714500"/>
            <a:ext cx="4191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1123</TotalTime>
  <Words>891</Words>
  <Application>Microsoft Office PowerPoint</Application>
  <PresentationFormat>Экран (4:3)</PresentationFormat>
  <Paragraphs>147</Paragraphs>
  <Slides>42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Начальная</vt:lpstr>
      <vt:lpstr>Microsoft Equation 3.0</vt:lpstr>
      <vt:lpstr>Формула</vt:lpstr>
      <vt:lpstr>Инерция.  Взаимодействие тел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При взаимодействии оба тела меняют свою скорость</vt:lpstr>
      <vt:lpstr>Масса тела</vt:lpstr>
      <vt:lpstr>Слайд 25</vt:lpstr>
      <vt:lpstr>Слайд 26</vt:lpstr>
      <vt:lpstr>Слайд 27</vt:lpstr>
      <vt:lpstr>Слайд 28</vt:lpstr>
      <vt:lpstr>Слайд 29</vt:lpstr>
      <vt:lpstr>Эталон массы</vt:lpstr>
      <vt:lpstr>А знаете ли вы, что…</vt:lpstr>
      <vt:lpstr>Слайд 32</vt:lpstr>
      <vt:lpstr>Измерение массы</vt:lpstr>
      <vt:lpstr>Опыт №1</vt:lpstr>
      <vt:lpstr>Опыт №2</vt:lpstr>
      <vt:lpstr>Попробуй решить:</vt:lpstr>
      <vt:lpstr>Мини-тест</vt:lpstr>
      <vt:lpstr>Мини-тест</vt:lpstr>
      <vt:lpstr>Попробуй решить: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108</cp:revision>
  <dcterms:created xsi:type="dcterms:W3CDTF">2011-10-02T06:23:29Z</dcterms:created>
  <dcterms:modified xsi:type="dcterms:W3CDTF">2017-11-05T15:43:59Z</dcterms:modified>
</cp:coreProperties>
</file>