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10" r:id="rId5"/>
    <p:sldMasterId id="2147483722" r:id="rId6"/>
    <p:sldMasterId id="2147483968" r:id="rId7"/>
    <p:sldMasterId id="2147484062" r:id="rId8"/>
  </p:sldMasterIdLst>
  <p:notesMasterIdLst>
    <p:notesMasterId r:id="rId40"/>
  </p:notesMasterIdLst>
  <p:sldIdLst>
    <p:sldId id="256" r:id="rId9"/>
    <p:sldId id="259" r:id="rId10"/>
    <p:sldId id="305" r:id="rId11"/>
    <p:sldId id="306" r:id="rId12"/>
    <p:sldId id="307" r:id="rId13"/>
    <p:sldId id="308" r:id="rId14"/>
    <p:sldId id="257" r:id="rId15"/>
    <p:sldId id="260" r:id="rId16"/>
    <p:sldId id="266" r:id="rId17"/>
    <p:sldId id="289" r:id="rId18"/>
    <p:sldId id="293" r:id="rId19"/>
    <p:sldId id="290" r:id="rId20"/>
    <p:sldId id="292" r:id="rId21"/>
    <p:sldId id="264" r:id="rId22"/>
    <p:sldId id="295" r:id="rId23"/>
    <p:sldId id="300" r:id="rId24"/>
    <p:sldId id="294" r:id="rId25"/>
    <p:sldId id="296" r:id="rId26"/>
    <p:sldId id="297" r:id="rId27"/>
    <p:sldId id="298" r:id="rId28"/>
    <p:sldId id="302" r:id="rId29"/>
    <p:sldId id="267" r:id="rId30"/>
    <p:sldId id="265" r:id="rId31"/>
    <p:sldId id="270" r:id="rId32"/>
    <p:sldId id="272" r:id="rId33"/>
    <p:sldId id="268" r:id="rId34"/>
    <p:sldId id="271" r:id="rId35"/>
    <p:sldId id="273" r:id="rId36"/>
    <p:sldId id="301" r:id="rId37"/>
    <p:sldId id="303" r:id="rId38"/>
    <p:sldId id="30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86" autoAdjust="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83E136-FC5F-4523-A2BD-16A80A4C2B33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0EC80D-6953-4EA1-AB5D-45D63035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65C8D-B3B6-4014-B323-410AB7AD6B1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352EC8-0924-4653-94FE-88B85BA8C56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6B14-D73F-4C0D-9C1A-E56834CEC250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A9DB-A81E-41C9-ACEB-F66F627CB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BF2D-EFEA-4B98-8E4A-983D9BDEDB9E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99633-951A-4928-BC7A-B1DF14392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5B7E4-92D1-4FC6-9477-90E26CA073CB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5F38-8F30-4A00-923E-E99601853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F60E-C586-4F4C-8EBB-7B3DA53D8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E1B8-B91E-4D0D-A326-AA7006AC7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5C9C-D997-4651-94E8-029E661E7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B246B-7DAF-493B-A6CB-521618C38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E453-D49A-4F30-843F-943968DB3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47C5-6792-4BEC-B12B-E79C6D701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60EB-EF35-439A-9806-21BBEBBBD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EFCF-7D3E-4EAC-BEF3-6FD19586E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3E327-F2A6-4F5E-82B9-527606135E44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A428-5139-460F-A6B9-1F86717BC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78D78-4CA0-4A30-A25D-515CE604D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6BE1F-1B09-44F4-B906-C9736CC9F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8DE-B33E-4C17-9B44-521F8C62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15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15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792F-F2EF-4A34-B96A-A6F299F72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3BA6B-0591-4240-ADAD-7DC3AF86C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D307-6EF5-4C2E-B293-8D482CF02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46B3-1FB8-4A3E-9A51-98E8A95D7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7D82-6F8D-4C00-ACBE-BB3BFF57B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5002-5BA3-4CB4-86D4-9473CE29F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D3536-27BA-4E61-9606-580E2FDC5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28A12-9D9F-40A0-B794-736FF3104082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FCD1-F6B3-4A3F-95E7-789593426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F3ED-5CC1-4802-9B24-10525E12D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458DE-6474-4112-8D08-F38179AE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F085-8A8C-4EA8-8819-36F59CBAB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D10B-43BB-4410-9794-048144D8C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C7E3-6CB7-4D81-A633-DB1F119CA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CE0F-0612-4F42-94F1-2D2C4A62C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3"/>
              <a:ext cx="4299" cy="3368"/>
              <a:chOff x="0" y="5"/>
              <a:chExt cx="5533" cy="4334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4"/>
                <a:chOff x="0" y="5"/>
                <a:chExt cx="5470" cy="4334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49"/>
                  <a:chOff x="1265" y="815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4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4"/>
                  <a:chOff x="0" y="5"/>
                  <a:chExt cx="5470" cy="4334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6"/>
                    <a:ext cx="1259" cy="2322"/>
                    <a:chOff x="3470" y="1534"/>
                    <a:chExt cx="1259" cy="2322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3" y="2241"/>
                      <a:ext cx="1727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89"/>
                    <a:ext cx="2462" cy="1334"/>
                    <a:chOff x="2864" y="2017"/>
                    <a:chExt cx="2462" cy="1334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7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4"/>
                      <a:ext cx="974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1"/>
                    <a:ext cx="2478" cy="1067"/>
                    <a:chOff x="2896" y="1829"/>
                    <a:chExt cx="2478" cy="1067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2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6"/>
                    <a:chOff x="2924" y="1636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4"/>
                    <a:ext cx="2341" cy="659"/>
                    <a:chOff x="2958" y="1412"/>
                    <a:chExt cx="2341" cy="659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2"/>
                      <a:ext cx="1544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4"/>
                    <a:ext cx="2150" cy="338"/>
                    <a:chOff x="2983" y="1272"/>
                    <a:chExt cx="2150" cy="338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2"/>
                      <a:ext cx="754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2"/>
                    <a:ext cx="1879" cy="423"/>
                    <a:chOff x="2938" y="920"/>
                    <a:chExt cx="1879" cy="423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2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4"/>
                    <a:chOff x="636" y="1655"/>
                    <a:chExt cx="1256" cy="2324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4" y="2360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7" y="3270"/>
                      <a:ext cx="928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9"/>
                    <a:ext cx="2461" cy="1334"/>
                    <a:chOff x="-5" y="2197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7"/>
                      <a:ext cx="1812" cy="34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5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3"/>
                    <a:ext cx="2472" cy="928"/>
                    <a:chOff x="-74" y="1811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1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9"/>
                    <a:chOff x="23" y="1591"/>
                    <a:chExt cx="2339" cy="659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5"/>
                    <a:ext cx="2150" cy="345"/>
                    <a:chOff x="189" y="1443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3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7"/>
                    <a:ext cx="1879" cy="428"/>
                    <a:chOff x="505" y="1095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5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4"/>
                    <a:ext cx="1849" cy="550"/>
                    <a:chOff x="616" y="902"/>
                    <a:chExt cx="1849" cy="550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2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19"/>
                    <a:chOff x="1637" y="98"/>
                    <a:chExt cx="775" cy="1519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5" y="959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4" cy="1533"/>
                    <a:chOff x="1935" y="33"/>
                    <a:chExt cx="634" cy="1533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5"/>
                    <a:ext cx="1783" cy="720"/>
                    <a:chOff x="2683" y="443"/>
                    <a:chExt cx="1783" cy="720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3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7"/>
                    <a:ext cx="1027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1"/>
                    <a:ext cx="636" cy="1517"/>
                    <a:chOff x="2803" y="39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3"/>
                      <a:ext cx="1063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0"/>
                      <a:ext cx="569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2"/>
                    <a:ext cx="1014" cy="1464"/>
                    <a:chOff x="2937" y="160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8" y="261"/>
                      <a:ext cx="623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7"/>
                    <a:ext cx="242" cy="1444"/>
                    <a:chOff x="2730" y="35"/>
                    <a:chExt cx="242" cy="1444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2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6" y="1904"/>
                    <a:ext cx="767" cy="2377"/>
                    <a:chOff x="1452" y="1932"/>
                    <a:chExt cx="767" cy="2377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4"/>
                      <a:ext cx="1594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0" y="3637"/>
                      <a:ext cx="85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3" y="1950"/>
                    <a:ext cx="461" cy="2332"/>
                    <a:chOff x="1941" y="1977"/>
                    <a:chExt cx="494" cy="2607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7" y="2683"/>
                      <a:ext cx="1713" cy="3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19" y="3889"/>
                      <a:ext cx="917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90"/>
                    <a:ext cx="1125" cy="2424"/>
                    <a:chOff x="3334" y="1718"/>
                    <a:chExt cx="1125" cy="2424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4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3" y="1837"/>
                    <a:ext cx="883" cy="2426"/>
                    <a:chOff x="3179" y="1865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3" y="2541"/>
                      <a:ext cx="1651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1" y="1953"/>
                    <a:ext cx="620" cy="2386"/>
                    <a:chOff x="3007" y="1981"/>
                    <a:chExt cx="620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30" y="2658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5"/>
                      <a:ext cx="858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5" y="2071"/>
                    <a:ext cx="402" cy="2226"/>
                    <a:chOff x="2821" y="2099"/>
                    <a:chExt cx="402" cy="2226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9" y="2711"/>
                      <a:ext cx="1471" cy="2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5" y="3736"/>
                      <a:ext cx="790" cy="3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6"/>
                    <a:ext cx="426" cy="2181"/>
                    <a:chOff x="2290" y="2134"/>
                    <a:chExt cx="426" cy="2181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2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1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3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5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5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9709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709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6F131-FC47-471B-8682-4620D485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6CD3C-6CAE-4CA2-BDDB-6B8D91762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6AF4-2C8A-4D45-AF28-349CF4CF5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3F54-83C1-437A-85D4-BC8BDE956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DFC9C-AC49-4E55-9B72-727E11E15375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2976-5232-402E-8A60-06761A0B0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0601-B0AE-440F-8F18-5BD5B297B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132F-1F8C-4534-A1B0-7E787F3A4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1483-5E5F-4065-8F2A-0BC8ED3F1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3263-E3F1-4795-BE14-E750F5F2C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7EAC-F106-435A-9DE7-0B1DE304E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EB3FB-8006-4519-A94D-EE436F9CE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9F0A6-08EB-4A13-B33D-57A98D5B4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8605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605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C9D1-D9AF-491E-AE7C-BD2161599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1688-4832-46DA-85A3-E316ECAC3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9C6B-43B1-43CE-A442-EEBCD7707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8539-97DB-487E-980E-70129D44ECCF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60009-860D-4B29-9DDE-A152B4BAB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02894-B4D8-4E6B-9B02-80A96F54E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86AD8-87E9-40A3-A567-0A2673BB6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9A905-BEDC-4745-9E1B-D43D45F83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B2C4-CF31-48FF-9A0E-8580203E1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C0A9-D1A7-4E2B-AD28-0A82A28DF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0C54-DE1C-42F5-A166-418BD0E58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B92A-E619-4ABF-A8C4-5D2AA9789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52C44-5790-4526-8916-C43DF2BCF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1D58B-E4A1-47A1-B461-6A7794BE3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B388C-C363-4DBC-81CE-3EA11BBE3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DFD5-F37F-4C84-B1F7-4E0768FCB351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4E2E-8E80-4E9C-8C23-F9335A978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A2A9-7472-4FFC-92B6-E95EA8FE6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2A3B-ED79-4612-BC99-1B8251323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E370-F4D2-4B13-949D-FC2B56600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5224-DB08-4902-B5AE-4D444644A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F7B5-FDF1-4F4F-9033-4C853BC17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325B-80DB-4467-A0E5-0FBD77B62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689A1-600A-4F92-8830-B07A3D2A1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9307-3C49-41EE-93DA-22E281298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F45A-140D-4D7C-A837-5970067CD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2D2D-05DE-4AC3-9B98-1DEF0CF11B06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43B8A-3EAF-473B-AA29-DDFD849AF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618C-2C4F-40FC-8591-887ED3D1E18E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EC63-8F1C-48AB-86E6-384D0888F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6FA9E-C6D1-4B41-87B2-4B64030F7794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8E95-9571-41BF-A0A3-F5C19A9E9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A1488-7218-48D8-8543-1D6A79A2FED2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3E02-3EDA-42B5-B30C-391E5631F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21DFF-D7CE-4318-9AEC-465382BDFB36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CAC5-C631-422B-AEEC-3085896C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C532-FC8E-4623-9CF8-E63DDD46A3EA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4E85-C86D-43C1-BD66-34959BD23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4E24-EDF9-4F24-B092-0434FED88DEA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8BD5-4E34-4104-A9AD-4C96675D1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CF1DA-8EF8-4AC4-A485-6A40A546E793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B569-8F66-40EE-A2ED-33B11200F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9A70-FB0D-4669-814E-A87440BAFC6D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E9F8-09E0-463D-94C3-4CECAA62B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F6D-8263-4E52-A196-AE7DFEC2A39B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3EA3-7C72-4261-B36D-D909D4E0A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218B3-BC82-4FF5-A392-7995DB5DE7F0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C034-714D-4763-8E34-CB3EA396B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9399-F7AA-4074-8CA5-ABCBD8FC8367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2C5AE-F21E-4C05-A440-42DE82C8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1D59-5E2B-48AF-815F-28AD71C0E8BD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B997-C89F-4211-AECD-2D313335E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9515086-CF29-42ED-959B-91FD4B3DF6D1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FE9C-361C-4E5D-98D1-6C09A5FE4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5657-BE1E-449D-8736-1B451E205BCD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D7458-98FF-4819-A16F-2E8E50EE5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3066-E776-498E-9235-55ED502A1CDE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9E9E-EF1E-409F-AB71-107722AC7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3641-D18B-4FD8-9E58-34CA4330F424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027F-3E40-444C-BFBD-741FE3A73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0870-EB2D-4312-A5CA-8E822A024978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0EB6-4FE6-4CC7-A787-9057160E9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1635-D8D4-4B67-B1AD-6E5D17DBCEFA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8928-9404-45E8-A8F8-0BD9A955C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BAA8-CFB5-425C-8280-F9854DBB1D73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84F2-86FE-48C0-8F24-24F575E98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5FDD-FB1D-4D84-B008-56EBA77B1FD9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53EC-5DC3-4676-8E69-576F0687D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FDA6-D544-4C3C-B6D2-407B0CFC90E3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5153-E22B-4EC9-A30B-28EEC084D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1784-B948-4EE4-90DA-0ADF86A45EE2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C1F8-9FFB-4468-9422-8CEAAAA82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1C248-135F-404C-AC50-9719D0994FAA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CA81-44FF-4CE0-8ABD-6D376E431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DF14-0579-4D92-9480-D0A8011A10A9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1EE9-F842-4399-A866-6BD64B52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2856-865D-4CB3-BDFF-3F9BC27A7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9418-A54A-4DF6-A84B-7A035E5B3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AAE1-E057-479D-8A13-D67CEE98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3653-75C4-4E86-A558-B0C92885F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91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91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91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491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91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91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11225BE-758D-4048-9E77-E1467A36B613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6C4CDA1-654E-46C9-8466-328E01854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1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BE4DA70-1D4D-4AAD-9340-B56514997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05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05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3267F6-4EE4-4B9F-82CC-EEBDD3E70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16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  <p:sldLayoutId id="2147484867" r:id="rId12"/>
    <p:sldLayoutId id="214748486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9594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594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9594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594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10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594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594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10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9595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9595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410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9595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5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5" y="3134"/>
                    <a:ext cx="894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3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9595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5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3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9596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6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3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9596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6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3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9596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6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3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9596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7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3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9597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05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7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3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9597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7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9597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7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9598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8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9598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8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9598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8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9599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9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9599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9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9599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599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9599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0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9600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0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4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9600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0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5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9600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0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5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9601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1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5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9601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1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29601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9601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415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9601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2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5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9602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2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5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9602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2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5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9602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2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84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5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9603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3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1" y="3612"/>
                    <a:ext cx="839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6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9603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1" y="2662"/>
                    <a:ext cx="1719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3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0" y="3871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6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9603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3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6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9604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1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4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2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6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9604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4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15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6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9604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89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4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9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416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9604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605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6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  <p:sp>
            <p:nvSpPr>
              <p:cNvPr id="29605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5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5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5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5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5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5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5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5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6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7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7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607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409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607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07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07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E5CBE55-B701-4771-A3F9-AD41F7F64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17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385027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5028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5029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5030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5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5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5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C5B2D86-D0A5-4978-9626-EAAC0DD05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1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2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2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2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4933033-A4BB-4A37-ABE1-989EAB9CE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33D7740-6FCD-49C2-B66B-CE137FCE2331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4F3226-D0C7-4B80-B20B-EA67CA0A6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06" r:id="rId7"/>
    <p:sldLayoutId id="2147484907" r:id="rId8"/>
    <p:sldLayoutId id="2147484908" r:id="rId9"/>
    <p:sldLayoutId id="2147484909" r:id="rId10"/>
    <p:sldLayoutId id="2147484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014BE2-C269-40BF-80CC-EFA013F8A3C9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34C535-7507-47BC-89E9-24F5354AA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11" r:id="rId2"/>
    <p:sldLayoutId id="2147484920" r:id="rId3"/>
    <p:sldLayoutId id="2147484912" r:id="rId4"/>
    <p:sldLayoutId id="2147484913" r:id="rId5"/>
    <p:sldLayoutId id="2147484921" r:id="rId6"/>
    <p:sldLayoutId id="2147484922" r:id="rId7"/>
    <p:sldLayoutId id="2147484923" r:id="rId8"/>
    <p:sldLayoutId id="2147484924" r:id="rId9"/>
    <p:sldLayoutId id="2147484914" r:id="rId10"/>
    <p:sldLayoutId id="2147484925" r:id="rId11"/>
    <p:sldLayoutId id="2147484926" r:id="rId12"/>
    <p:sldLayoutId id="2147484927" r:id="rId13"/>
    <p:sldLayoutId id="2147484928" r:id="rId14"/>
    <p:sldLayoutId id="214748492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6.jpeg"/><Relationship Id="rId5" Type="http://schemas.openxmlformats.org/officeDocument/2006/relationships/image" Target="../media/image34.gif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37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8.png"/><Relationship Id="rId5" Type="http://schemas.openxmlformats.org/officeDocument/2006/relationships/image" Target="../media/image34.gif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9.jpeg"/><Relationship Id="rId5" Type="http://schemas.openxmlformats.org/officeDocument/2006/relationships/image" Target="../media/image34.gif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3" y="3786188"/>
            <a:ext cx="7072312" cy="1071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Электризация тел. Два рода зарядов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5" name="Picture 4" descr="{F67CAFD5-F9ED-47F4-B392-AC2813666CF8}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0"/>
            <a:ext cx="82089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амые лучшие кулончики только тут - Самые лучшие кулончики т…"/>
          <p:cNvPicPr>
            <a:picLocks noChangeAspect="1" noChangeArrowheads="1"/>
          </p:cNvPicPr>
          <p:nvPr/>
        </p:nvPicPr>
        <p:blipFill>
          <a:blip r:embed="rId2"/>
          <a:srcRect r="52641"/>
          <a:stretch>
            <a:fillRect/>
          </a:stretch>
        </p:blipFill>
        <p:spPr bwMode="auto">
          <a:xfrm>
            <a:off x="285750" y="357188"/>
            <a:ext cx="6572250" cy="30099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4819" name="Picture 4" descr="Самые лучшие кулончики только тут - Самые лучшие кулончики т…"/>
          <p:cNvPicPr>
            <a:picLocks noChangeAspect="1" noChangeArrowheads="1"/>
          </p:cNvPicPr>
          <p:nvPr/>
        </p:nvPicPr>
        <p:blipFill>
          <a:blip r:embed="rId2"/>
          <a:srcRect l="56110" r="1682"/>
          <a:stretch>
            <a:fillRect/>
          </a:stretch>
        </p:blipFill>
        <p:spPr bwMode="auto">
          <a:xfrm>
            <a:off x="2857500" y="3500438"/>
            <a:ext cx="5857875" cy="30099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0" y="357188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Cambria" pitchFamily="18" charset="0"/>
              </a:rPr>
              <a:t>Взаимодействие заряженных тел</a:t>
            </a:r>
          </a:p>
        </p:txBody>
      </p:sp>
      <p:pic>
        <p:nvPicPr>
          <p:cNvPr id="35843" name="Picture 5" descr="https://ds04.infourok.ru/uploads/ex/0ae0/00052777-e28016f6/hello_html_meff9dc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84338"/>
            <a:ext cx="8840787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равнительная характеристика электромагнитного и гравитацион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14313"/>
            <a:ext cx="8801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</a:rPr>
              <a:t>Взаимодействие заряженных тел</a:t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143000"/>
            <a:ext cx="1085850" cy="2390775"/>
          </a:xfrm>
          <a:noFill/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285875"/>
            <a:ext cx="1676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143375"/>
            <a:ext cx="13430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4071938"/>
            <a:ext cx="13858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18959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2342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162 L -0.24011 -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zika.ru/theory/tema-09/09a-i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641858" cy="447773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048000" y="1766888"/>
            <a:ext cx="5524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 algn="just" eaLnBrk="0" hangingPunct="0"/>
            <a:r>
              <a:rPr lang="ru-RU" sz="2000" b="1">
                <a:solidFill>
                  <a:srgbClr val="005490"/>
                </a:solidFill>
                <a:latin typeface="Times New Roman" pitchFamily="18" charset="0"/>
                <a:cs typeface="Times New Roman" pitchFamily="18" charset="0"/>
              </a:rPr>
              <a:t>Электроскоп имеет :   </a:t>
            </a:r>
          </a:p>
          <a:p>
            <a:pPr indent="179388" algn="just"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179388" algn="just" eaLnBrk="0" hangingPunct="0"/>
            <a:r>
              <a:rPr lang="ru-RU" sz="2000" b="1">
                <a:solidFill>
                  <a:srgbClr val="742217"/>
                </a:solidFill>
                <a:latin typeface="Times New Roman" pitchFamily="18" charset="0"/>
                <a:cs typeface="Times New Roman" pitchFamily="18" charset="0"/>
              </a:rPr>
              <a:t>Цилиндрический корпус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 , который закрыт стеклом (2). </a:t>
            </a:r>
          </a:p>
          <a:p>
            <a:pPr indent="179388" algn="just" eaLnBrk="0" hangingPunct="0"/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Внутрь прибора вставлен </a:t>
            </a:r>
            <a:r>
              <a:rPr lang="ru-RU" sz="2000" b="1">
                <a:solidFill>
                  <a:srgbClr val="742217"/>
                </a:solidFill>
                <a:latin typeface="Times New Roman" pitchFamily="18" charset="0"/>
                <a:cs typeface="Times New Roman" pitchFamily="18" charset="0"/>
              </a:rPr>
              <a:t>металлический стержень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(3) с </a:t>
            </a:r>
            <a:r>
              <a:rPr lang="ru-RU" sz="2000" b="1">
                <a:solidFill>
                  <a:srgbClr val="742217"/>
                </a:solidFill>
                <a:latin typeface="Times New Roman" pitchFamily="18" charset="0"/>
                <a:cs typeface="Times New Roman" pitchFamily="18" charset="0"/>
              </a:rPr>
              <a:t>легкоподвижными лепестками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(4). </a:t>
            </a:r>
          </a:p>
          <a:p>
            <a:pPr indent="179388" algn="just" eaLnBrk="0" hangingPunct="0"/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металлического корпуса прибора стержень отделен </a:t>
            </a:r>
            <a:r>
              <a:rPr lang="ru-RU" sz="2000" b="1">
                <a:solidFill>
                  <a:srgbClr val="742217"/>
                </a:solidFill>
                <a:latin typeface="Times New Roman" pitchFamily="18" charset="0"/>
                <a:cs typeface="Times New Roman" pitchFamily="18" charset="0"/>
              </a:rPr>
              <a:t>пластмассовой втулкой (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5). </a:t>
            </a:r>
          </a:p>
          <a:p>
            <a:pPr indent="179388" algn="just" eaLnBrk="0" hangingPunct="0"/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выступающей части стержня коснуться каким-нибудь наэлектризованным телом, то лепестки отклонятся друг от друга.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indent="179388" algn="just"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428625" y="500063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just" eaLnBrk="0" hangingPunct="0"/>
            <a:r>
              <a:rPr lang="ru-RU" sz="2400">
                <a:solidFill>
                  <a:srgbClr val="005490"/>
                </a:solidFill>
                <a:latin typeface="Times New Roman" pitchFamily="18" charset="0"/>
                <a:cs typeface="Times New Roman" pitchFamily="18" charset="0"/>
              </a:rPr>
              <a:t>Электроскоп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прибор для обнаружения наэлектризованных тел. Принцип его действия основан на отталкивании одноименно заряженных тел.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Прямоугольник 5"/>
          <p:cNvSpPr>
            <a:spLocks noChangeArrowheads="1"/>
          </p:cNvSpPr>
          <p:nvPr/>
        </p:nvSpPr>
        <p:spPr bwMode="auto">
          <a:xfrm>
            <a:off x="1143000" y="6286500"/>
            <a:ext cx="769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 1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Электрометр</a:t>
            </a:r>
          </a:p>
        </p:txBody>
      </p:sp>
      <p:pic>
        <p:nvPicPr>
          <p:cNvPr id="39939" name="Picture 2" descr="Электрический заря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643313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6" name="Picture 4" descr="Электризация тел. Два рода электрического заря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12" y="2000240"/>
            <a:ext cx="542928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lectrosc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68288"/>
            <a:ext cx="8501062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45720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357563"/>
            <a:ext cx="40386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3" y="428625"/>
            <a:ext cx="46434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Проводники электричества </a:t>
            </a:r>
            <a:r>
              <a:rPr lang="ru-RU" sz="2400" dirty="0">
                <a:latin typeface="+mj-lt"/>
              </a:rPr>
              <a:t>– тела, через которые электрические заряды могут переходить от заряженного тела к незаряженному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400050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Металлы, </a:t>
            </a:r>
            <a:r>
              <a:rPr lang="ru-RU" sz="2400" dirty="0">
                <a:solidFill>
                  <a:srgbClr val="1C1911"/>
                </a:solidFill>
                <a:latin typeface="+mj-lt"/>
                <a:cs typeface="Times New Roman" pitchFamily="18" charset="0"/>
              </a:rPr>
              <a:t>растворы солей и кислот в воде, почва, тело животных и человека.</a:t>
            </a:r>
          </a:p>
          <a:p>
            <a:pPr>
              <a:defRPr/>
            </a:pPr>
            <a:r>
              <a:rPr lang="ru-RU" sz="2400" dirty="0">
                <a:latin typeface="+mj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357563"/>
            <a:ext cx="35814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image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42672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43375" y="642938"/>
            <a:ext cx="47863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Непроводники электричества (диэлектрики) </a:t>
            </a:r>
            <a:r>
              <a:rPr lang="ru-RU" sz="2400" dirty="0">
                <a:latin typeface="+mj-lt"/>
              </a:rPr>
              <a:t>- тела, через которые электрические заряды  не могут переходить от заряженного тела к незаряженному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4214813"/>
            <a:ext cx="42148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j-lt"/>
              </a:rPr>
              <a:t>стекло, фарфор, дерево, резина, янтарь, пластмасса, воздух (газы)  и т.д.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2857500" cy="492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Из истории</a:t>
            </a:r>
          </a:p>
        </p:txBody>
      </p:sp>
      <p:pic>
        <p:nvPicPr>
          <p:cNvPr id="21509" name="Picture 4" descr="сканирование0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714612" cy="403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310" y="1"/>
            <a:ext cx="223769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7215188" y="278606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rbel" pitchFamily="34" charset="0"/>
              </a:rPr>
              <a:t>Фалес </a:t>
            </a:r>
            <a:r>
              <a:rPr lang="en-US" b="1">
                <a:latin typeface="Gill Sans MT" pitchFamily="34" charset="0"/>
              </a:rPr>
              <a:t>VI</a:t>
            </a:r>
            <a:r>
              <a:rPr lang="ru-RU" b="1">
                <a:latin typeface="Corbel" pitchFamily="34" charset="0"/>
              </a:rPr>
              <a:t> до н. э.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813" y="3286125"/>
            <a:ext cx="6858000" cy="979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Греческий философ Фалес Милетский обнаружил, что янтарь, потертый о мех, приобретает свойства притягивать пушинки, соломинки.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" y="4500563"/>
            <a:ext cx="8643938" cy="2141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По легенде впервые с этим явлением столкнулась дочь Фалеса, пряв шерсть янтарным веретеном. Отец провел эксперимент с различными изделиями из янтаря и обнаружил, что все они после натирания вели себя одинаково.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Именно от слова «янтарь» произошло слово «электричество» (греч.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ellektron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– янтарь).</a:t>
            </a:r>
          </a:p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99"/>
                </a:solidFill>
                <a:latin typeface="+mj-lt"/>
              </a:rPr>
              <a:t>Электрическое поле </a:t>
            </a:r>
            <a:r>
              <a:rPr lang="ru-RU" sz="2400" b="1" dirty="0">
                <a:latin typeface="+mj-lt"/>
              </a:rPr>
              <a:t>–  особая форма материи, посредством которой осуществляется  взаимодействие заряженных тел.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5750" y="3286125"/>
            <a:ext cx="800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+mj-lt"/>
              </a:rPr>
              <a:t>1. Создаётся электрическими зарядами</a:t>
            </a:r>
          </a:p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+mj-lt"/>
              </a:rPr>
              <a:t>2.  Обнаруживается по действию на внесённый в него электрический заряд.  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57188" y="2571750"/>
            <a:ext cx="556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Свойства электрического поля:</a:t>
            </a:r>
          </a:p>
          <a:p>
            <a:pPr>
              <a:spcBef>
                <a:spcPct val="50000"/>
              </a:spcBef>
            </a:pPr>
            <a:endParaRPr lang="ru-RU" sz="2400" b="1"/>
          </a:p>
          <a:p>
            <a:pPr>
              <a:spcBef>
                <a:spcPct val="50000"/>
              </a:spcBef>
            </a:pPr>
            <a:endParaRPr lang="ru-RU" sz="2400" b="1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57188" y="5072063"/>
            <a:ext cx="762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+mj-lt"/>
              </a:rPr>
              <a:t>3. Вблизи заряженных тел сильнее, а вдали - слабее.</a:t>
            </a:r>
          </a:p>
          <a:p>
            <a:pPr>
              <a:spcBef>
                <a:spcPct val="50000"/>
              </a:spcBef>
              <a:defRPr/>
            </a:pP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авнительная характеристика электромагнитного и гравитацион…"/>
          <p:cNvPicPr>
            <a:picLocks noChangeAspect="1" noChangeArrowheads="1"/>
          </p:cNvPicPr>
          <p:nvPr/>
        </p:nvPicPr>
        <p:blipFill>
          <a:blip r:embed="rId2"/>
          <a:srcRect l="19643" t="9091" r="60876" b="61363"/>
          <a:stretch>
            <a:fillRect/>
          </a:stretch>
        </p:blipFill>
        <p:spPr bwMode="auto">
          <a:xfrm>
            <a:off x="1142976" y="1571612"/>
            <a:ext cx="1571636" cy="170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Сравнительная характеристика электромагнитного и гравитацион…"/>
          <p:cNvPicPr>
            <a:picLocks noChangeAspect="1" noChangeArrowheads="1"/>
          </p:cNvPicPr>
          <p:nvPr/>
        </p:nvPicPr>
        <p:blipFill>
          <a:blip r:embed="rId2"/>
          <a:srcRect l="60227" t="39773" r="17857" b="30681"/>
          <a:stretch>
            <a:fillRect/>
          </a:stretch>
        </p:blipFill>
        <p:spPr bwMode="auto">
          <a:xfrm>
            <a:off x="5357818" y="1357298"/>
            <a:ext cx="215138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Сравнительная характеристика электромагнитного и гравитацион…"/>
          <p:cNvPicPr>
            <a:picLocks noChangeAspect="1" noChangeArrowheads="1"/>
          </p:cNvPicPr>
          <p:nvPr/>
        </p:nvPicPr>
        <p:blipFill>
          <a:blip r:embed="rId2"/>
          <a:srcRect l="60227" t="39773" r="17857" b="30681"/>
          <a:stretch>
            <a:fillRect/>
          </a:stretch>
        </p:blipFill>
        <p:spPr bwMode="auto">
          <a:xfrm>
            <a:off x="5357818" y="3643314"/>
            <a:ext cx="229975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Сравнительная характеристика электромагнитного и гравитацион…"/>
          <p:cNvPicPr>
            <a:picLocks noChangeAspect="1" noChangeArrowheads="1"/>
          </p:cNvPicPr>
          <p:nvPr/>
        </p:nvPicPr>
        <p:blipFill>
          <a:blip r:embed="rId2"/>
          <a:srcRect l="60227" t="39773" r="17857" b="30681"/>
          <a:stretch>
            <a:fillRect/>
          </a:stretch>
        </p:blipFill>
        <p:spPr bwMode="auto">
          <a:xfrm>
            <a:off x="1588090" y="3857628"/>
            <a:ext cx="185464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2428875" y="2214563"/>
            <a:ext cx="1214438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143750" y="4570413"/>
            <a:ext cx="1214438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500563" y="2214563"/>
            <a:ext cx="1214437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14375" y="4643438"/>
            <a:ext cx="1214438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625" y="428625"/>
            <a:ext cx="80724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  <a:latin typeface="+mj-lt"/>
              </a:rPr>
              <a:t>Электрическая сила – </a:t>
            </a:r>
            <a:r>
              <a:rPr lang="ru-RU" sz="2800" b="1" dirty="0" err="1">
                <a:solidFill>
                  <a:srgbClr val="000099"/>
                </a:solidFill>
                <a:latin typeface="+mj-lt"/>
              </a:rPr>
              <a:t>сила</a:t>
            </a:r>
            <a:r>
              <a:rPr lang="ru-RU" sz="2800" b="1" dirty="0">
                <a:solidFill>
                  <a:srgbClr val="000099"/>
                </a:solidFill>
                <a:latin typeface="+mj-lt"/>
              </a:rPr>
              <a:t> с которой поле действует на внесённый в него заряд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-285750"/>
            <a:ext cx="8229600" cy="990600"/>
          </a:xfrm>
        </p:spPr>
        <p:txBody>
          <a:bodyPr/>
          <a:lstStyle/>
          <a:p>
            <a:pPr eaLnBrk="1" hangingPunct="1"/>
            <a:r>
              <a:rPr lang="ru-RU" smtClean="0"/>
              <a:t>Запомните!</a:t>
            </a:r>
          </a:p>
        </p:txBody>
      </p:sp>
      <p:pic>
        <p:nvPicPr>
          <p:cNvPr id="46083" name="Picture 6" descr="Электризация- процесс получения электрически заряженных тел …"/>
          <p:cNvPicPr>
            <a:picLocks noChangeAspect="1" noChangeArrowheads="1"/>
          </p:cNvPicPr>
          <p:nvPr/>
        </p:nvPicPr>
        <p:blipFill>
          <a:blip r:embed="rId3"/>
          <a:srcRect l="8264"/>
          <a:stretch>
            <a:fillRect/>
          </a:stretch>
        </p:blipFill>
        <p:spPr bwMode="auto">
          <a:xfrm>
            <a:off x="214313" y="687388"/>
            <a:ext cx="8715375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Проверь себя!</a:t>
            </a:r>
          </a:p>
        </p:txBody>
      </p:sp>
      <p:sp>
        <p:nvSpPr>
          <p:cNvPr id="47107" name="Содержимое 4"/>
          <p:cNvSpPr>
            <a:spLocks noGrp="1"/>
          </p:cNvSpPr>
          <p:nvPr>
            <p:ph sz="quarter" idx="1"/>
          </p:nvPr>
        </p:nvSpPr>
        <p:spPr>
          <a:xfrm>
            <a:off x="1357313" y="1643063"/>
            <a:ext cx="7499350" cy="4800600"/>
          </a:xfrm>
        </p:spPr>
        <p:txBody>
          <a:bodyPr/>
          <a:lstStyle/>
          <a:p>
            <a:pPr eaLnBrk="1" hangingPunct="1"/>
            <a:r>
              <a:rPr lang="ru-RU" smtClean="0"/>
              <a:t>Пробковые шарики, подвешенные на нитях, заряжены. Какого знака заряды на шариках?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38" y="3286125"/>
            <a:ext cx="50006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75" y="3286125"/>
            <a:ext cx="500063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2"/>
          </p:cNvCxnSpPr>
          <p:nvPr/>
        </p:nvCxnSpPr>
        <p:spPr>
          <a:xfrm rot="5400000">
            <a:off x="2017713" y="3554413"/>
            <a:ext cx="785812" cy="39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2"/>
          </p:cNvCxnSpPr>
          <p:nvPr/>
        </p:nvCxnSpPr>
        <p:spPr>
          <a:xfrm rot="5400000">
            <a:off x="3267870" y="3590131"/>
            <a:ext cx="785812" cy="32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071688" y="4071938"/>
            <a:ext cx="35718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86125" y="4071938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71750" y="4357688"/>
            <a:ext cx="571500" cy="571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500" y="4929188"/>
            <a:ext cx="46038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2571750" y="5429250"/>
            <a:ext cx="571500" cy="1635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2713832" y="4644231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14625" y="4643438"/>
            <a:ext cx="285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19" name="TextBox 28"/>
          <p:cNvSpPr txBox="1">
            <a:spLocks noChangeArrowheads="1"/>
          </p:cNvSpPr>
          <p:nvPr/>
        </p:nvSpPr>
        <p:spPr bwMode="auto">
          <a:xfrm>
            <a:off x="1857375" y="4429125"/>
            <a:ext cx="409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47120" name="TextBox 29"/>
          <p:cNvSpPr txBox="1">
            <a:spLocks noChangeArrowheads="1"/>
          </p:cNvSpPr>
          <p:nvPr/>
        </p:nvSpPr>
        <p:spPr bwMode="auto">
          <a:xfrm>
            <a:off x="3571875" y="4429125"/>
            <a:ext cx="33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47121" name="TextBox 30"/>
          <p:cNvSpPr txBox="1">
            <a:spLocks noChangeArrowheads="1"/>
          </p:cNvSpPr>
          <p:nvPr/>
        </p:nvSpPr>
        <p:spPr bwMode="auto">
          <a:xfrm>
            <a:off x="5143500" y="3500438"/>
            <a:ext cx="2305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hlinkClick r:id="rId3" action="ppaction://hlinksldjump"/>
              </a:rPr>
              <a:t>На А  +, а на Б -.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>
                <a:hlinkClick r:id="rId4" action="ppaction://hlinksldjump"/>
              </a:rPr>
              <a:t>На А -, а на Б +.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>
                <a:hlinkClick r:id="rId4" action="ppaction://hlinksldjump"/>
              </a:rPr>
              <a:t>На А + и на Б +.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>
                <a:hlinkClick r:id="rId4" action="ppaction://hlinksldjump"/>
              </a:rPr>
              <a:t>На А - и на Б -.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214290"/>
            <a:ext cx="671517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Верно</a:t>
            </a:r>
          </a:p>
        </p:txBody>
      </p:sp>
      <p:pic>
        <p:nvPicPr>
          <p:cNvPr id="49156" name="Рисунок 8" descr="AG00090_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5637213"/>
            <a:ext cx="547688" cy="563562"/>
          </a:xfrm>
          <a:prstGeom prst="downArrow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8132" name="Picture 6" descr="http://www.clipartbest.com/cliparts/yck/g5b/yckg5bMoi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1928813"/>
            <a:ext cx="413385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824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НеВЕРно</a:t>
            </a:r>
            <a:r>
              <a:rPr lang="ru-RU" sz="4400" b="1" cap="all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! </a:t>
            </a:r>
          </a:p>
        </p:txBody>
      </p:sp>
      <p:pic>
        <p:nvPicPr>
          <p:cNvPr id="50180" name="Рисунок 6" descr="AG00090_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5637213"/>
            <a:ext cx="547688" cy="563562"/>
          </a:xfrm>
          <a:prstGeom prst="downArrow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9156" name="Picture 6" descr="https://botan.cc/prepod/_bloks/pic/rzqazas-014.jpg"/>
          <p:cNvPicPr>
            <a:picLocks noChangeAspect="1" noChangeArrowheads="1"/>
          </p:cNvPicPr>
          <p:nvPr/>
        </p:nvPicPr>
        <p:blipFill>
          <a:blip r:embed="rId6"/>
          <a:srcRect b="7985"/>
          <a:stretch>
            <a:fillRect/>
          </a:stretch>
        </p:blipFill>
        <p:spPr bwMode="auto">
          <a:xfrm>
            <a:off x="785813" y="1643063"/>
            <a:ext cx="3397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Какой знак заряда на шариках?</a:t>
            </a:r>
          </a:p>
        </p:txBody>
      </p:sp>
      <p:sp>
        <p:nvSpPr>
          <p:cNvPr id="50179" name="Содержимое 2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80" name="Содержимое 28"/>
          <p:cNvSpPr>
            <a:spLocks noGrp="1"/>
          </p:cNvSpPr>
          <p:nvPr>
            <p:ph sz="quarter" idx="2"/>
          </p:nvPr>
        </p:nvSpPr>
        <p:spPr>
          <a:xfrm>
            <a:off x="5276850" y="1524000"/>
            <a:ext cx="2916238" cy="2046288"/>
          </a:xfrm>
        </p:spPr>
        <p:txBody>
          <a:bodyPr wrap="none">
            <a:spAutoFit/>
          </a:bodyPr>
          <a:lstStyle/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mtClean="0">
                <a:hlinkClick r:id="rId3" action="ppaction://hlinksldjump"/>
              </a:rPr>
              <a:t>На А  +, а на Б -.</a:t>
            </a:r>
            <a:endParaRPr lang="ru-RU" smtClean="0"/>
          </a:p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mtClean="0">
                <a:hlinkClick r:id="rId3" action="ppaction://hlinksldjump"/>
              </a:rPr>
              <a:t>На А -, а на Б +.</a:t>
            </a:r>
            <a:endParaRPr lang="ru-RU" smtClean="0"/>
          </a:p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mtClean="0">
                <a:hlinkClick r:id="rId3" action="ppaction://hlinksldjump"/>
              </a:rPr>
              <a:t>На А + и на Б +.</a:t>
            </a:r>
            <a:endParaRPr lang="ru-RU" smtClean="0"/>
          </a:p>
          <a:p>
            <a:pPr marL="342900" indent="-342900" eaLnBrk="1" hangingPunct="1">
              <a:buFont typeface="Wingdings 2" pitchFamily="18" charset="2"/>
              <a:buAutoNum type="arabicPeriod"/>
            </a:pPr>
            <a:r>
              <a:rPr lang="ru-RU" smtClean="0">
                <a:hlinkClick r:id="rId4" action="ppaction://hlinksldjump"/>
              </a:rPr>
              <a:t>На А - и на Б -.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2500313"/>
            <a:ext cx="500063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500" y="2500313"/>
            <a:ext cx="500063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481932" y="2732881"/>
            <a:ext cx="857250" cy="39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0"/>
            <a:endCxn id="15" idx="0"/>
          </p:cNvCxnSpPr>
          <p:nvPr/>
        </p:nvCxnSpPr>
        <p:spPr>
          <a:xfrm rot="16200000" flipH="1">
            <a:off x="2874963" y="2732088"/>
            <a:ext cx="85725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500188" y="335756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357563" y="335756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14563" y="34290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88" y="4357688"/>
            <a:ext cx="71437" cy="714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14563" y="5072063"/>
            <a:ext cx="857250" cy="714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90" name="Прямая соединительная линия 2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6325" y="3790950"/>
            <a:ext cx="6524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TextBox 22"/>
          <p:cNvSpPr txBox="1">
            <a:spLocks noChangeArrowheads="1"/>
          </p:cNvSpPr>
          <p:nvPr/>
        </p:nvSpPr>
        <p:spPr bwMode="auto">
          <a:xfrm>
            <a:off x="1285875" y="36433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50192" name="TextBox 24"/>
          <p:cNvSpPr txBox="1">
            <a:spLocks noChangeArrowheads="1"/>
          </p:cNvSpPr>
          <p:nvPr/>
        </p:nvSpPr>
        <p:spPr bwMode="auto">
          <a:xfrm>
            <a:off x="3571875" y="3643313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285728"/>
            <a:ext cx="671517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Верно</a:t>
            </a:r>
          </a:p>
        </p:txBody>
      </p:sp>
      <p:pic>
        <p:nvPicPr>
          <p:cNvPr id="52228" name="Рисунок 8" descr="AG00090_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lum bright="-20000"/>
          </a:blip>
          <a:srcRect/>
          <a:stretch>
            <a:fillRect/>
          </a:stretch>
        </p:blipFill>
        <p:spPr bwMode="auto">
          <a:xfrm>
            <a:off x="7858125" y="5637213"/>
            <a:ext cx="547688" cy="563562"/>
          </a:xfrm>
          <a:prstGeom prst="downArrow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204" name="Picture 8" descr="https://avatars.mds.yandex.net/get-pdb/27625/01e026c4-6c7e-4575-81b9-f673477276d3/or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1071563"/>
            <a:ext cx="6191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35824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НеВЕРно</a:t>
            </a:r>
            <a:r>
              <a:rPr lang="ru-RU" sz="44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!</a:t>
            </a:r>
          </a:p>
        </p:txBody>
      </p:sp>
      <p:pic>
        <p:nvPicPr>
          <p:cNvPr id="53253" name="Рисунок 6" descr="AG00090_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5637213"/>
            <a:ext cx="547688" cy="563562"/>
          </a:xfrm>
          <a:prstGeom prst="downArrow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2228" name="Picture 7" descr="https://thumbs.dreamstime.com/z/%D0%BF%D0%BE-%D0%B0%D0%B2-%D0%B5%D0%BD%D0%BD%D1%8B%D0%B9-%D1%81%D0%BC%D0%B0%D0%B9-%D0%B8%D0%BA-56094937.jpg"/>
          <p:cNvPicPr>
            <a:picLocks noChangeAspect="1" noChangeArrowheads="1"/>
          </p:cNvPicPr>
          <p:nvPr/>
        </p:nvPicPr>
        <p:blipFill>
          <a:blip r:embed="rId6"/>
          <a:srcRect b="7700"/>
          <a:stretch>
            <a:fillRect/>
          </a:stretch>
        </p:blipFill>
        <p:spPr bwMode="auto">
          <a:xfrm>
            <a:off x="1285875" y="1785938"/>
            <a:ext cx="29416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8713788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000" b="1" dirty="0">
                <a:latin typeface="+mj-lt"/>
              </a:rPr>
              <a:t>ЗАДАЧИ: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+mj-lt"/>
              </a:rPr>
              <a:t>Какие меры предосторожности надо принять, чтобы при переливании бензина из одной цистерны в другую он не воспламенился?</a:t>
            </a:r>
          </a:p>
          <a:p>
            <a:pPr marL="342900" indent="-342900">
              <a:defRPr/>
            </a:pPr>
            <a:r>
              <a:rPr lang="ru-RU" sz="2000" b="1" dirty="0">
                <a:latin typeface="+mj-lt"/>
              </a:rPr>
              <a:t> </a:t>
            </a:r>
            <a:r>
              <a:rPr lang="ru-RU" sz="2000" b="1" dirty="0">
                <a:solidFill>
                  <a:srgbClr val="6600FF"/>
                </a:solidFill>
                <a:latin typeface="+mj-lt"/>
              </a:rPr>
              <a:t>(Во время перевозки и при переливании бензин электризуется, может возникнуть искра, и бензин вспыхнет. Чтобы этого не произошло, обе цистерны и соединяющий их трубопровод заземляют). </a:t>
            </a:r>
          </a:p>
          <a:p>
            <a:pPr marL="342900" indent="-342900">
              <a:defRPr/>
            </a:pPr>
            <a:r>
              <a:rPr lang="ru-RU" sz="2000" b="1" dirty="0">
                <a:latin typeface="+mj-lt"/>
              </a:rPr>
              <a:t>2. К цистерне бензовоза прикрепляют стальную цепь, нижний конец которой несколькими звеньями касается земли. Для чего? Почему такой цепи нет у железнодорожной цистерны?</a:t>
            </a:r>
          </a:p>
          <a:p>
            <a:pPr marL="342900" indent="-342900">
              <a:defRPr/>
            </a:pPr>
            <a:r>
              <a:rPr lang="ru-RU" sz="2000" b="1" dirty="0">
                <a:latin typeface="+mj-lt"/>
              </a:rPr>
              <a:t> </a:t>
            </a:r>
            <a:r>
              <a:rPr lang="ru-RU" sz="2000" b="1" dirty="0">
                <a:solidFill>
                  <a:srgbClr val="6600FF"/>
                </a:solidFill>
                <a:latin typeface="+mj-lt"/>
              </a:rPr>
              <a:t>(Потому, что железнодорожная цистерна заземлена через колеса рельса) </a:t>
            </a:r>
          </a:p>
          <a:p>
            <a:pPr marL="342900" indent="-342900">
              <a:defRPr/>
            </a:pPr>
            <a:r>
              <a:rPr lang="ru-RU" sz="2000" b="1" dirty="0">
                <a:latin typeface="+mj-lt"/>
              </a:rPr>
              <a:t>3. Если вынуть один капроновый чулок из другого и держать каждый в руке на воздухе, то они расширяются. Почему? 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rgbClr val="6600FF"/>
                </a:solidFill>
                <a:latin typeface="+mj-lt"/>
              </a:rPr>
              <a:t>(При трении чулки электризуются. Одноименные заряды отталкиваются. Поэтому поверхность чулка раздувается.)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ru-RU" sz="2000" b="1" dirty="0">
              <a:solidFill>
                <a:srgbClr val="6600FF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1012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УИЛЬЯМ ГИЛЬБЕРТ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endParaRPr lang="ru-RU" sz="28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00500" y="1844675"/>
            <a:ext cx="5357813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ru-RU" sz="2800" smtClean="0">
                <a:solidFill>
                  <a:srgbClr val="000000"/>
                </a:solidFill>
              </a:rPr>
              <a:t>Уильям Гильберт </a:t>
            </a:r>
            <a:r>
              <a:rPr lang="ru-RU" sz="2400" smtClean="0">
                <a:solidFill>
                  <a:srgbClr val="000000"/>
                </a:solidFill>
              </a:rPr>
              <a:t>(1544 – 1603 г.г.)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ru-RU" sz="2800" smtClean="0">
                <a:solidFill>
                  <a:srgbClr val="000000"/>
                </a:solidFill>
              </a:rPr>
              <a:t>доказал, что способностью натертого янтаря обладают стекло, сургуч, сера. И притягивают они не только соломинки, но и металлы, дерево, листья, камешки, комочки земли и воду.</a:t>
            </a:r>
          </a:p>
        </p:txBody>
      </p:sp>
      <p:pic>
        <p:nvPicPr>
          <p:cNvPr id="171012" name="Picture 16" descr="0 004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071546"/>
            <a:ext cx="3533830" cy="4987942"/>
          </a:xfrm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0099"/>
                </a:solidFill>
              </a:rPr>
              <a:t>Делимость электрического заряда</a:t>
            </a:r>
          </a:p>
        </p:txBody>
      </p:sp>
      <p:pic>
        <p:nvPicPr>
          <p:cNvPr id="54275" name="Picture 2" descr="Закон Кулона - страница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845026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357188" y="5429250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Электрический заряд можно разделить. Но существует ли предел деления электрического заряда?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776288"/>
          </a:xfrm>
        </p:spPr>
        <p:txBody>
          <a:bodyPr/>
          <a:lstStyle/>
          <a:p>
            <a:r>
              <a:rPr lang="ru-RU" sz="2800" b="1" smtClean="0">
                <a:solidFill>
                  <a:srgbClr val="000099"/>
                </a:solidFill>
              </a:rPr>
              <a:t>Опыты Иоффе и Милликена</a:t>
            </a:r>
          </a:p>
        </p:txBody>
      </p:sp>
      <p:pic>
        <p:nvPicPr>
          <p:cNvPr id="55299" name="Picture 2" descr="Факультатив к учебнику Физика 7-9 автора И.В.Кривченко"/>
          <p:cNvPicPr>
            <a:picLocks noChangeAspect="1" noChangeArrowheads="1"/>
          </p:cNvPicPr>
          <p:nvPr/>
        </p:nvPicPr>
        <p:blipFill>
          <a:blip r:embed="rId2"/>
          <a:srcRect r="37349"/>
          <a:stretch>
            <a:fillRect/>
          </a:stretch>
        </p:blipFill>
        <p:spPr bwMode="auto">
          <a:xfrm>
            <a:off x="3071813" y="1214438"/>
            <a:ext cx="607218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50" y="4857750"/>
            <a:ext cx="84296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j-lt"/>
              </a:rPr>
              <a:t>Электрон – мельчайшая частица, имеющая самый маленький  заряд, разделить который невозможно.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Масса электрона 9,1</a:t>
            </a:r>
            <a:r>
              <a:rPr lang="ru-RU" sz="2000" dirty="0">
                <a:latin typeface="+mj-lt"/>
                <a:sym typeface="Symbol"/>
              </a:rPr>
              <a:t>*10</a:t>
            </a:r>
            <a:r>
              <a:rPr lang="ru-RU" sz="2000" baseline="30000" dirty="0">
                <a:latin typeface="+mj-lt"/>
                <a:sym typeface="Symbol"/>
              </a:rPr>
              <a:t>-31</a:t>
            </a:r>
            <a:r>
              <a:rPr lang="ru-RU" sz="2000" dirty="0">
                <a:latin typeface="+mj-lt"/>
                <a:sym typeface="Symbol"/>
              </a:rPr>
              <a:t> кг. (в 3700 раз меньше массы атома молекулы водорода). </a:t>
            </a:r>
          </a:p>
          <a:p>
            <a:pPr>
              <a:defRPr/>
            </a:pPr>
            <a:r>
              <a:rPr lang="ru-RU" sz="2000" dirty="0">
                <a:latin typeface="+mj-lt"/>
                <a:sym typeface="Symbol"/>
              </a:rPr>
              <a:t>Заряд электрона 1,6*10</a:t>
            </a:r>
            <a:r>
              <a:rPr lang="ru-RU" sz="2000" baseline="30000" dirty="0">
                <a:latin typeface="+mj-lt"/>
                <a:sym typeface="Symbol"/>
              </a:rPr>
              <a:t>-19</a:t>
            </a:r>
            <a:r>
              <a:rPr lang="ru-RU" sz="2000" dirty="0">
                <a:latin typeface="+mj-lt"/>
                <a:sym typeface="Symbol"/>
              </a:rPr>
              <a:t> Кл</a:t>
            </a:r>
            <a:endParaRPr lang="ru-RU" sz="2000" dirty="0">
              <a:latin typeface="+mj-lt"/>
            </a:endParaRP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428625" y="142875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1910 – 1911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-5715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0099"/>
                </a:solidFill>
              </a:rPr>
              <a:t>ОТТО ГЕРИКЕ</a:t>
            </a:r>
          </a:p>
        </p:txBody>
      </p:sp>
      <p:sp>
        <p:nvSpPr>
          <p:cNvPr id="27651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2714625" y="1000125"/>
            <a:ext cx="6429375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Натирая рукой шар, изготовленный из серы, Герике наблюдал притяжение к нему легких предметов. Он заметил, что пушинки и кусочки бумаги, коснувшись шара, отскакивали от него..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3" y="3929063"/>
            <a:ext cx="45005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latin typeface="+mn-lt"/>
              </a:rPr>
              <a:t>Герике</a:t>
            </a:r>
            <a:r>
              <a:rPr lang="ru-RU" sz="2800" dirty="0">
                <a:latin typeface="+mn-lt"/>
              </a:rPr>
              <a:t> удалось даже заставить пушинку, коснувшуюся шара, плавать над электризованным шаром в воздухе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7286625" y="35718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1602 – 1686 г.г.</a:t>
            </a:r>
          </a:p>
        </p:txBody>
      </p:sp>
      <p:pic>
        <p:nvPicPr>
          <p:cNvPr id="27654" name="Picture 8" descr="https://electric-220.ru/_nw/13/825826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14375"/>
            <a:ext cx="28178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http://gb.fotolibra.com/images/previews/1416133-electric-machine-of-otto-von-guerick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429000"/>
            <a:ext cx="43576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214313"/>
            <a:ext cx="5143500" cy="2000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</a:rPr>
              <a:t>СТЕФАН ГРЕЙ</a:t>
            </a:r>
          </a:p>
          <a:p>
            <a:pPr algn="ctr"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В 1729 г. английский физик Стефан Грей открыл существование проводников и непроводников электричества.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86125" y="4000500"/>
            <a:ext cx="5253038" cy="1500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Французский физик Шарль Дюфе в 1730 г. изучил взаимодействие наэлектризованных тел. Дюфе объяснил это явление тем, что существуют два рода электричества – «стеклянное» и «смоляное». </a:t>
            </a:r>
          </a:p>
          <a:p>
            <a:pPr algn="ctr"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3214688" y="3286125"/>
            <a:ext cx="240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  <a:latin typeface="+mn-lt"/>
              </a:rPr>
              <a:t>ШАРЛЬ ДЮФЕ</a:t>
            </a:r>
          </a:p>
        </p:txBody>
      </p:sp>
      <p:pic>
        <p:nvPicPr>
          <p:cNvPr id="168962" name="Picture 2" descr="http://lib.chipdip.ru/897/DOC000897547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29297" t="6250" r="29687" b="6249"/>
          <a:stretch>
            <a:fillRect/>
          </a:stretch>
        </p:blipFill>
        <p:spPr bwMode="auto">
          <a:xfrm>
            <a:off x="6000760" y="0"/>
            <a:ext cx="250033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964" name="Picture 4" descr="https://upload.wikimedia.org/wikipedia/commons/b/b1/Rene_reaum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2479010"/>
            <a:ext cx="2857520" cy="380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99"/>
                </a:solidFill>
              </a:rPr>
              <a:t>БЕНЖАМИН ФРАНКЛИН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/>
            <a:r>
              <a:rPr lang="ru-RU" smtClean="0"/>
              <a:t>Американский физик и политический деятель Бенжамин Франклин в 1778 г. Изменил понятие «стеклянное» электричество на положительное, а «смоляное» назвал отрицательным электричеством. </a:t>
            </a:r>
          </a:p>
        </p:txBody>
      </p:sp>
      <p:pic>
        <p:nvPicPr>
          <p:cNvPr id="167938" name="Picture 2" descr="http://3.bp.blogspot.com/-uTXFrT4RiIk/TxV4vINjsXI/AAAAAAAAAnU/q9M4YiAJu-c/s1600/benjamin-frankl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3871930" cy="496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0"/>
            <a:ext cx="8929687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Если тело после натирания притягивает к себе другие тела, то говорят что оно наэлектризовано или, что ему сообщили электрический заряд.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0723" name="Picture 4" descr="9a-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571750"/>
            <a:ext cx="22098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9" descr="Эбонит - Картинка 6848/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071688"/>
            <a:ext cx="58864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{F67CAFD5-F9ED-47F4-B392-AC2813666CF8}"/>
          <p:cNvPicPr>
            <a:picLocks noChangeAspect="1" noChangeArrowheads="1"/>
          </p:cNvPicPr>
          <p:nvPr/>
        </p:nvPicPr>
        <p:blipFill>
          <a:blip r:embed="rId3"/>
          <a:srcRect t="66667" r="793" b="7291"/>
          <a:stretch>
            <a:fillRect/>
          </a:stretch>
        </p:blipFill>
        <p:spPr bwMode="auto">
          <a:xfrm>
            <a:off x="285750" y="3643313"/>
            <a:ext cx="8143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313"/>
            <a:ext cx="6667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88" y="357188"/>
            <a:ext cx="7786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latin typeface="+mj-lt"/>
              </a:rPr>
              <a:t>Два рода электрических зарядов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3688" y="1571625"/>
            <a:ext cx="2500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Заряженные эбонитовая и стеклянная палочки притягиваются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75" y="5715000"/>
            <a:ext cx="3786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Заряженные стеклянные палочки отталкиваются друг от друга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5" y="5715000"/>
            <a:ext cx="3786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Заряженные эбонитовые палочки отталкиваются друг от друга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14375"/>
          </a:xfrm>
        </p:spPr>
        <p:txBody>
          <a:bodyPr/>
          <a:lstStyle/>
          <a:p>
            <a:pPr eaLnBrk="1" hangingPunct="1"/>
            <a:r>
              <a:rPr lang="ru-RU" sz="2400" b="1" smtClean="0"/>
              <a:t>Исторически условились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688" y="3643313"/>
            <a:ext cx="4532312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48244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57750" y="1500188"/>
            <a:ext cx="4286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+mj-lt"/>
              </a:rPr>
              <a:t>Электрический заряд, полученный на эбонитовой полочке,  потёртой о мех , называют отрицательным (-)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214313" y="4286250"/>
            <a:ext cx="4429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+mj-lt"/>
              </a:rPr>
              <a:t>Электрический заряд полученный на стеклянной палочке,  потёртой о шёлк назвали  положительным (+)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ершина горы">
  <a:themeElements>
    <a:clrScheme name="Вершина горы 7">
      <a:dk1>
        <a:srgbClr val="006666"/>
      </a:dk1>
      <a:lt1>
        <a:srgbClr val="FFFFFF"/>
      </a:lt1>
      <a:dk2>
        <a:srgbClr val="85D1E3"/>
      </a:dk2>
      <a:lt2>
        <a:srgbClr val="CCFFFF"/>
      </a:lt2>
      <a:accent1>
        <a:srgbClr val="FFCC00"/>
      </a:accent1>
      <a:accent2>
        <a:srgbClr val="00CC99"/>
      </a:accent2>
      <a:accent3>
        <a:srgbClr val="C2E5EF"/>
      </a:accent3>
      <a:accent4>
        <a:srgbClr val="DADADA"/>
      </a:accent4>
      <a:accent5>
        <a:srgbClr val="FFE2AA"/>
      </a:accent5>
      <a:accent6>
        <a:srgbClr val="00B98A"/>
      </a:accent6>
      <a:hlink>
        <a:srgbClr val="0099FF"/>
      </a:hlink>
      <a:folHlink>
        <a:srgbClr val="6600CC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3">
      <a:dk1>
        <a:srgbClr val="010199"/>
      </a:dk1>
      <a:lt1>
        <a:srgbClr val="FFFFFF"/>
      </a:lt1>
      <a:dk2>
        <a:srgbClr val="000092"/>
      </a:dk2>
      <a:lt2>
        <a:srgbClr val="CCFFFF"/>
      </a:lt2>
      <a:accent1>
        <a:srgbClr val="66CCFF"/>
      </a:accent1>
      <a:accent2>
        <a:srgbClr val="2EBDBA"/>
      </a:accent2>
      <a:accent3>
        <a:srgbClr val="AAAAC7"/>
      </a:accent3>
      <a:accent4>
        <a:srgbClr val="DADADA"/>
      </a:accent4>
      <a:accent5>
        <a:srgbClr val="B8E2FF"/>
      </a:accent5>
      <a:accent6>
        <a:srgbClr val="29ABA8"/>
      </a:accent6>
      <a:hlink>
        <a:srgbClr val="66FFFF"/>
      </a:hlink>
      <a:folHlink>
        <a:srgbClr val="CC99FF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Метеор">
  <a:themeElements>
    <a:clrScheme name="Метеор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Метео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етеор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теор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теор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Слайды к урокам по физике</Template>
  <TotalTime>1397</TotalTime>
  <Words>846</Words>
  <PresentationFormat>Экран (4:3)</PresentationFormat>
  <Paragraphs>90</Paragraphs>
  <Slides>31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Вершина горы</vt:lpstr>
      <vt:lpstr>Облака</vt:lpstr>
      <vt:lpstr>Равновесие</vt:lpstr>
      <vt:lpstr>Салют</vt:lpstr>
      <vt:lpstr>Метеор</vt:lpstr>
      <vt:lpstr>2_Оформление по умолчанию</vt:lpstr>
      <vt:lpstr>Оформление по умолчанию</vt:lpstr>
      <vt:lpstr>Начальная</vt:lpstr>
      <vt:lpstr>Электризация тел. Два рода зарядов.     </vt:lpstr>
      <vt:lpstr>Из истории</vt:lpstr>
      <vt:lpstr>УИЛЬЯМ ГИЛЬБЕРТ </vt:lpstr>
      <vt:lpstr>ОТТО ГЕРИКЕ</vt:lpstr>
      <vt:lpstr>Слайд 5</vt:lpstr>
      <vt:lpstr>БЕНЖАМИН ФРАНКЛИН</vt:lpstr>
      <vt:lpstr>Слайд 7</vt:lpstr>
      <vt:lpstr>Слайд 8</vt:lpstr>
      <vt:lpstr>Исторически условились</vt:lpstr>
      <vt:lpstr>Слайд 10</vt:lpstr>
      <vt:lpstr>Слайд 11</vt:lpstr>
      <vt:lpstr>Слайд 12</vt:lpstr>
      <vt:lpstr>Слайд 13</vt:lpstr>
      <vt:lpstr>Взаимодействие заряженных тел </vt:lpstr>
      <vt:lpstr>Слайд 15</vt:lpstr>
      <vt:lpstr>Электрометр</vt:lpstr>
      <vt:lpstr>Слайд 17</vt:lpstr>
      <vt:lpstr>Слайд 18</vt:lpstr>
      <vt:lpstr>Слайд 19</vt:lpstr>
      <vt:lpstr>Слайд 20</vt:lpstr>
      <vt:lpstr>Слайд 21</vt:lpstr>
      <vt:lpstr>Запомните!</vt:lpstr>
      <vt:lpstr>Проверь себя!</vt:lpstr>
      <vt:lpstr>Слайд 24</vt:lpstr>
      <vt:lpstr>Слайд 25</vt:lpstr>
      <vt:lpstr>Какой знак заряда на шариках?</vt:lpstr>
      <vt:lpstr>Слайд 27</vt:lpstr>
      <vt:lpstr>Слайд 28</vt:lpstr>
      <vt:lpstr>Слайд 29</vt:lpstr>
      <vt:lpstr>Делимость электрического заряда</vt:lpstr>
      <vt:lpstr>Опыты Иоффе и Милликена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Электризация тел. Два рода зарядов. Проводники и непроводники электричества. 8 класс. Урок-исследование.</dc:title>
  <dc:creator>Бобкова И.П.</dc:creator>
  <cp:lastModifiedBy>Пользователь</cp:lastModifiedBy>
  <cp:revision>102</cp:revision>
  <dcterms:modified xsi:type="dcterms:W3CDTF">2018-01-09T16:36:05Z</dcterms:modified>
</cp:coreProperties>
</file>