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8" r:id="rId3"/>
    <p:sldId id="257" r:id="rId4"/>
    <p:sldId id="275" r:id="rId5"/>
    <p:sldId id="27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72" r:id="rId16"/>
    <p:sldId id="269" r:id="rId17"/>
    <p:sldId id="270" r:id="rId18"/>
    <p:sldId id="271" r:id="rId19"/>
    <p:sldId id="273" r:id="rId20"/>
    <p:sldId id="274" r:id="rId21"/>
    <p:sldId id="279" r:id="rId2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35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-822" y="-78"/>
      </p:cViewPr>
      <p:guideLst>
        <p:guide orient="horz" pos="1620"/>
        <p:guide orient="horz" pos="169"/>
        <p:guide orient="horz" pos="3072"/>
        <p:guide pos="2880"/>
        <p:guide pos="2653"/>
        <p:guide pos="3107"/>
        <p:guide pos="5556"/>
        <p:guide pos="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0AC8D-2D30-4084-BFCC-76890D7B33CF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DD87C-8D8D-4397-98DA-8511DD2E44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4701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DD87C-8D8D-4397-98DA-8511DD2E444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593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E359-E331-4994-BAC3-98978691A55E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10B-0E7B-43E6-B0B5-8BB83783E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655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E359-E331-4994-BAC3-98978691A55E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10B-0E7B-43E6-B0B5-8BB83783E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3038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E359-E331-4994-BAC3-98978691A55E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10B-0E7B-43E6-B0B5-8BB83783E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4432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E359-E331-4994-BAC3-98978691A55E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10B-0E7B-43E6-B0B5-8BB83783E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464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E359-E331-4994-BAC3-98978691A55E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10B-0E7B-43E6-B0B5-8BB83783E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747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E359-E331-4994-BAC3-98978691A55E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10B-0E7B-43E6-B0B5-8BB83783E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946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E359-E331-4994-BAC3-98978691A55E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10B-0E7B-43E6-B0B5-8BB83783E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0132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E359-E331-4994-BAC3-98978691A55E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10B-0E7B-43E6-B0B5-8BB83783E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623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E359-E331-4994-BAC3-98978691A55E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10B-0E7B-43E6-B0B5-8BB83783E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064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E359-E331-4994-BAC3-98978691A55E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10B-0E7B-43E6-B0B5-8BB83783E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1470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E359-E331-4994-BAC3-98978691A55E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10B-0E7B-43E6-B0B5-8BB83783E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922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2E359-E331-4994-BAC3-98978691A55E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1A10B-0E7B-43E6-B0B5-8BB83783E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104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36.jpe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656" y="195486"/>
            <a:ext cx="8278688" cy="95850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Что изучает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физика?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endParaRPr lang="ru-RU" sz="3600" b="1" dirty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14" name="Рисунок 13"/>
          <p:cNvPicPr preferRelativeResize="0">
            <a:picLocks/>
          </p:cNvPicPr>
          <p:nvPr/>
        </p:nvPicPr>
        <p:blipFill>
          <a:blip r:embed="rId2" cstate="email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4612" y="1071552"/>
            <a:ext cx="3025532" cy="2090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 preferRelativeResize="0">
            <a:picLocks/>
          </p:cNvPicPr>
          <p:nvPr/>
        </p:nvPicPr>
        <p:blipFill rotWithShape="1">
          <a:blip r:embed="rId3" cstate="email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857502"/>
            <a:ext cx="278605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 preferRelativeResize="0">
            <a:picLocks/>
          </p:cNvPicPr>
          <p:nvPr/>
        </p:nvPicPr>
        <p:blipFill rotWithShape="1">
          <a:blip r:embed="rId4" cstate="email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1000114"/>
            <a:ext cx="2798806" cy="2090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050" y="3000378"/>
            <a:ext cx="2894493" cy="2001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180397" y="1571618"/>
            <a:ext cx="29636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Ф</a:t>
            </a:r>
            <a:r>
              <a:rPr lang="ru-RU" sz="2400" dirty="0" smtClean="0"/>
              <a:t>изика — </a:t>
            </a:r>
            <a:r>
              <a:rPr lang="ru-RU" sz="2400" dirty="0"/>
              <a:t>это наука понимать </a:t>
            </a:r>
            <a:r>
              <a:rPr lang="ru-RU" sz="2400" dirty="0" smtClean="0"/>
              <a:t>природу.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79491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852" b="100000" l="0" r="100000">
                        <a14:foregroundMark x1="49524" y1="32407" x2="49524" y2="32407"/>
                        <a14:foregroundMark x1="33333" y1="14815" x2="76190" y2="35185"/>
                        <a14:backgroundMark x1="81667" y1="6557" x2="90000" y2="98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89269" y="311436"/>
            <a:ext cx="882401" cy="902992"/>
          </a:xfrm>
          <a:prstGeom prst="rect">
            <a:avLst/>
          </a:prstGeom>
        </p:spPr>
      </p:pic>
      <p:pic>
        <p:nvPicPr>
          <p:cNvPr id="14338" name="Picture 2" descr="http://www.funlib.ru/cimg/2014/102315/160175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286380" y="357171"/>
            <a:ext cx="3000396" cy="44324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56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933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0.00677 0.72994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3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0.72994 L 0.05868 0.7438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929190" y="142858"/>
            <a:ext cx="3643338" cy="4050452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500034" y="642924"/>
            <a:ext cx="4073228" cy="15032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3174" y="928676"/>
            <a:ext cx="974873" cy="9949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1142990"/>
            <a:ext cx="435283" cy="4304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4282" y="4143386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Изучением природы занимаются  и другие науки: география, биология, химия, астрономия. Но все эти науки применяют законы физики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8439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4.81481E-6 C -0.00017 -0.08456 0.09861 -0.15401 0.22083 -0.15401 C 0.34306 -0.15401 0.44132 -0.08456 0.44132 -4.81481E-6 C 0.44132 0.08519 0.34306 0.15402 0.22083 0.15402 C 0.09861 0.15402 -0.00017 0.08519 -0.00017 -4.81481E-6 Z " pathEditMode="relative" rAng="16200000" ptsTypes="fffff">
                                      <p:cBhvr>
                                        <p:cTn id="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5F35F7"/>
                </a:solidFill>
                <a:latin typeface="+mn-lt"/>
                <a:cs typeface="Arial" pitchFamily="34" charset="0"/>
              </a:rPr>
              <a:t>Некоторые физические термины</a:t>
            </a:r>
            <a:endParaRPr lang="ru-RU" sz="2800" b="1" dirty="0">
              <a:solidFill>
                <a:srgbClr val="5F35F7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1296" y="1131590"/>
            <a:ext cx="6491064" cy="507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Физические тела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все окружающие нас тела.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1520" y="2099660"/>
            <a:ext cx="3584241" cy="18754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3363838"/>
            <a:ext cx="1296144" cy="12225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1691648"/>
            <a:ext cx="2664296" cy="248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6739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5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5F35F7"/>
                </a:solidFill>
                <a:latin typeface="+mn-lt"/>
                <a:cs typeface="Arial" pitchFamily="34" charset="0"/>
              </a:rPr>
              <a:t>Некоторые физические термины</a:t>
            </a:r>
            <a:endParaRPr lang="ru-RU" sz="2400" b="1" dirty="0">
              <a:solidFill>
                <a:srgbClr val="5F35F7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785800"/>
            <a:ext cx="6736944" cy="507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Любое физическое тело имеет форму и объём!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333500"/>
            <a:ext cx="2924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2132" y="2428874"/>
            <a:ext cx="2495300" cy="187147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5620" y="3000378"/>
            <a:ext cx="1638380" cy="122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4649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5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5F35F7"/>
                </a:solidFill>
                <a:latin typeface="+mn-lt"/>
                <a:cs typeface="Arial" pitchFamily="34" charset="0"/>
              </a:rPr>
              <a:t>Некоторые физические термины</a:t>
            </a:r>
            <a:endParaRPr lang="ru-RU" sz="2400" b="1" dirty="0">
              <a:solidFill>
                <a:srgbClr val="5F35F7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14250" y="1357304"/>
            <a:ext cx="8929750" cy="5075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Вещество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это один из видов материи, то из чего сделано тело.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1802" y="2000246"/>
            <a:ext cx="1509927" cy="15099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662" y="2143122"/>
            <a:ext cx="1652109" cy="175419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93873">
            <a:off x="5062079" y="3712663"/>
            <a:ext cx="1988520" cy="1485137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357158" y="857238"/>
            <a:ext cx="6264696" cy="507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Материя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всё, что существует во Вселенной.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 flipH="1">
            <a:off x="6613320" y="2387818"/>
            <a:ext cx="1688224" cy="20560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6380" y="2000246"/>
            <a:ext cx="2193376" cy="97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1612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8229600" cy="85725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5F35F7"/>
                </a:solidFill>
                <a:latin typeface="+mn-lt"/>
                <a:cs typeface="Arial" pitchFamily="34" charset="0"/>
              </a:rPr>
              <a:t>Источник физических знаний</a:t>
            </a:r>
            <a:endParaRPr lang="ru-RU" sz="2400" b="1" dirty="0">
              <a:solidFill>
                <a:srgbClr val="5F35F7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868" y="928676"/>
            <a:ext cx="4545138" cy="1371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Источниками физических знаний являются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наблюдения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опыты.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357172"/>
            <a:ext cx="2703244" cy="3819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14348" y="4256500"/>
            <a:ext cx="1872208" cy="88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Лев Ландау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1908 — 1968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143240" y="2428874"/>
            <a:ext cx="5606720" cy="2293813"/>
            <a:chOff x="2997728" y="2446669"/>
            <a:chExt cx="5606720" cy="2293813"/>
          </a:xfrm>
        </p:grpSpPr>
        <p:sp>
          <p:nvSpPr>
            <p:cNvPr id="6" name="Выноска-облако 5"/>
            <p:cNvSpPr/>
            <p:nvPr/>
          </p:nvSpPr>
          <p:spPr>
            <a:xfrm>
              <a:off x="2997728" y="2446669"/>
              <a:ext cx="5606720" cy="2293813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-1517346 w 3482073"/>
                <a:gd name="connsiteY0" fmla="*/ 740369 h 2292804"/>
                <a:gd name="connsiteX1" fmla="*/ -1581035 w 3482073"/>
                <a:gd name="connsiteY1" fmla="*/ 804058 h 2292804"/>
                <a:gd name="connsiteX2" fmla="*/ -1644724 w 3482073"/>
                <a:gd name="connsiteY2" fmla="*/ 740369 h 2292804"/>
                <a:gd name="connsiteX3" fmla="*/ -1581035 w 3482073"/>
                <a:gd name="connsiteY3" fmla="*/ 676680 h 2292804"/>
                <a:gd name="connsiteX4" fmla="*/ -1517346 w 3482073"/>
                <a:gd name="connsiteY4" fmla="*/ 740369 h 2292804"/>
                <a:gd name="connsiteX0" fmla="*/ -959045 w 3482073"/>
                <a:gd name="connsiteY0" fmla="*/ 800822 h 2292804"/>
                <a:gd name="connsiteX1" fmla="*/ -1086423 w 3482073"/>
                <a:gd name="connsiteY1" fmla="*/ 928200 h 2292804"/>
                <a:gd name="connsiteX2" fmla="*/ -1213801 w 3482073"/>
                <a:gd name="connsiteY2" fmla="*/ 800822 h 2292804"/>
                <a:gd name="connsiteX3" fmla="*/ -1086423 w 3482073"/>
                <a:gd name="connsiteY3" fmla="*/ 673444 h 2292804"/>
                <a:gd name="connsiteX4" fmla="*/ -959045 w 3482073"/>
                <a:gd name="connsiteY4" fmla="*/ 800822 h 2292804"/>
                <a:gd name="connsiteX0" fmla="*/ -274306 w 3482073"/>
                <a:gd name="connsiteY0" fmla="*/ 876729 h 2292804"/>
                <a:gd name="connsiteX1" fmla="*/ -465373 w 3482073"/>
                <a:gd name="connsiteY1" fmla="*/ 1067796 h 2292804"/>
                <a:gd name="connsiteX2" fmla="*/ -656440 w 3482073"/>
                <a:gd name="connsiteY2" fmla="*/ 876729 h 2292804"/>
                <a:gd name="connsiteX3" fmla="*/ -465373 w 3482073"/>
                <a:gd name="connsiteY3" fmla="*/ 685662 h 2292804"/>
                <a:gd name="connsiteX4" fmla="*/ -274306 w 3482073"/>
                <a:gd name="connsiteY4" fmla="*/ 876729 h 2292804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24305 w 63625"/>
                <a:gd name="connsiteY0" fmla="*/ 14229 h 43219"/>
                <a:gd name="connsiteX1" fmla="*/ 26028 w 63625"/>
                <a:gd name="connsiteY1" fmla="*/ 6766 h 43219"/>
                <a:gd name="connsiteX2" fmla="*/ 34410 w 63625"/>
                <a:gd name="connsiteY2" fmla="*/ 5061 h 43219"/>
                <a:gd name="connsiteX3" fmla="*/ 42861 w 63625"/>
                <a:gd name="connsiteY3" fmla="*/ 3291 h 43219"/>
                <a:gd name="connsiteX4" fmla="*/ 46154 w 63625"/>
                <a:gd name="connsiteY4" fmla="*/ 59 h 43219"/>
                <a:gd name="connsiteX5" fmla="*/ 50238 w 63625"/>
                <a:gd name="connsiteY5" fmla="*/ 2340 h 43219"/>
                <a:gd name="connsiteX6" fmla="*/ 55868 w 63625"/>
                <a:gd name="connsiteY6" fmla="*/ 549 h 43219"/>
                <a:gd name="connsiteX7" fmla="*/ 58723 w 63625"/>
                <a:gd name="connsiteY7" fmla="*/ 5435 h 43219"/>
                <a:gd name="connsiteX8" fmla="*/ 62387 w 63625"/>
                <a:gd name="connsiteY8" fmla="*/ 10177 h 43219"/>
                <a:gd name="connsiteX9" fmla="*/ 62223 w 63625"/>
                <a:gd name="connsiteY9" fmla="*/ 15319 h 43219"/>
                <a:gd name="connsiteX10" fmla="*/ 63421 w 63625"/>
                <a:gd name="connsiteY10" fmla="*/ 23181 h 43219"/>
                <a:gd name="connsiteX11" fmla="*/ 57809 w 63625"/>
                <a:gd name="connsiteY11" fmla="*/ 30063 h 43219"/>
                <a:gd name="connsiteX12" fmla="*/ 55800 w 63625"/>
                <a:gd name="connsiteY12" fmla="*/ 35960 h 43219"/>
                <a:gd name="connsiteX13" fmla="*/ 48960 w 63625"/>
                <a:gd name="connsiteY13" fmla="*/ 36674 h 43219"/>
                <a:gd name="connsiteX14" fmla="*/ 44072 w 63625"/>
                <a:gd name="connsiteY14" fmla="*/ 42965 h 43219"/>
                <a:gd name="connsiteX15" fmla="*/ 36885 w 63625"/>
                <a:gd name="connsiteY15" fmla="*/ 39125 h 43219"/>
                <a:gd name="connsiteX16" fmla="*/ 26209 w 63625"/>
                <a:gd name="connsiteY16" fmla="*/ 35331 h 43219"/>
                <a:gd name="connsiteX17" fmla="*/ 21515 w 63625"/>
                <a:gd name="connsiteY17" fmla="*/ 31109 h 43219"/>
                <a:gd name="connsiteX18" fmla="*/ 22518 w 63625"/>
                <a:gd name="connsiteY18" fmla="*/ 25410 h 43219"/>
                <a:gd name="connsiteX19" fmla="*/ 20400 w 63625"/>
                <a:gd name="connsiteY19" fmla="*/ 19563 h 43219"/>
                <a:gd name="connsiteX20" fmla="*/ 24268 w 63625"/>
                <a:gd name="connsiteY20" fmla="*/ 14366 h 43219"/>
                <a:gd name="connsiteX21" fmla="*/ 24305 w 63625"/>
                <a:gd name="connsiteY21" fmla="*/ 14229 h 43219"/>
                <a:gd name="connsiteX0" fmla="*/ 127378 w 5128409"/>
                <a:gd name="connsiteY0" fmla="*/ 732886 h 2293813"/>
                <a:gd name="connsiteX1" fmla="*/ 63689 w 5128409"/>
                <a:gd name="connsiteY1" fmla="*/ 796575 h 2293813"/>
                <a:gd name="connsiteX2" fmla="*/ 0 w 5128409"/>
                <a:gd name="connsiteY2" fmla="*/ 732886 h 2293813"/>
                <a:gd name="connsiteX3" fmla="*/ 63689 w 5128409"/>
                <a:gd name="connsiteY3" fmla="*/ 669197 h 2293813"/>
                <a:gd name="connsiteX4" fmla="*/ 127378 w 5128409"/>
                <a:gd name="connsiteY4" fmla="*/ 732886 h 2293813"/>
                <a:gd name="connsiteX0" fmla="*/ 685679 w 5128409"/>
                <a:gd name="connsiteY0" fmla="*/ 793339 h 2293813"/>
                <a:gd name="connsiteX1" fmla="*/ 558301 w 5128409"/>
                <a:gd name="connsiteY1" fmla="*/ 920717 h 2293813"/>
                <a:gd name="connsiteX2" fmla="*/ 430923 w 5128409"/>
                <a:gd name="connsiteY2" fmla="*/ 793339 h 2293813"/>
                <a:gd name="connsiteX3" fmla="*/ 558301 w 5128409"/>
                <a:gd name="connsiteY3" fmla="*/ 665961 h 2293813"/>
                <a:gd name="connsiteX4" fmla="*/ 685679 w 5128409"/>
                <a:gd name="connsiteY4" fmla="*/ 793339 h 2293813"/>
                <a:gd name="connsiteX0" fmla="*/ 1370418 w 5128409"/>
                <a:gd name="connsiteY0" fmla="*/ 869246 h 2293813"/>
                <a:gd name="connsiteX1" fmla="*/ 1179351 w 5128409"/>
                <a:gd name="connsiteY1" fmla="*/ 1060313 h 2293813"/>
                <a:gd name="connsiteX2" fmla="*/ 988284 w 5128409"/>
                <a:gd name="connsiteY2" fmla="*/ 869246 h 2293813"/>
                <a:gd name="connsiteX3" fmla="*/ 1179351 w 5128409"/>
                <a:gd name="connsiteY3" fmla="*/ 678179 h 2293813"/>
                <a:gd name="connsiteX4" fmla="*/ 1370418 w 5128409"/>
                <a:gd name="connsiteY4" fmla="*/ 869246 h 2293813"/>
                <a:gd name="connsiteX0" fmla="*/ 25098 w 63625"/>
                <a:gd name="connsiteY0" fmla="*/ 26036 h 43219"/>
                <a:gd name="connsiteX1" fmla="*/ 22565 w 63625"/>
                <a:gd name="connsiteY1" fmla="*/ 25239 h 43219"/>
                <a:gd name="connsiteX2" fmla="*/ 27333 w 63625"/>
                <a:gd name="connsiteY2" fmla="*/ 34758 h 43219"/>
                <a:gd name="connsiteX3" fmla="*/ 26225 w 63625"/>
                <a:gd name="connsiteY3" fmla="*/ 35139 h 43219"/>
                <a:gd name="connsiteX4" fmla="*/ 36883 w 63625"/>
                <a:gd name="connsiteY4" fmla="*/ 38949 h 43219"/>
                <a:gd name="connsiteX5" fmla="*/ 36215 w 63625"/>
                <a:gd name="connsiteY5" fmla="*/ 37209 h 43219"/>
                <a:gd name="connsiteX6" fmla="*/ 49232 w 63625"/>
                <a:gd name="connsiteY6" fmla="*/ 34610 h 43219"/>
                <a:gd name="connsiteX7" fmla="*/ 48965 w 63625"/>
                <a:gd name="connsiteY7" fmla="*/ 36519 h 43219"/>
                <a:gd name="connsiteX8" fmla="*/ 62203 w 63625"/>
                <a:gd name="connsiteY8" fmla="*/ 15213 h 43219"/>
                <a:gd name="connsiteX9" fmla="*/ 60755 w 63625"/>
                <a:gd name="connsiteY9" fmla="*/ 17889 h 43219"/>
                <a:gd name="connsiteX10" fmla="*/ 58729 w 63625"/>
                <a:gd name="connsiteY10" fmla="*/ 5285 h 43219"/>
                <a:gd name="connsiteX11" fmla="*/ 58805 w 63625"/>
                <a:gd name="connsiteY11" fmla="*/ 6549 h 43219"/>
                <a:gd name="connsiteX12" fmla="*/ 49483 w 63625"/>
                <a:gd name="connsiteY12" fmla="*/ 3811 h 43219"/>
                <a:gd name="connsiteX13" fmla="*/ 50225 w 63625"/>
                <a:gd name="connsiteY13" fmla="*/ 2199 h 43219"/>
                <a:gd name="connsiteX14" fmla="*/ 42546 w 63625"/>
                <a:gd name="connsiteY14" fmla="*/ 4579 h 43219"/>
                <a:gd name="connsiteX15" fmla="*/ 42905 w 63625"/>
                <a:gd name="connsiteY15" fmla="*/ 3189 h 43219"/>
                <a:gd name="connsiteX16" fmla="*/ 34405 w 63625"/>
                <a:gd name="connsiteY16" fmla="*/ 5051 h 43219"/>
                <a:gd name="connsiteX17" fmla="*/ 35705 w 63625"/>
                <a:gd name="connsiteY17" fmla="*/ 6399 h 43219"/>
                <a:gd name="connsiteX18" fmla="*/ 24532 w 63625"/>
                <a:gd name="connsiteY18" fmla="*/ 15648 h 43219"/>
                <a:gd name="connsiteX19" fmla="*/ 24305 w 63625"/>
                <a:gd name="connsiteY19" fmla="*/ 14229 h 43219"/>
                <a:gd name="connsiteX0" fmla="*/ 24305 w 63625"/>
                <a:gd name="connsiteY0" fmla="*/ 14229 h 43219"/>
                <a:gd name="connsiteX1" fmla="*/ 26028 w 63625"/>
                <a:gd name="connsiteY1" fmla="*/ 6766 h 43219"/>
                <a:gd name="connsiteX2" fmla="*/ 34410 w 63625"/>
                <a:gd name="connsiteY2" fmla="*/ 5061 h 43219"/>
                <a:gd name="connsiteX3" fmla="*/ 42861 w 63625"/>
                <a:gd name="connsiteY3" fmla="*/ 3291 h 43219"/>
                <a:gd name="connsiteX4" fmla="*/ 46154 w 63625"/>
                <a:gd name="connsiteY4" fmla="*/ 59 h 43219"/>
                <a:gd name="connsiteX5" fmla="*/ 50238 w 63625"/>
                <a:gd name="connsiteY5" fmla="*/ 2340 h 43219"/>
                <a:gd name="connsiteX6" fmla="*/ 55868 w 63625"/>
                <a:gd name="connsiteY6" fmla="*/ 549 h 43219"/>
                <a:gd name="connsiteX7" fmla="*/ 58723 w 63625"/>
                <a:gd name="connsiteY7" fmla="*/ 5435 h 43219"/>
                <a:gd name="connsiteX8" fmla="*/ 62387 w 63625"/>
                <a:gd name="connsiteY8" fmla="*/ 10177 h 43219"/>
                <a:gd name="connsiteX9" fmla="*/ 62223 w 63625"/>
                <a:gd name="connsiteY9" fmla="*/ 15319 h 43219"/>
                <a:gd name="connsiteX10" fmla="*/ 63421 w 63625"/>
                <a:gd name="connsiteY10" fmla="*/ 23181 h 43219"/>
                <a:gd name="connsiteX11" fmla="*/ 57809 w 63625"/>
                <a:gd name="connsiteY11" fmla="*/ 30063 h 43219"/>
                <a:gd name="connsiteX12" fmla="*/ 55800 w 63625"/>
                <a:gd name="connsiteY12" fmla="*/ 35960 h 43219"/>
                <a:gd name="connsiteX13" fmla="*/ 48960 w 63625"/>
                <a:gd name="connsiteY13" fmla="*/ 36674 h 43219"/>
                <a:gd name="connsiteX14" fmla="*/ 44072 w 63625"/>
                <a:gd name="connsiteY14" fmla="*/ 42965 h 43219"/>
                <a:gd name="connsiteX15" fmla="*/ 36885 w 63625"/>
                <a:gd name="connsiteY15" fmla="*/ 39125 h 43219"/>
                <a:gd name="connsiteX16" fmla="*/ 26209 w 63625"/>
                <a:gd name="connsiteY16" fmla="*/ 35331 h 43219"/>
                <a:gd name="connsiteX17" fmla="*/ 21515 w 63625"/>
                <a:gd name="connsiteY17" fmla="*/ 31109 h 43219"/>
                <a:gd name="connsiteX18" fmla="*/ 22518 w 63625"/>
                <a:gd name="connsiteY18" fmla="*/ 25410 h 43219"/>
                <a:gd name="connsiteX19" fmla="*/ 20400 w 63625"/>
                <a:gd name="connsiteY19" fmla="*/ 19563 h 43219"/>
                <a:gd name="connsiteX20" fmla="*/ 24268 w 63625"/>
                <a:gd name="connsiteY20" fmla="*/ 14366 h 43219"/>
                <a:gd name="connsiteX21" fmla="*/ 24305 w 63625"/>
                <a:gd name="connsiteY21" fmla="*/ 14229 h 43219"/>
                <a:gd name="connsiteX0" fmla="*/ 127378 w 5128409"/>
                <a:gd name="connsiteY0" fmla="*/ 732886 h 2293813"/>
                <a:gd name="connsiteX1" fmla="*/ 63689 w 5128409"/>
                <a:gd name="connsiteY1" fmla="*/ 796575 h 2293813"/>
                <a:gd name="connsiteX2" fmla="*/ 0 w 5128409"/>
                <a:gd name="connsiteY2" fmla="*/ 732886 h 2293813"/>
                <a:gd name="connsiteX3" fmla="*/ 63689 w 5128409"/>
                <a:gd name="connsiteY3" fmla="*/ 669197 h 2293813"/>
                <a:gd name="connsiteX4" fmla="*/ 127378 w 5128409"/>
                <a:gd name="connsiteY4" fmla="*/ 732886 h 2293813"/>
                <a:gd name="connsiteX0" fmla="*/ 685679 w 5128409"/>
                <a:gd name="connsiteY0" fmla="*/ 793339 h 2293813"/>
                <a:gd name="connsiteX1" fmla="*/ 558301 w 5128409"/>
                <a:gd name="connsiteY1" fmla="*/ 920717 h 2293813"/>
                <a:gd name="connsiteX2" fmla="*/ 430923 w 5128409"/>
                <a:gd name="connsiteY2" fmla="*/ 793339 h 2293813"/>
                <a:gd name="connsiteX3" fmla="*/ 558301 w 5128409"/>
                <a:gd name="connsiteY3" fmla="*/ 665961 h 2293813"/>
                <a:gd name="connsiteX4" fmla="*/ 685679 w 5128409"/>
                <a:gd name="connsiteY4" fmla="*/ 793339 h 2293813"/>
                <a:gd name="connsiteX0" fmla="*/ 1370418 w 5128409"/>
                <a:gd name="connsiteY0" fmla="*/ 869246 h 2293813"/>
                <a:gd name="connsiteX1" fmla="*/ 1179351 w 5128409"/>
                <a:gd name="connsiteY1" fmla="*/ 1060313 h 2293813"/>
                <a:gd name="connsiteX2" fmla="*/ 988284 w 5128409"/>
                <a:gd name="connsiteY2" fmla="*/ 869246 h 2293813"/>
                <a:gd name="connsiteX3" fmla="*/ 1179351 w 5128409"/>
                <a:gd name="connsiteY3" fmla="*/ 678179 h 2293813"/>
                <a:gd name="connsiteX4" fmla="*/ 1370418 w 5128409"/>
                <a:gd name="connsiteY4" fmla="*/ 869246 h 2293813"/>
                <a:gd name="connsiteX0" fmla="*/ 27333 w 63625"/>
                <a:gd name="connsiteY0" fmla="*/ 34758 h 43219"/>
                <a:gd name="connsiteX1" fmla="*/ 26225 w 63625"/>
                <a:gd name="connsiteY1" fmla="*/ 35139 h 43219"/>
                <a:gd name="connsiteX2" fmla="*/ 36883 w 63625"/>
                <a:gd name="connsiteY2" fmla="*/ 38949 h 43219"/>
                <a:gd name="connsiteX3" fmla="*/ 36215 w 63625"/>
                <a:gd name="connsiteY3" fmla="*/ 37209 h 43219"/>
                <a:gd name="connsiteX4" fmla="*/ 49232 w 63625"/>
                <a:gd name="connsiteY4" fmla="*/ 34610 h 43219"/>
                <a:gd name="connsiteX5" fmla="*/ 48965 w 63625"/>
                <a:gd name="connsiteY5" fmla="*/ 36519 h 43219"/>
                <a:gd name="connsiteX6" fmla="*/ 62203 w 63625"/>
                <a:gd name="connsiteY6" fmla="*/ 15213 h 43219"/>
                <a:gd name="connsiteX7" fmla="*/ 60755 w 63625"/>
                <a:gd name="connsiteY7" fmla="*/ 17889 h 43219"/>
                <a:gd name="connsiteX8" fmla="*/ 58729 w 63625"/>
                <a:gd name="connsiteY8" fmla="*/ 5285 h 43219"/>
                <a:gd name="connsiteX9" fmla="*/ 58805 w 63625"/>
                <a:gd name="connsiteY9" fmla="*/ 6549 h 43219"/>
                <a:gd name="connsiteX10" fmla="*/ 49483 w 63625"/>
                <a:gd name="connsiteY10" fmla="*/ 3811 h 43219"/>
                <a:gd name="connsiteX11" fmla="*/ 50225 w 63625"/>
                <a:gd name="connsiteY11" fmla="*/ 2199 h 43219"/>
                <a:gd name="connsiteX12" fmla="*/ 42546 w 63625"/>
                <a:gd name="connsiteY12" fmla="*/ 4579 h 43219"/>
                <a:gd name="connsiteX13" fmla="*/ 42905 w 63625"/>
                <a:gd name="connsiteY13" fmla="*/ 3189 h 43219"/>
                <a:gd name="connsiteX14" fmla="*/ 34405 w 63625"/>
                <a:gd name="connsiteY14" fmla="*/ 5051 h 43219"/>
                <a:gd name="connsiteX15" fmla="*/ 35705 w 63625"/>
                <a:gd name="connsiteY15" fmla="*/ 6399 h 43219"/>
                <a:gd name="connsiteX16" fmla="*/ 24532 w 63625"/>
                <a:gd name="connsiteY16" fmla="*/ 15648 h 43219"/>
                <a:gd name="connsiteX17" fmla="*/ 24305 w 63625"/>
                <a:gd name="connsiteY17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625" h="43219">
                  <a:moveTo>
                    <a:pt x="24305" y="14229"/>
                  </a:moveTo>
                  <a:cubicBezTo>
                    <a:pt x="24034" y="11516"/>
                    <a:pt x="24666" y="8780"/>
                    <a:pt x="26028" y="6766"/>
                  </a:cubicBezTo>
                  <a:cubicBezTo>
                    <a:pt x="28180" y="3585"/>
                    <a:pt x="31669" y="2876"/>
                    <a:pt x="34410" y="5061"/>
                  </a:cubicBezTo>
                  <a:cubicBezTo>
                    <a:pt x="36083" y="768"/>
                    <a:pt x="40319" y="-119"/>
                    <a:pt x="42861" y="3291"/>
                  </a:cubicBezTo>
                  <a:cubicBezTo>
                    <a:pt x="43502" y="1542"/>
                    <a:pt x="44733" y="333"/>
                    <a:pt x="46154" y="59"/>
                  </a:cubicBezTo>
                  <a:cubicBezTo>
                    <a:pt x="47718" y="-243"/>
                    <a:pt x="49280" y="629"/>
                    <a:pt x="50238" y="2340"/>
                  </a:cubicBezTo>
                  <a:cubicBezTo>
                    <a:pt x="51620" y="126"/>
                    <a:pt x="53906" y="-601"/>
                    <a:pt x="55868" y="549"/>
                  </a:cubicBezTo>
                  <a:cubicBezTo>
                    <a:pt x="57363" y="1425"/>
                    <a:pt x="58435" y="3259"/>
                    <a:pt x="58723" y="5435"/>
                  </a:cubicBezTo>
                  <a:cubicBezTo>
                    <a:pt x="60451" y="6077"/>
                    <a:pt x="61827" y="7857"/>
                    <a:pt x="62387" y="10177"/>
                  </a:cubicBezTo>
                  <a:cubicBezTo>
                    <a:pt x="62794" y="11861"/>
                    <a:pt x="62736" y="13690"/>
                    <a:pt x="62223" y="15319"/>
                  </a:cubicBezTo>
                  <a:cubicBezTo>
                    <a:pt x="63484" y="17553"/>
                    <a:pt x="63925" y="20449"/>
                    <a:pt x="63421" y="23181"/>
                  </a:cubicBezTo>
                  <a:cubicBezTo>
                    <a:pt x="62751" y="26813"/>
                    <a:pt x="60533" y="29533"/>
                    <a:pt x="57809" y="30063"/>
                  </a:cubicBezTo>
                  <a:cubicBezTo>
                    <a:pt x="57796" y="32330"/>
                    <a:pt x="57063" y="34480"/>
                    <a:pt x="55800" y="35960"/>
                  </a:cubicBezTo>
                  <a:cubicBezTo>
                    <a:pt x="53881" y="38209"/>
                    <a:pt x="51109" y="38498"/>
                    <a:pt x="48960" y="36674"/>
                  </a:cubicBezTo>
                  <a:cubicBezTo>
                    <a:pt x="48265" y="39807"/>
                    <a:pt x="46404" y="42202"/>
                    <a:pt x="44072" y="42965"/>
                  </a:cubicBezTo>
                  <a:cubicBezTo>
                    <a:pt x="41324" y="43864"/>
                    <a:pt x="38456" y="42332"/>
                    <a:pt x="36885" y="39125"/>
                  </a:cubicBezTo>
                  <a:cubicBezTo>
                    <a:pt x="33177" y="42169"/>
                    <a:pt x="28361" y="40458"/>
                    <a:pt x="26209" y="35331"/>
                  </a:cubicBezTo>
                  <a:cubicBezTo>
                    <a:pt x="24095" y="35668"/>
                    <a:pt x="22110" y="33883"/>
                    <a:pt x="21515" y="31109"/>
                  </a:cubicBezTo>
                  <a:cubicBezTo>
                    <a:pt x="21084" y="29102"/>
                    <a:pt x="21465" y="26936"/>
                    <a:pt x="22518" y="25410"/>
                  </a:cubicBezTo>
                  <a:cubicBezTo>
                    <a:pt x="21024" y="24213"/>
                    <a:pt x="20192" y="21916"/>
                    <a:pt x="20400" y="19563"/>
                  </a:cubicBezTo>
                  <a:cubicBezTo>
                    <a:pt x="20644" y="16808"/>
                    <a:pt x="22250" y="14650"/>
                    <a:pt x="24268" y="14366"/>
                  </a:cubicBezTo>
                  <a:cubicBezTo>
                    <a:pt x="24280" y="14320"/>
                    <a:pt x="24293" y="14275"/>
                    <a:pt x="24305" y="14229"/>
                  </a:cubicBezTo>
                  <a:close/>
                </a:path>
                <a:path w="5128409" h="2293813">
                  <a:moveTo>
                    <a:pt x="127378" y="732886"/>
                  </a:moveTo>
                  <a:cubicBezTo>
                    <a:pt x="127378" y="768060"/>
                    <a:pt x="98863" y="796575"/>
                    <a:pt x="63689" y="796575"/>
                  </a:cubicBezTo>
                  <a:cubicBezTo>
                    <a:pt x="28515" y="796575"/>
                    <a:pt x="0" y="768060"/>
                    <a:pt x="0" y="732886"/>
                  </a:cubicBezTo>
                  <a:cubicBezTo>
                    <a:pt x="0" y="697712"/>
                    <a:pt x="28515" y="669197"/>
                    <a:pt x="63689" y="669197"/>
                  </a:cubicBezTo>
                  <a:cubicBezTo>
                    <a:pt x="98863" y="669197"/>
                    <a:pt x="127378" y="697712"/>
                    <a:pt x="127378" y="732886"/>
                  </a:cubicBezTo>
                  <a:close/>
                </a:path>
                <a:path w="5128409" h="2293813">
                  <a:moveTo>
                    <a:pt x="685679" y="793339"/>
                  </a:moveTo>
                  <a:cubicBezTo>
                    <a:pt x="685679" y="863688"/>
                    <a:pt x="628650" y="920717"/>
                    <a:pt x="558301" y="920717"/>
                  </a:cubicBezTo>
                  <a:cubicBezTo>
                    <a:pt x="487952" y="920717"/>
                    <a:pt x="430923" y="863688"/>
                    <a:pt x="430923" y="793339"/>
                  </a:cubicBezTo>
                  <a:cubicBezTo>
                    <a:pt x="430923" y="722990"/>
                    <a:pt x="487952" y="665961"/>
                    <a:pt x="558301" y="665961"/>
                  </a:cubicBezTo>
                  <a:cubicBezTo>
                    <a:pt x="628650" y="665961"/>
                    <a:pt x="685679" y="722990"/>
                    <a:pt x="685679" y="793339"/>
                  </a:cubicBezTo>
                  <a:close/>
                </a:path>
                <a:path w="5128409" h="2293813">
                  <a:moveTo>
                    <a:pt x="1370418" y="869246"/>
                  </a:moveTo>
                  <a:cubicBezTo>
                    <a:pt x="1370418" y="974769"/>
                    <a:pt x="1284874" y="1060313"/>
                    <a:pt x="1179351" y="1060313"/>
                  </a:cubicBezTo>
                  <a:cubicBezTo>
                    <a:pt x="1073828" y="1060313"/>
                    <a:pt x="988284" y="974769"/>
                    <a:pt x="988284" y="869246"/>
                  </a:cubicBezTo>
                  <a:cubicBezTo>
                    <a:pt x="988284" y="763723"/>
                    <a:pt x="1073828" y="678179"/>
                    <a:pt x="1179351" y="678179"/>
                  </a:cubicBezTo>
                  <a:cubicBezTo>
                    <a:pt x="1284874" y="678179"/>
                    <a:pt x="1370418" y="763723"/>
                    <a:pt x="1370418" y="869246"/>
                  </a:cubicBezTo>
                  <a:close/>
                </a:path>
                <a:path w="63625" h="43219" fill="none" extrusionOk="0">
                  <a:moveTo>
                    <a:pt x="27333" y="34758"/>
                  </a:moveTo>
                  <a:cubicBezTo>
                    <a:pt x="26978" y="34951"/>
                    <a:pt x="26605" y="35079"/>
                    <a:pt x="26225" y="35139"/>
                  </a:cubicBezTo>
                  <a:moveTo>
                    <a:pt x="36883" y="38949"/>
                  </a:moveTo>
                  <a:cubicBezTo>
                    <a:pt x="36616" y="38403"/>
                    <a:pt x="36392" y="37820"/>
                    <a:pt x="36215" y="37209"/>
                  </a:cubicBezTo>
                  <a:moveTo>
                    <a:pt x="49232" y="34610"/>
                  </a:moveTo>
                  <a:cubicBezTo>
                    <a:pt x="49193" y="35257"/>
                    <a:pt x="49103" y="35897"/>
                    <a:pt x="48965" y="36519"/>
                  </a:cubicBezTo>
                  <a:moveTo>
                    <a:pt x="62203" y="15213"/>
                  </a:moveTo>
                  <a:cubicBezTo>
                    <a:pt x="61878" y="16245"/>
                    <a:pt x="61383" y="17161"/>
                    <a:pt x="60755" y="17889"/>
                  </a:cubicBezTo>
                  <a:moveTo>
                    <a:pt x="58729" y="5285"/>
                  </a:moveTo>
                  <a:cubicBezTo>
                    <a:pt x="58784" y="5702"/>
                    <a:pt x="58810" y="6125"/>
                    <a:pt x="58805" y="6549"/>
                  </a:cubicBezTo>
                  <a:moveTo>
                    <a:pt x="49483" y="3811"/>
                  </a:moveTo>
                  <a:cubicBezTo>
                    <a:pt x="49672" y="3228"/>
                    <a:pt x="49921" y="2685"/>
                    <a:pt x="50225" y="2199"/>
                  </a:cubicBezTo>
                  <a:moveTo>
                    <a:pt x="42546" y="4579"/>
                  </a:moveTo>
                  <a:cubicBezTo>
                    <a:pt x="42623" y="4097"/>
                    <a:pt x="42744" y="3630"/>
                    <a:pt x="42905" y="3189"/>
                  </a:cubicBezTo>
                  <a:moveTo>
                    <a:pt x="34405" y="5051"/>
                  </a:moveTo>
                  <a:cubicBezTo>
                    <a:pt x="34877" y="5427"/>
                    <a:pt x="35313" y="5880"/>
                    <a:pt x="35705" y="6399"/>
                  </a:cubicBezTo>
                  <a:moveTo>
                    <a:pt x="24532" y="15648"/>
                  </a:moveTo>
                  <a:cubicBezTo>
                    <a:pt x="24429" y="15184"/>
                    <a:pt x="24353" y="14710"/>
                    <a:pt x="24305" y="14229"/>
                  </a:cubicBezTo>
                </a:path>
              </a:pathLst>
            </a:cu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бъект 2"/>
            <p:cNvSpPr txBox="1">
              <a:spLocks/>
            </p:cNvSpPr>
            <p:nvPr/>
          </p:nvSpPr>
          <p:spPr>
            <a:xfrm>
              <a:off x="5179457" y="2871234"/>
              <a:ext cx="3424991" cy="13715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Верховным судьёй всякой физической теории является опыт!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22220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5526"/>
            <a:ext cx="8229600" cy="867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Опыт (эксперимент)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— это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целенаправленные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наблюдения в соответствии с заранее намеченным планом.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7200" y="1635646"/>
            <a:ext cx="685110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Гипотеза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— предположение, догадка о чем-либо.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2643758"/>
            <a:ext cx="8219256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Физическая теория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совокупность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гипотез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 помощью которых можно объяснить или описать то или иное явление.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65981" y="3723878"/>
            <a:ext cx="8219256" cy="1072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процессе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опытов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производятся те или иные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измерения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целью подтвердить или опровергнуть выдвинутую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физическую теорию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745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8527" y="-92546"/>
            <a:ext cx="2377569" cy="19266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4722" y="3039557"/>
            <a:ext cx="1089286" cy="19365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391730"/>
            <a:ext cx="1728192" cy="21364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2360385"/>
            <a:ext cx="1621094" cy="2310664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>
            <a:off x="6084168" y="555526"/>
            <a:ext cx="2558327" cy="205942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1475971 w 2438682"/>
              <a:gd name="connsiteY0" fmla="*/ 1950319 h 1080120"/>
              <a:gd name="connsiteX1" fmla="*/ 1445968 w 2438682"/>
              <a:gd name="connsiteY1" fmla="*/ 1980322 h 1080120"/>
              <a:gd name="connsiteX2" fmla="*/ 1415965 w 2438682"/>
              <a:gd name="connsiteY2" fmla="*/ 1950319 h 1080120"/>
              <a:gd name="connsiteX3" fmla="*/ 1445968 w 2438682"/>
              <a:gd name="connsiteY3" fmla="*/ 1920316 h 1080120"/>
              <a:gd name="connsiteX4" fmla="*/ 1475971 w 2438682"/>
              <a:gd name="connsiteY4" fmla="*/ 1950319 h 1080120"/>
              <a:gd name="connsiteX0" fmla="*/ 1462462 w 2438682"/>
              <a:gd name="connsiteY0" fmla="*/ 1679547 h 1080120"/>
              <a:gd name="connsiteX1" fmla="*/ 1402455 w 2438682"/>
              <a:gd name="connsiteY1" fmla="*/ 1739554 h 1080120"/>
              <a:gd name="connsiteX2" fmla="*/ 1342448 w 2438682"/>
              <a:gd name="connsiteY2" fmla="*/ 1679547 h 1080120"/>
              <a:gd name="connsiteX3" fmla="*/ 1402455 w 2438682"/>
              <a:gd name="connsiteY3" fmla="*/ 1619540 h 1080120"/>
              <a:gd name="connsiteX4" fmla="*/ 1462462 w 2438682"/>
              <a:gd name="connsiteY4" fmla="*/ 1679547 h 1080120"/>
              <a:gd name="connsiteX0" fmla="*/ 1439432 w 2438682"/>
              <a:gd name="connsiteY0" fmla="*/ 1349529 h 1080120"/>
              <a:gd name="connsiteX1" fmla="*/ 1349422 w 2438682"/>
              <a:gd name="connsiteY1" fmla="*/ 1439539 h 1080120"/>
              <a:gd name="connsiteX2" fmla="*/ 1259412 w 2438682"/>
              <a:gd name="connsiteY2" fmla="*/ 1349529 h 1080120"/>
              <a:gd name="connsiteX3" fmla="*/ 1349422 w 2438682"/>
              <a:gd name="connsiteY3" fmla="*/ 1259519 h 1080120"/>
              <a:gd name="connsiteX4" fmla="*/ 1439432 w 2438682"/>
              <a:gd name="connsiteY4" fmla="*/ 1349529 h 108012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79063"/>
              <a:gd name="connsiteX1" fmla="*/ 5659 w 43256"/>
              <a:gd name="connsiteY1" fmla="*/ 6766 h 79063"/>
              <a:gd name="connsiteX2" fmla="*/ 14041 w 43256"/>
              <a:gd name="connsiteY2" fmla="*/ 5061 h 79063"/>
              <a:gd name="connsiteX3" fmla="*/ 22492 w 43256"/>
              <a:gd name="connsiteY3" fmla="*/ 3291 h 79063"/>
              <a:gd name="connsiteX4" fmla="*/ 25785 w 43256"/>
              <a:gd name="connsiteY4" fmla="*/ 59 h 79063"/>
              <a:gd name="connsiteX5" fmla="*/ 29869 w 43256"/>
              <a:gd name="connsiteY5" fmla="*/ 2340 h 79063"/>
              <a:gd name="connsiteX6" fmla="*/ 35499 w 43256"/>
              <a:gd name="connsiteY6" fmla="*/ 549 h 79063"/>
              <a:gd name="connsiteX7" fmla="*/ 38354 w 43256"/>
              <a:gd name="connsiteY7" fmla="*/ 5435 h 79063"/>
              <a:gd name="connsiteX8" fmla="*/ 42018 w 43256"/>
              <a:gd name="connsiteY8" fmla="*/ 10177 h 79063"/>
              <a:gd name="connsiteX9" fmla="*/ 41854 w 43256"/>
              <a:gd name="connsiteY9" fmla="*/ 15319 h 79063"/>
              <a:gd name="connsiteX10" fmla="*/ 43052 w 43256"/>
              <a:gd name="connsiteY10" fmla="*/ 23181 h 79063"/>
              <a:gd name="connsiteX11" fmla="*/ 37440 w 43256"/>
              <a:gd name="connsiteY11" fmla="*/ 30063 h 79063"/>
              <a:gd name="connsiteX12" fmla="*/ 35431 w 43256"/>
              <a:gd name="connsiteY12" fmla="*/ 35960 h 79063"/>
              <a:gd name="connsiteX13" fmla="*/ 28591 w 43256"/>
              <a:gd name="connsiteY13" fmla="*/ 36674 h 79063"/>
              <a:gd name="connsiteX14" fmla="*/ 23703 w 43256"/>
              <a:gd name="connsiteY14" fmla="*/ 42965 h 79063"/>
              <a:gd name="connsiteX15" fmla="*/ 16516 w 43256"/>
              <a:gd name="connsiteY15" fmla="*/ 39125 h 79063"/>
              <a:gd name="connsiteX16" fmla="*/ 5840 w 43256"/>
              <a:gd name="connsiteY16" fmla="*/ 35331 h 79063"/>
              <a:gd name="connsiteX17" fmla="*/ 1146 w 43256"/>
              <a:gd name="connsiteY17" fmla="*/ 31109 h 79063"/>
              <a:gd name="connsiteX18" fmla="*/ 2149 w 43256"/>
              <a:gd name="connsiteY18" fmla="*/ 25410 h 79063"/>
              <a:gd name="connsiteX19" fmla="*/ 31 w 43256"/>
              <a:gd name="connsiteY19" fmla="*/ 19563 h 79063"/>
              <a:gd name="connsiteX20" fmla="*/ 3899 w 43256"/>
              <a:gd name="connsiteY20" fmla="*/ 14366 h 79063"/>
              <a:gd name="connsiteX21" fmla="*/ 3936 w 43256"/>
              <a:gd name="connsiteY21" fmla="*/ 14229 h 79063"/>
              <a:gd name="connsiteX0" fmla="*/ 1478003 w 2441843"/>
              <a:gd name="connsiteY0" fmla="*/ 1946794 h 1976797"/>
              <a:gd name="connsiteX1" fmla="*/ 1448000 w 2441843"/>
              <a:gd name="connsiteY1" fmla="*/ 1976797 h 1976797"/>
              <a:gd name="connsiteX2" fmla="*/ 1417997 w 2441843"/>
              <a:gd name="connsiteY2" fmla="*/ 1946794 h 1976797"/>
              <a:gd name="connsiteX3" fmla="*/ 1448000 w 2441843"/>
              <a:gd name="connsiteY3" fmla="*/ 1916791 h 1976797"/>
              <a:gd name="connsiteX4" fmla="*/ 1478003 w 2441843"/>
              <a:gd name="connsiteY4" fmla="*/ 1946794 h 1976797"/>
              <a:gd name="connsiteX0" fmla="*/ 1464494 w 2441843"/>
              <a:gd name="connsiteY0" fmla="*/ 1676022 h 1976797"/>
              <a:gd name="connsiteX1" fmla="*/ 1404487 w 2441843"/>
              <a:gd name="connsiteY1" fmla="*/ 1736029 h 1976797"/>
              <a:gd name="connsiteX2" fmla="*/ 1344480 w 2441843"/>
              <a:gd name="connsiteY2" fmla="*/ 1676022 h 1976797"/>
              <a:gd name="connsiteX3" fmla="*/ 1404487 w 2441843"/>
              <a:gd name="connsiteY3" fmla="*/ 1616015 h 1976797"/>
              <a:gd name="connsiteX4" fmla="*/ 1464494 w 2441843"/>
              <a:gd name="connsiteY4" fmla="*/ 1676022 h 1976797"/>
              <a:gd name="connsiteX0" fmla="*/ 1441464 w 2441843"/>
              <a:gd name="connsiteY0" fmla="*/ 1346004 h 1976797"/>
              <a:gd name="connsiteX1" fmla="*/ 1351454 w 2441843"/>
              <a:gd name="connsiteY1" fmla="*/ 1436014 h 1976797"/>
              <a:gd name="connsiteX2" fmla="*/ 1261444 w 2441843"/>
              <a:gd name="connsiteY2" fmla="*/ 1346004 h 1976797"/>
              <a:gd name="connsiteX3" fmla="*/ 1351454 w 2441843"/>
              <a:gd name="connsiteY3" fmla="*/ 1255994 h 1976797"/>
              <a:gd name="connsiteX4" fmla="*/ 1441464 w 2441843"/>
              <a:gd name="connsiteY4" fmla="*/ 1346004 h 1976797"/>
              <a:gd name="connsiteX0" fmla="*/ 4729 w 43256"/>
              <a:gd name="connsiteY0" fmla="*/ 26036 h 79063"/>
              <a:gd name="connsiteX1" fmla="*/ 2196 w 43256"/>
              <a:gd name="connsiteY1" fmla="*/ 25239 h 79063"/>
              <a:gd name="connsiteX2" fmla="*/ 6964 w 43256"/>
              <a:gd name="connsiteY2" fmla="*/ 34758 h 79063"/>
              <a:gd name="connsiteX3" fmla="*/ 5856 w 43256"/>
              <a:gd name="connsiteY3" fmla="*/ 35139 h 79063"/>
              <a:gd name="connsiteX4" fmla="*/ 16514 w 43256"/>
              <a:gd name="connsiteY4" fmla="*/ 38949 h 79063"/>
              <a:gd name="connsiteX5" fmla="*/ 15846 w 43256"/>
              <a:gd name="connsiteY5" fmla="*/ 37209 h 79063"/>
              <a:gd name="connsiteX6" fmla="*/ 28863 w 43256"/>
              <a:gd name="connsiteY6" fmla="*/ 34610 h 79063"/>
              <a:gd name="connsiteX7" fmla="*/ 28596 w 43256"/>
              <a:gd name="connsiteY7" fmla="*/ 36519 h 79063"/>
              <a:gd name="connsiteX8" fmla="*/ 41834 w 43256"/>
              <a:gd name="connsiteY8" fmla="*/ 15213 h 79063"/>
              <a:gd name="connsiteX9" fmla="*/ 40386 w 43256"/>
              <a:gd name="connsiteY9" fmla="*/ 17889 h 79063"/>
              <a:gd name="connsiteX10" fmla="*/ 38360 w 43256"/>
              <a:gd name="connsiteY10" fmla="*/ 5285 h 79063"/>
              <a:gd name="connsiteX11" fmla="*/ 38436 w 43256"/>
              <a:gd name="connsiteY11" fmla="*/ 6549 h 79063"/>
              <a:gd name="connsiteX12" fmla="*/ 29114 w 43256"/>
              <a:gd name="connsiteY12" fmla="*/ 3811 h 79063"/>
              <a:gd name="connsiteX13" fmla="*/ 29856 w 43256"/>
              <a:gd name="connsiteY13" fmla="*/ 2199 h 79063"/>
              <a:gd name="connsiteX14" fmla="*/ 22177 w 43256"/>
              <a:gd name="connsiteY14" fmla="*/ 4579 h 79063"/>
              <a:gd name="connsiteX15" fmla="*/ 22536 w 43256"/>
              <a:gd name="connsiteY15" fmla="*/ 3189 h 79063"/>
              <a:gd name="connsiteX16" fmla="*/ 14036 w 43256"/>
              <a:gd name="connsiteY16" fmla="*/ 5051 h 79063"/>
              <a:gd name="connsiteX17" fmla="*/ 15336 w 43256"/>
              <a:gd name="connsiteY17" fmla="*/ 6399 h 79063"/>
              <a:gd name="connsiteX18" fmla="*/ 4163 w 43256"/>
              <a:gd name="connsiteY18" fmla="*/ 15648 h 79063"/>
              <a:gd name="connsiteX19" fmla="*/ 3936 w 43256"/>
              <a:gd name="connsiteY19" fmla="*/ 14229 h 79063"/>
              <a:gd name="connsiteX0" fmla="*/ 3936 w 43256"/>
              <a:gd name="connsiteY0" fmla="*/ 14229 h 79063"/>
              <a:gd name="connsiteX1" fmla="*/ 5659 w 43256"/>
              <a:gd name="connsiteY1" fmla="*/ 6766 h 79063"/>
              <a:gd name="connsiteX2" fmla="*/ 14041 w 43256"/>
              <a:gd name="connsiteY2" fmla="*/ 5061 h 79063"/>
              <a:gd name="connsiteX3" fmla="*/ 22492 w 43256"/>
              <a:gd name="connsiteY3" fmla="*/ 3291 h 79063"/>
              <a:gd name="connsiteX4" fmla="*/ 25785 w 43256"/>
              <a:gd name="connsiteY4" fmla="*/ 59 h 79063"/>
              <a:gd name="connsiteX5" fmla="*/ 29869 w 43256"/>
              <a:gd name="connsiteY5" fmla="*/ 2340 h 79063"/>
              <a:gd name="connsiteX6" fmla="*/ 35499 w 43256"/>
              <a:gd name="connsiteY6" fmla="*/ 549 h 79063"/>
              <a:gd name="connsiteX7" fmla="*/ 38354 w 43256"/>
              <a:gd name="connsiteY7" fmla="*/ 5435 h 79063"/>
              <a:gd name="connsiteX8" fmla="*/ 42018 w 43256"/>
              <a:gd name="connsiteY8" fmla="*/ 10177 h 79063"/>
              <a:gd name="connsiteX9" fmla="*/ 41854 w 43256"/>
              <a:gd name="connsiteY9" fmla="*/ 15319 h 79063"/>
              <a:gd name="connsiteX10" fmla="*/ 43052 w 43256"/>
              <a:gd name="connsiteY10" fmla="*/ 23181 h 79063"/>
              <a:gd name="connsiteX11" fmla="*/ 37440 w 43256"/>
              <a:gd name="connsiteY11" fmla="*/ 30063 h 79063"/>
              <a:gd name="connsiteX12" fmla="*/ 35431 w 43256"/>
              <a:gd name="connsiteY12" fmla="*/ 35960 h 79063"/>
              <a:gd name="connsiteX13" fmla="*/ 28591 w 43256"/>
              <a:gd name="connsiteY13" fmla="*/ 36674 h 79063"/>
              <a:gd name="connsiteX14" fmla="*/ 23703 w 43256"/>
              <a:gd name="connsiteY14" fmla="*/ 42965 h 79063"/>
              <a:gd name="connsiteX15" fmla="*/ 16516 w 43256"/>
              <a:gd name="connsiteY15" fmla="*/ 39125 h 79063"/>
              <a:gd name="connsiteX16" fmla="*/ 5840 w 43256"/>
              <a:gd name="connsiteY16" fmla="*/ 35331 h 79063"/>
              <a:gd name="connsiteX17" fmla="*/ 1146 w 43256"/>
              <a:gd name="connsiteY17" fmla="*/ 31109 h 79063"/>
              <a:gd name="connsiteX18" fmla="*/ 2149 w 43256"/>
              <a:gd name="connsiteY18" fmla="*/ 25410 h 79063"/>
              <a:gd name="connsiteX19" fmla="*/ 31 w 43256"/>
              <a:gd name="connsiteY19" fmla="*/ 19563 h 79063"/>
              <a:gd name="connsiteX20" fmla="*/ 3899 w 43256"/>
              <a:gd name="connsiteY20" fmla="*/ 14366 h 79063"/>
              <a:gd name="connsiteX21" fmla="*/ 3936 w 43256"/>
              <a:gd name="connsiteY21" fmla="*/ 14229 h 79063"/>
              <a:gd name="connsiteX0" fmla="*/ 1478003 w 2441843"/>
              <a:gd name="connsiteY0" fmla="*/ 1946794 h 1976797"/>
              <a:gd name="connsiteX1" fmla="*/ 1448000 w 2441843"/>
              <a:gd name="connsiteY1" fmla="*/ 1976797 h 1976797"/>
              <a:gd name="connsiteX2" fmla="*/ 1417997 w 2441843"/>
              <a:gd name="connsiteY2" fmla="*/ 1946794 h 1976797"/>
              <a:gd name="connsiteX3" fmla="*/ 1448000 w 2441843"/>
              <a:gd name="connsiteY3" fmla="*/ 1916791 h 1976797"/>
              <a:gd name="connsiteX4" fmla="*/ 1478003 w 2441843"/>
              <a:gd name="connsiteY4" fmla="*/ 1946794 h 1976797"/>
              <a:gd name="connsiteX0" fmla="*/ 1464494 w 2441843"/>
              <a:gd name="connsiteY0" fmla="*/ 1676022 h 1976797"/>
              <a:gd name="connsiteX1" fmla="*/ 1404487 w 2441843"/>
              <a:gd name="connsiteY1" fmla="*/ 1736029 h 1976797"/>
              <a:gd name="connsiteX2" fmla="*/ 1344480 w 2441843"/>
              <a:gd name="connsiteY2" fmla="*/ 1676022 h 1976797"/>
              <a:gd name="connsiteX3" fmla="*/ 1404487 w 2441843"/>
              <a:gd name="connsiteY3" fmla="*/ 1616015 h 1976797"/>
              <a:gd name="connsiteX4" fmla="*/ 1464494 w 2441843"/>
              <a:gd name="connsiteY4" fmla="*/ 1676022 h 1976797"/>
              <a:gd name="connsiteX0" fmla="*/ 1441464 w 2441843"/>
              <a:gd name="connsiteY0" fmla="*/ 1346004 h 1976797"/>
              <a:gd name="connsiteX1" fmla="*/ 1351454 w 2441843"/>
              <a:gd name="connsiteY1" fmla="*/ 1436014 h 1976797"/>
              <a:gd name="connsiteX2" fmla="*/ 1261444 w 2441843"/>
              <a:gd name="connsiteY2" fmla="*/ 1346004 h 1976797"/>
              <a:gd name="connsiteX3" fmla="*/ 1351454 w 2441843"/>
              <a:gd name="connsiteY3" fmla="*/ 1255994 h 1976797"/>
              <a:gd name="connsiteX4" fmla="*/ 1441464 w 2441843"/>
              <a:gd name="connsiteY4" fmla="*/ 1346004 h 1976797"/>
              <a:gd name="connsiteX0" fmla="*/ 6964 w 43256"/>
              <a:gd name="connsiteY0" fmla="*/ 34758 h 79063"/>
              <a:gd name="connsiteX1" fmla="*/ 5856 w 43256"/>
              <a:gd name="connsiteY1" fmla="*/ 35139 h 79063"/>
              <a:gd name="connsiteX2" fmla="*/ 16514 w 43256"/>
              <a:gd name="connsiteY2" fmla="*/ 38949 h 79063"/>
              <a:gd name="connsiteX3" fmla="*/ 15846 w 43256"/>
              <a:gd name="connsiteY3" fmla="*/ 37209 h 79063"/>
              <a:gd name="connsiteX4" fmla="*/ 28863 w 43256"/>
              <a:gd name="connsiteY4" fmla="*/ 34610 h 79063"/>
              <a:gd name="connsiteX5" fmla="*/ 28596 w 43256"/>
              <a:gd name="connsiteY5" fmla="*/ 36519 h 79063"/>
              <a:gd name="connsiteX6" fmla="*/ 41834 w 43256"/>
              <a:gd name="connsiteY6" fmla="*/ 15213 h 79063"/>
              <a:gd name="connsiteX7" fmla="*/ 40386 w 43256"/>
              <a:gd name="connsiteY7" fmla="*/ 17889 h 79063"/>
              <a:gd name="connsiteX8" fmla="*/ 38360 w 43256"/>
              <a:gd name="connsiteY8" fmla="*/ 5285 h 79063"/>
              <a:gd name="connsiteX9" fmla="*/ 38436 w 43256"/>
              <a:gd name="connsiteY9" fmla="*/ 6549 h 79063"/>
              <a:gd name="connsiteX10" fmla="*/ 29114 w 43256"/>
              <a:gd name="connsiteY10" fmla="*/ 3811 h 79063"/>
              <a:gd name="connsiteX11" fmla="*/ 29856 w 43256"/>
              <a:gd name="connsiteY11" fmla="*/ 2199 h 79063"/>
              <a:gd name="connsiteX12" fmla="*/ 22177 w 43256"/>
              <a:gd name="connsiteY12" fmla="*/ 4579 h 79063"/>
              <a:gd name="connsiteX13" fmla="*/ 22536 w 43256"/>
              <a:gd name="connsiteY13" fmla="*/ 3189 h 79063"/>
              <a:gd name="connsiteX14" fmla="*/ 14036 w 43256"/>
              <a:gd name="connsiteY14" fmla="*/ 5051 h 79063"/>
              <a:gd name="connsiteX15" fmla="*/ 15336 w 43256"/>
              <a:gd name="connsiteY15" fmla="*/ 6399 h 79063"/>
              <a:gd name="connsiteX16" fmla="*/ 4163 w 43256"/>
              <a:gd name="connsiteY16" fmla="*/ 15648 h 79063"/>
              <a:gd name="connsiteX17" fmla="*/ 3936 w 43256"/>
              <a:gd name="connsiteY17" fmla="*/ 14229 h 7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7906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2441843" h="1976797">
                <a:moveTo>
                  <a:pt x="1478003" y="1946794"/>
                </a:moveTo>
                <a:cubicBezTo>
                  <a:pt x="1478003" y="1963364"/>
                  <a:pt x="1464570" y="1976797"/>
                  <a:pt x="1448000" y="1976797"/>
                </a:cubicBezTo>
                <a:cubicBezTo>
                  <a:pt x="1431430" y="1976797"/>
                  <a:pt x="1417997" y="1963364"/>
                  <a:pt x="1417997" y="1946794"/>
                </a:cubicBezTo>
                <a:cubicBezTo>
                  <a:pt x="1417997" y="1930224"/>
                  <a:pt x="1431430" y="1916791"/>
                  <a:pt x="1448000" y="1916791"/>
                </a:cubicBezTo>
                <a:cubicBezTo>
                  <a:pt x="1464570" y="1916791"/>
                  <a:pt x="1478003" y="1930224"/>
                  <a:pt x="1478003" y="1946794"/>
                </a:cubicBezTo>
                <a:close/>
              </a:path>
              <a:path w="2441843" h="1976797">
                <a:moveTo>
                  <a:pt x="1464494" y="1676022"/>
                </a:moveTo>
                <a:cubicBezTo>
                  <a:pt x="1464494" y="1709163"/>
                  <a:pt x="1437628" y="1736029"/>
                  <a:pt x="1404487" y="1736029"/>
                </a:cubicBezTo>
                <a:cubicBezTo>
                  <a:pt x="1371346" y="1736029"/>
                  <a:pt x="1344480" y="1709163"/>
                  <a:pt x="1344480" y="1676022"/>
                </a:cubicBezTo>
                <a:cubicBezTo>
                  <a:pt x="1344480" y="1642881"/>
                  <a:pt x="1371346" y="1616015"/>
                  <a:pt x="1404487" y="1616015"/>
                </a:cubicBezTo>
                <a:cubicBezTo>
                  <a:pt x="1437628" y="1616015"/>
                  <a:pt x="1464494" y="1642881"/>
                  <a:pt x="1464494" y="1676022"/>
                </a:cubicBezTo>
                <a:close/>
              </a:path>
              <a:path w="2441843" h="1976797">
                <a:moveTo>
                  <a:pt x="1441464" y="1346004"/>
                </a:moveTo>
                <a:cubicBezTo>
                  <a:pt x="1441464" y="1395715"/>
                  <a:pt x="1401165" y="1436014"/>
                  <a:pt x="1351454" y="1436014"/>
                </a:cubicBezTo>
                <a:cubicBezTo>
                  <a:pt x="1301743" y="1436014"/>
                  <a:pt x="1261444" y="1395715"/>
                  <a:pt x="1261444" y="1346004"/>
                </a:cubicBezTo>
                <a:cubicBezTo>
                  <a:pt x="1261444" y="1296293"/>
                  <a:pt x="1301743" y="1255994"/>
                  <a:pt x="1351454" y="1255994"/>
                </a:cubicBezTo>
                <a:cubicBezTo>
                  <a:pt x="1401165" y="1255994"/>
                  <a:pt x="1441464" y="1296293"/>
                  <a:pt x="1441464" y="1346004"/>
                </a:cubicBezTo>
                <a:close/>
              </a:path>
              <a:path w="43256" h="79063" fill="none" extrusionOk="0"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397004" y="780384"/>
            <a:ext cx="2232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 что ж он раскачивается-то?!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1618107" y="1712920"/>
            <a:ext cx="1879862" cy="146244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209786 w 1877428"/>
              <a:gd name="connsiteY0" fmla="*/ 1435966 h 1080120"/>
              <a:gd name="connsiteX1" fmla="*/ 179783 w 1877428"/>
              <a:gd name="connsiteY1" fmla="*/ 1465969 h 1080120"/>
              <a:gd name="connsiteX2" fmla="*/ 149780 w 1877428"/>
              <a:gd name="connsiteY2" fmla="*/ 1435966 h 1080120"/>
              <a:gd name="connsiteX3" fmla="*/ 179783 w 1877428"/>
              <a:gd name="connsiteY3" fmla="*/ 1405963 h 1080120"/>
              <a:gd name="connsiteX4" fmla="*/ 209786 w 1877428"/>
              <a:gd name="connsiteY4" fmla="*/ 1435966 h 1080120"/>
              <a:gd name="connsiteX0" fmla="*/ 342754 w 1877428"/>
              <a:gd name="connsiteY0" fmla="*/ 1314417 h 1080120"/>
              <a:gd name="connsiteX1" fmla="*/ 282747 w 1877428"/>
              <a:gd name="connsiteY1" fmla="*/ 1374424 h 1080120"/>
              <a:gd name="connsiteX2" fmla="*/ 222740 w 1877428"/>
              <a:gd name="connsiteY2" fmla="*/ 1314417 h 1080120"/>
              <a:gd name="connsiteX3" fmla="*/ 282747 w 1877428"/>
              <a:gd name="connsiteY3" fmla="*/ 1254410 h 1080120"/>
              <a:gd name="connsiteX4" fmla="*/ 342754 w 1877428"/>
              <a:gd name="connsiteY4" fmla="*/ 1314417 h 1080120"/>
              <a:gd name="connsiteX0" fmla="*/ 514509 w 1877428"/>
              <a:gd name="connsiteY0" fmla="*/ 1147082 h 1080120"/>
              <a:gd name="connsiteX1" fmla="*/ 424499 w 1877428"/>
              <a:gd name="connsiteY1" fmla="*/ 1237092 h 1080120"/>
              <a:gd name="connsiteX2" fmla="*/ 334489 w 1877428"/>
              <a:gd name="connsiteY2" fmla="*/ 1147082 h 1080120"/>
              <a:gd name="connsiteX3" fmla="*/ 424499 w 1877428"/>
              <a:gd name="connsiteY3" fmla="*/ 1057072 h 1080120"/>
              <a:gd name="connsiteX4" fmla="*/ 514509 w 1877428"/>
              <a:gd name="connsiteY4" fmla="*/ 1147082 h 108012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58491"/>
              <a:gd name="connsiteX1" fmla="*/ 5659 w 43256"/>
              <a:gd name="connsiteY1" fmla="*/ 6766 h 58491"/>
              <a:gd name="connsiteX2" fmla="*/ 14041 w 43256"/>
              <a:gd name="connsiteY2" fmla="*/ 5061 h 58491"/>
              <a:gd name="connsiteX3" fmla="*/ 22492 w 43256"/>
              <a:gd name="connsiteY3" fmla="*/ 3291 h 58491"/>
              <a:gd name="connsiteX4" fmla="*/ 25785 w 43256"/>
              <a:gd name="connsiteY4" fmla="*/ 59 h 58491"/>
              <a:gd name="connsiteX5" fmla="*/ 29869 w 43256"/>
              <a:gd name="connsiteY5" fmla="*/ 2340 h 58491"/>
              <a:gd name="connsiteX6" fmla="*/ 35499 w 43256"/>
              <a:gd name="connsiteY6" fmla="*/ 549 h 58491"/>
              <a:gd name="connsiteX7" fmla="*/ 38354 w 43256"/>
              <a:gd name="connsiteY7" fmla="*/ 5435 h 58491"/>
              <a:gd name="connsiteX8" fmla="*/ 42018 w 43256"/>
              <a:gd name="connsiteY8" fmla="*/ 10177 h 58491"/>
              <a:gd name="connsiteX9" fmla="*/ 41854 w 43256"/>
              <a:gd name="connsiteY9" fmla="*/ 15319 h 58491"/>
              <a:gd name="connsiteX10" fmla="*/ 43052 w 43256"/>
              <a:gd name="connsiteY10" fmla="*/ 23181 h 58491"/>
              <a:gd name="connsiteX11" fmla="*/ 37440 w 43256"/>
              <a:gd name="connsiteY11" fmla="*/ 30063 h 58491"/>
              <a:gd name="connsiteX12" fmla="*/ 35431 w 43256"/>
              <a:gd name="connsiteY12" fmla="*/ 35960 h 58491"/>
              <a:gd name="connsiteX13" fmla="*/ 28591 w 43256"/>
              <a:gd name="connsiteY13" fmla="*/ 36674 h 58491"/>
              <a:gd name="connsiteX14" fmla="*/ 23703 w 43256"/>
              <a:gd name="connsiteY14" fmla="*/ 42965 h 58491"/>
              <a:gd name="connsiteX15" fmla="*/ 16516 w 43256"/>
              <a:gd name="connsiteY15" fmla="*/ 39125 h 58491"/>
              <a:gd name="connsiteX16" fmla="*/ 5840 w 43256"/>
              <a:gd name="connsiteY16" fmla="*/ 35331 h 58491"/>
              <a:gd name="connsiteX17" fmla="*/ 1146 w 43256"/>
              <a:gd name="connsiteY17" fmla="*/ 31109 h 58491"/>
              <a:gd name="connsiteX18" fmla="*/ 2149 w 43256"/>
              <a:gd name="connsiteY18" fmla="*/ 25410 h 58491"/>
              <a:gd name="connsiteX19" fmla="*/ 31 w 43256"/>
              <a:gd name="connsiteY19" fmla="*/ 19563 h 58491"/>
              <a:gd name="connsiteX20" fmla="*/ 3899 w 43256"/>
              <a:gd name="connsiteY20" fmla="*/ 14366 h 58491"/>
              <a:gd name="connsiteX21" fmla="*/ 3936 w 43256"/>
              <a:gd name="connsiteY21" fmla="*/ 14229 h 58491"/>
              <a:gd name="connsiteX0" fmla="*/ 211351 w 1879862"/>
              <a:gd name="connsiteY0" fmla="*/ 1432441 h 1462444"/>
              <a:gd name="connsiteX1" fmla="*/ 181348 w 1879862"/>
              <a:gd name="connsiteY1" fmla="*/ 1462444 h 1462444"/>
              <a:gd name="connsiteX2" fmla="*/ 151345 w 1879862"/>
              <a:gd name="connsiteY2" fmla="*/ 1432441 h 1462444"/>
              <a:gd name="connsiteX3" fmla="*/ 181348 w 1879862"/>
              <a:gd name="connsiteY3" fmla="*/ 1402438 h 1462444"/>
              <a:gd name="connsiteX4" fmla="*/ 211351 w 1879862"/>
              <a:gd name="connsiteY4" fmla="*/ 1432441 h 1462444"/>
              <a:gd name="connsiteX0" fmla="*/ 344319 w 1879862"/>
              <a:gd name="connsiteY0" fmla="*/ 1310892 h 1462444"/>
              <a:gd name="connsiteX1" fmla="*/ 284312 w 1879862"/>
              <a:gd name="connsiteY1" fmla="*/ 1370899 h 1462444"/>
              <a:gd name="connsiteX2" fmla="*/ 224305 w 1879862"/>
              <a:gd name="connsiteY2" fmla="*/ 1310892 h 1462444"/>
              <a:gd name="connsiteX3" fmla="*/ 284312 w 1879862"/>
              <a:gd name="connsiteY3" fmla="*/ 1250885 h 1462444"/>
              <a:gd name="connsiteX4" fmla="*/ 344319 w 1879862"/>
              <a:gd name="connsiteY4" fmla="*/ 1310892 h 1462444"/>
              <a:gd name="connsiteX0" fmla="*/ 516074 w 1879862"/>
              <a:gd name="connsiteY0" fmla="*/ 1143557 h 1462444"/>
              <a:gd name="connsiteX1" fmla="*/ 426064 w 1879862"/>
              <a:gd name="connsiteY1" fmla="*/ 1233567 h 1462444"/>
              <a:gd name="connsiteX2" fmla="*/ 336054 w 1879862"/>
              <a:gd name="connsiteY2" fmla="*/ 1143557 h 1462444"/>
              <a:gd name="connsiteX3" fmla="*/ 426064 w 1879862"/>
              <a:gd name="connsiteY3" fmla="*/ 1053547 h 1462444"/>
              <a:gd name="connsiteX4" fmla="*/ 516074 w 1879862"/>
              <a:gd name="connsiteY4" fmla="*/ 1143557 h 1462444"/>
              <a:gd name="connsiteX0" fmla="*/ 4729 w 43256"/>
              <a:gd name="connsiteY0" fmla="*/ 26036 h 58491"/>
              <a:gd name="connsiteX1" fmla="*/ 2196 w 43256"/>
              <a:gd name="connsiteY1" fmla="*/ 25239 h 58491"/>
              <a:gd name="connsiteX2" fmla="*/ 6964 w 43256"/>
              <a:gd name="connsiteY2" fmla="*/ 34758 h 58491"/>
              <a:gd name="connsiteX3" fmla="*/ 5856 w 43256"/>
              <a:gd name="connsiteY3" fmla="*/ 35139 h 58491"/>
              <a:gd name="connsiteX4" fmla="*/ 16514 w 43256"/>
              <a:gd name="connsiteY4" fmla="*/ 38949 h 58491"/>
              <a:gd name="connsiteX5" fmla="*/ 15846 w 43256"/>
              <a:gd name="connsiteY5" fmla="*/ 37209 h 58491"/>
              <a:gd name="connsiteX6" fmla="*/ 28863 w 43256"/>
              <a:gd name="connsiteY6" fmla="*/ 34610 h 58491"/>
              <a:gd name="connsiteX7" fmla="*/ 28596 w 43256"/>
              <a:gd name="connsiteY7" fmla="*/ 36519 h 58491"/>
              <a:gd name="connsiteX8" fmla="*/ 41834 w 43256"/>
              <a:gd name="connsiteY8" fmla="*/ 15213 h 58491"/>
              <a:gd name="connsiteX9" fmla="*/ 40386 w 43256"/>
              <a:gd name="connsiteY9" fmla="*/ 17889 h 58491"/>
              <a:gd name="connsiteX10" fmla="*/ 38360 w 43256"/>
              <a:gd name="connsiteY10" fmla="*/ 5285 h 58491"/>
              <a:gd name="connsiteX11" fmla="*/ 38436 w 43256"/>
              <a:gd name="connsiteY11" fmla="*/ 6549 h 58491"/>
              <a:gd name="connsiteX12" fmla="*/ 29114 w 43256"/>
              <a:gd name="connsiteY12" fmla="*/ 3811 h 58491"/>
              <a:gd name="connsiteX13" fmla="*/ 29856 w 43256"/>
              <a:gd name="connsiteY13" fmla="*/ 2199 h 58491"/>
              <a:gd name="connsiteX14" fmla="*/ 22177 w 43256"/>
              <a:gd name="connsiteY14" fmla="*/ 4579 h 58491"/>
              <a:gd name="connsiteX15" fmla="*/ 22536 w 43256"/>
              <a:gd name="connsiteY15" fmla="*/ 3189 h 58491"/>
              <a:gd name="connsiteX16" fmla="*/ 14036 w 43256"/>
              <a:gd name="connsiteY16" fmla="*/ 5051 h 58491"/>
              <a:gd name="connsiteX17" fmla="*/ 15336 w 43256"/>
              <a:gd name="connsiteY17" fmla="*/ 6399 h 58491"/>
              <a:gd name="connsiteX18" fmla="*/ 4163 w 43256"/>
              <a:gd name="connsiteY18" fmla="*/ 15648 h 58491"/>
              <a:gd name="connsiteX19" fmla="*/ 3936 w 43256"/>
              <a:gd name="connsiteY19" fmla="*/ 14229 h 58491"/>
              <a:gd name="connsiteX0" fmla="*/ 3936 w 43256"/>
              <a:gd name="connsiteY0" fmla="*/ 14229 h 58491"/>
              <a:gd name="connsiteX1" fmla="*/ 5659 w 43256"/>
              <a:gd name="connsiteY1" fmla="*/ 6766 h 58491"/>
              <a:gd name="connsiteX2" fmla="*/ 14041 w 43256"/>
              <a:gd name="connsiteY2" fmla="*/ 5061 h 58491"/>
              <a:gd name="connsiteX3" fmla="*/ 22492 w 43256"/>
              <a:gd name="connsiteY3" fmla="*/ 3291 h 58491"/>
              <a:gd name="connsiteX4" fmla="*/ 25785 w 43256"/>
              <a:gd name="connsiteY4" fmla="*/ 59 h 58491"/>
              <a:gd name="connsiteX5" fmla="*/ 29869 w 43256"/>
              <a:gd name="connsiteY5" fmla="*/ 2340 h 58491"/>
              <a:gd name="connsiteX6" fmla="*/ 35499 w 43256"/>
              <a:gd name="connsiteY6" fmla="*/ 549 h 58491"/>
              <a:gd name="connsiteX7" fmla="*/ 38354 w 43256"/>
              <a:gd name="connsiteY7" fmla="*/ 5435 h 58491"/>
              <a:gd name="connsiteX8" fmla="*/ 42018 w 43256"/>
              <a:gd name="connsiteY8" fmla="*/ 10177 h 58491"/>
              <a:gd name="connsiteX9" fmla="*/ 41854 w 43256"/>
              <a:gd name="connsiteY9" fmla="*/ 15319 h 58491"/>
              <a:gd name="connsiteX10" fmla="*/ 43052 w 43256"/>
              <a:gd name="connsiteY10" fmla="*/ 23181 h 58491"/>
              <a:gd name="connsiteX11" fmla="*/ 37440 w 43256"/>
              <a:gd name="connsiteY11" fmla="*/ 30063 h 58491"/>
              <a:gd name="connsiteX12" fmla="*/ 35431 w 43256"/>
              <a:gd name="connsiteY12" fmla="*/ 35960 h 58491"/>
              <a:gd name="connsiteX13" fmla="*/ 28591 w 43256"/>
              <a:gd name="connsiteY13" fmla="*/ 36674 h 58491"/>
              <a:gd name="connsiteX14" fmla="*/ 23703 w 43256"/>
              <a:gd name="connsiteY14" fmla="*/ 42965 h 58491"/>
              <a:gd name="connsiteX15" fmla="*/ 16516 w 43256"/>
              <a:gd name="connsiteY15" fmla="*/ 39125 h 58491"/>
              <a:gd name="connsiteX16" fmla="*/ 5840 w 43256"/>
              <a:gd name="connsiteY16" fmla="*/ 35331 h 58491"/>
              <a:gd name="connsiteX17" fmla="*/ 1146 w 43256"/>
              <a:gd name="connsiteY17" fmla="*/ 31109 h 58491"/>
              <a:gd name="connsiteX18" fmla="*/ 2149 w 43256"/>
              <a:gd name="connsiteY18" fmla="*/ 25410 h 58491"/>
              <a:gd name="connsiteX19" fmla="*/ 31 w 43256"/>
              <a:gd name="connsiteY19" fmla="*/ 19563 h 58491"/>
              <a:gd name="connsiteX20" fmla="*/ 3899 w 43256"/>
              <a:gd name="connsiteY20" fmla="*/ 14366 h 58491"/>
              <a:gd name="connsiteX21" fmla="*/ 3936 w 43256"/>
              <a:gd name="connsiteY21" fmla="*/ 14229 h 58491"/>
              <a:gd name="connsiteX0" fmla="*/ 211351 w 1879862"/>
              <a:gd name="connsiteY0" fmla="*/ 1432441 h 1462444"/>
              <a:gd name="connsiteX1" fmla="*/ 181348 w 1879862"/>
              <a:gd name="connsiteY1" fmla="*/ 1462444 h 1462444"/>
              <a:gd name="connsiteX2" fmla="*/ 151345 w 1879862"/>
              <a:gd name="connsiteY2" fmla="*/ 1432441 h 1462444"/>
              <a:gd name="connsiteX3" fmla="*/ 181348 w 1879862"/>
              <a:gd name="connsiteY3" fmla="*/ 1402438 h 1462444"/>
              <a:gd name="connsiteX4" fmla="*/ 211351 w 1879862"/>
              <a:gd name="connsiteY4" fmla="*/ 1432441 h 1462444"/>
              <a:gd name="connsiteX0" fmla="*/ 344319 w 1879862"/>
              <a:gd name="connsiteY0" fmla="*/ 1310892 h 1462444"/>
              <a:gd name="connsiteX1" fmla="*/ 284312 w 1879862"/>
              <a:gd name="connsiteY1" fmla="*/ 1370899 h 1462444"/>
              <a:gd name="connsiteX2" fmla="*/ 224305 w 1879862"/>
              <a:gd name="connsiteY2" fmla="*/ 1310892 h 1462444"/>
              <a:gd name="connsiteX3" fmla="*/ 284312 w 1879862"/>
              <a:gd name="connsiteY3" fmla="*/ 1250885 h 1462444"/>
              <a:gd name="connsiteX4" fmla="*/ 344319 w 1879862"/>
              <a:gd name="connsiteY4" fmla="*/ 1310892 h 1462444"/>
              <a:gd name="connsiteX0" fmla="*/ 516074 w 1879862"/>
              <a:gd name="connsiteY0" fmla="*/ 1143557 h 1462444"/>
              <a:gd name="connsiteX1" fmla="*/ 426064 w 1879862"/>
              <a:gd name="connsiteY1" fmla="*/ 1233567 h 1462444"/>
              <a:gd name="connsiteX2" fmla="*/ 336054 w 1879862"/>
              <a:gd name="connsiteY2" fmla="*/ 1143557 h 1462444"/>
              <a:gd name="connsiteX3" fmla="*/ 426064 w 1879862"/>
              <a:gd name="connsiteY3" fmla="*/ 1053547 h 1462444"/>
              <a:gd name="connsiteX4" fmla="*/ 516074 w 1879862"/>
              <a:gd name="connsiteY4" fmla="*/ 1143557 h 1462444"/>
              <a:gd name="connsiteX0" fmla="*/ 6964 w 43256"/>
              <a:gd name="connsiteY0" fmla="*/ 34758 h 58491"/>
              <a:gd name="connsiteX1" fmla="*/ 5856 w 43256"/>
              <a:gd name="connsiteY1" fmla="*/ 35139 h 58491"/>
              <a:gd name="connsiteX2" fmla="*/ 16514 w 43256"/>
              <a:gd name="connsiteY2" fmla="*/ 38949 h 58491"/>
              <a:gd name="connsiteX3" fmla="*/ 15846 w 43256"/>
              <a:gd name="connsiteY3" fmla="*/ 37209 h 58491"/>
              <a:gd name="connsiteX4" fmla="*/ 28863 w 43256"/>
              <a:gd name="connsiteY4" fmla="*/ 34610 h 58491"/>
              <a:gd name="connsiteX5" fmla="*/ 28596 w 43256"/>
              <a:gd name="connsiteY5" fmla="*/ 36519 h 58491"/>
              <a:gd name="connsiteX6" fmla="*/ 41834 w 43256"/>
              <a:gd name="connsiteY6" fmla="*/ 15213 h 58491"/>
              <a:gd name="connsiteX7" fmla="*/ 40386 w 43256"/>
              <a:gd name="connsiteY7" fmla="*/ 17889 h 58491"/>
              <a:gd name="connsiteX8" fmla="*/ 38360 w 43256"/>
              <a:gd name="connsiteY8" fmla="*/ 5285 h 58491"/>
              <a:gd name="connsiteX9" fmla="*/ 38436 w 43256"/>
              <a:gd name="connsiteY9" fmla="*/ 6549 h 58491"/>
              <a:gd name="connsiteX10" fmla="*/ 29114 w 43256"/>
              <a:gd name="connsiteY10" fmla="*/ 3811 h 58491"/>
              <a:gd name="connsiteX11" fmla="*/ 29856 w 43256"/>
              <a:gd name="connsiteY11" fmla="*/ 2199 h 58491"/>
              <a:gd name="connsiteX12" fmla="*/ 22177 w 43256"/>
              <a:gd name="connsiteY12" fmla="*/ 4579 h 58491"/>
              <a:gd name="connsiteX13" fmla="*/ 22536 w 43256"/>
              <a:gd name="connsiteY13" fmla="*/ 3189 h 58491"/>
              <a:gd name="connsiteX14" fmla="*/ 14036 w 43256"/>
              <a:gd name="connsiteY14" fmla="*/ 5051 h 58491"/>
              <a:gd name="connsiteX15" fmla="*/ 15336 w 43256"/>
              <a:gd name="connsiteY15" fmla="*/ 6399 h 58491"/>
              <a:gd name="connsiteX16" fmla="*/ 4163 w 43256"/>
              <a:gd name="connsiteY16" fmla="*/ 15648 h 58491"/>
              <a:gd name="connsiteX17" fmla="*/ 3936 w 43256"/>
              <a:gd name="connsiteY17" fmla="*/ 14229 h 5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58491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1879862" h="1462444">
                <a:moveTo>
                  <a:pt x="211351" y="1432441"/>
                </a:moveTo>
                <a:cubicBezTo>
                  <a:pt x="211351" y="1449011"/>
                  <a:pt x="197918" y="1462444"/>
                  <a:pt x="181348" y="1462444"/>
                </a:cubicBezTo>
                <a:cubicBezTo>
                  <a:pt x="164778" y="1462444"/>
                  <a:pt x="151345" y="1449011"/>
                  <a:pt x="151345" y="1432441"/>
                </a:cubicBezTo>
                <a:cubicBezTo>
                  <a:pt x="151345" y="1415871"/>
                  <a:pt x="164778" y="1402438"/>
                  <a:pt x="181348" y="1402438"/>
                </a:cubicBezTo>
                <a:cubicBezTo>
                  <a:pt x="197918" y="1402438"/>
                  <a:pt x="211351" y="1415871"/>
                  <a:pt x="211351" y="1432441"/>
                </a:cubicBezTo>
                <a:close/>
              </a:path>
              <a:path w="1879862" h="1462444">
                <a:moveTo>
                  <a:pt x="344319" y="1310892"/>
                </a:moveTo>
                <a:cubicBezTo>
                  <a:pt x="344319" y="1344033"/>
                  <a:pt x="317453" y="1370899"/>
                  <a:pt x="284312" y="1370899"/>
                </a:cubicBezTo>
                <a:cubicBezTo>
                  <a:pt x="251171" y="1370899"/>
                  <a:pt x="224305" y="1344033"/>
                  <a:pt x="224305" y="1310892"/>
                </a:cubicBezTo>
                <a:cubicBezTo>
                  <a:pt x="224305" y="1277751"/>
                  <a:pt x="251171" y="1250885"/>
                  <a:pt x="284312" y="1250885"/>
                </a:cubicBezTo>
                <a:cubicBezTo>
                  <a:pt x="317453" y="1250885"/>
                  <a:pt x="344319" y="1277751"/>
                  <a:pt x="344319" y="1310892"/>
                </a:cubicBezTo>
                <a:close/>
              </a:path>
              <a:path w="1879862" h="1462444">
                <a:moveTo>
                  <a:pt x="516074" y="1143557"/>
                </a:moveTo>
                <a:cubicBezTo>
                  <a:pt x="516074" y="1193268"/>
                  <a:pt x="475775" y="1233567"/>
                  <a:pt x="426064" y="1233567"/>
                </a:cubicBezTo>
                <a:cubicBezTo>
                  <a:pt x="376353" y="1233567"/>
                  <a:pt x="336054" y="1193268"/>
                  <a:pt x="336054" y="1143557"/>
                </a:cubicBezTo>
                <a:cubicBezTo>
                  <a:pt x="336054" y="1093846"/>
                  <a:pt x="376353" y="1053547"/>
                  <a:pt x="426064" y="1053547"/>
                </a:cubicBezTo>
                <a:cubicBezTo>
                  <a:pt x="475775" y="1053547"/>
                  <a:pt x="516074" y="1093846"/>
                  <a:pt x="516074" y="1143557"/>
                </a:cubicBezTo>
                <a:close/>
              </a:path>
              <a:path w="43256" h="58491" fill="none" extrusionOk="0"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886000" y="1855151"/>
            <a:ext cx="1605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меня есть гипотеза!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носка-облако 15"/>
          <p:cNvSpPr/>
          <p:nvPr/>
        </p:nvSpPr>
        <p:spPr>
          <a:xfrm>
            <a:off x="4303221" y="1816185"/>
            <a:ext cx="2876021" cy="175107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285823 w 2640134"/>
              <a:gd name="connsiteY0" fmla="*/ 1579562 h 1188132"/>
              <a:gd name="connsiteX1" fmla="*/ 252819 w 2640134"/>
              <a:gd name="connsiteY1" fmla="*/ 1612566 h 1188132"/>
              <a:gd name="connsiteX2" fmla="*/ 219815 w 2640134"/>
              <a:gd name="connsiteY2" fmla="*/ 1579562 h 1188132"/>
              <a:gd name="connsiteX3" fmla="*/ 252819 w 2640134"/>
              <a:gd name="connsiteY3" fmla="*/ 1546558 h 1188132"/>
              <a:gd name="connsiteX4" fmla="*/ 285823 w 2640134"/>
              <a:gd name="connsiteY4" fmla="*/ 1579562 h 1188132"/>
              <a:gd name="connsiteX0" fmla="*/ 465637 w 2640134"/>
              <a:gd name="connsiteY0" fmla="*/ 1443997 h 1188132"/>
              <a:gd name="connsiteX1" fmla="*/ 399630 w 2640134"/>
              <a:gd name="connsiteY1" fmla="*/ 1510004 h 1188132"/>
              <a:gd name="connsiteX2" fmla="*/ 333623 w 2640134"/>
              <a:gd name="connsiteY2" fmla="*/ 1443997 h 1188132"/>
              <a:gd name="connsiteX3" fmla="*/ 399630 w 2640134"/>
              <a:gd name="connsiteY3" fmla="*/ 1377990 h 1188132"/>
              <a:gd name="connsiteX4" fmla="*/ 465637 w 2640134"/>
              <a:gd name="connsiteY4" fmla="*/ 1443997 h 1188132"/>
              <a:gd name="connsiteX0" fmla="*/ 693946 w 2640134"/>
              <a:gd name="connsiteY0" fmla="*/ 1263652 h 1188132"/>
              <a:gd name="connsiteX1" fmla="*/ 594935 w 2640134"/>
              <a:gd name="connsiteY1" fmla="*/ 1362663 h 1188132"/>
              <a:gd name="connsiteX2" fmla="*/ 495924 w 2640134"/>
              <a:gd name="connsiteY2" fmla="*/ 1263652 h 1188132"/>
              <a:gd name="connsiteX3" fmla="*/ 594935 w 2640134"/>
              <a:gd name="connsiteY3" fmla="*/ 1164641 h 1188132"/>
              <a:gd name="connsiteX4" fmla="*/ 693946 w 2640134"/>
              <a:gd name="connsiteY4" fmla="*/ 1263652 h 1188132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58491"/>
              <a:gd name="connsiteX1" fmla="*/ 5659 w 43256"/>
              <a:gd name="connsiteY1" fmla="*/ 6766 h 58491"/>
              <a:gd name="connsiteX2" fmla="*/ 14041 w 43256"/>
              <a:gd name="connsiteY2" fmla="*/ 5061 h 58491"/>
              <a:gd name="connsiteX3" fmla="*/ 22492 w 43256"/>
              <a:gd name="connsiteY3" fmla="*/ 3291 h 58491"/>
              <a:gd name="connsiteX4" fmla="*/ 25785 w 43256"/>
              <a:gd name="connsiteY4" fmla="*/ 59 h 58491"/>
              <a:gd name="connsiteX5" fmla="*/ 29869 w 43256"/>
              <a:gd name="connsiteY5" fmla="*/ 2340 h 58491"/>
              <a:gd name="connsiteX6" fmla="*/ 35499 w 43256"/>
              <a:gd name="connsiteY6" fmla="*/ 549 h 58491"/>
              <a:gd name="connsiteX7" fmla="*/ 38354 w 43256"/>
              <a:gd name="connsiteY7" fmla="*/ 5435 h 58491"/>
              <a:gd name="connsiteX8" fmla="*/ 42018 w 43256"/>
              <a:gd name="connsiteY8" fmla="*/ 10177 h 58491"/>
              <a:gd name="connsiteX9" fmla="*/ 41854 w 43256"/>
              <a:gd name="connsiteY9" fmla="*/ 15319 h 58491"/>
              <a:gd name="connsiteX10" fmla="*/ 43052 w 43256"/>
              <a:gd name="connsiteY10" fmla="*/ 23181 h 58491"/>
              <a:gd name="connsiteX11" fmla="*/ 37440 w 43256"/>
              <a:gd name="connsiteY11" fmla="*/ 30063 h 58491"/>
              <a:gd name="connsiteX12" fmla="*/ 35431 w 43256"/>
              <a:gd name="connsiteY12" fmla="*/ 35960 h 58491"/>
              <a:gd name="connsiteX13" fmla="*/ 28591 w 43256"/>
              <a:gd name="connsiteY13" fmla="*/ 36674 h 58491"/>
              <a:gd name="connsiteX14" fmla="*/ 23703 w 43256"/>
              <a:gd name="connsiteY14" fmla="*/ 42965 h 58491"/>
              <a:gd name="connsiteX15" fmla="*/ 16516 w 43256"/>
              <a:gd name="connsiteY15" fmla="*/ 39125 h 58491"/>
              <a:gd name="connsiteX16" fmla="*/ 5840 w 43256"/>
              <a:gd name="connsiteY16" fmla="*/ 35331 h 58491"/>
              <a:gd name="connsiteX17" fmla="*/ 1146 w 43256"/>
              <a:gd name="connsiteY17" fmla="*/ 31109 h 58491"/>
              <a:gd name="connsiteX18" fmla="*/ 2149 w 43256"/>
              <a:gd name="connsiteY18" fmla="*/ 25410 h 58491"/>
              <a:gd name="connsiteX19" fmla="*/ 31 w 43256"/>
              <a:gd name="connsiteY19" fmla="*/ 19563 h 58491"/>
              <a:gd name="connsiteX20" fmla="*/ 3899 w 43256"/>
              <a:gd name="connsiteY20" fmla="*/ 14366 h 58491"/>
              <a:gd name="connsiteX21" fmla="*/ 3936 w 43256"/>
              <a:gd name="connsiteY21" fmla="*/ 14229 h 58491"/>
              <a:gd name="connsiteX0" fmla="*/ 288023 w 2643556"/>
              <a:gd name="connsiteY0" fmla="*/ 1575684 h 1608688"/>
              <a:gd name="connsiteX1" fmla="*/ 255019 w 2643556"/>
              <a:gd name="connsiteY1" fmla="*/ 1608688 h 1608688"/>
              <a:gd name="connsiteX2" fmla="*/ 222015 w 2643556"/>
              <a:gd name="connsiteY2" fmla="*/ 1575684 h 1608688"/>
              <a:gd name="connsiteX3" fmla="*/ 255019 w 2643556"/>
              <a:gd name="connsiteY3" fmla="*/ 1542680 h 1608688"/>
              <a:gd name="connsiteX4" fmla="*/ 288023 w 2643556"/>
              <a:gd name="connsiteY4" fmla="*/ 1575684 h 1608688"/>
              <a:gd name="connsiteX0" fmla="*/ 467837 w 2643556"/>
              <a:gd name="connsiteY0" fmla="*/ 1440119 h 1608688"/>
              <a:gd name="connsiteX1" fmla="*/ 401830 w 2643556"/>
              <a:gd name="connsiteY1" fmla="*/ 1506126 h 1608688"/>
              <a:gd name="connsiteX2" fmla="*/ 335823 w 2643556"/>
              <a:gd name="connsiteY2" fmla="*/ 1440119 h 1608688"/>
              <a:gd name="connsiteX3" fmla="*/ 401830 w 2643556"/>
              <a:gd name="connsiteY3" fmla="*/ 1374112 h 1608688"/>
              <a:gd name="connsiteX4" fmla="*/ 467837 w 2643556"/>
              <a:gd name="connsiteY4" fmla="*/ 1440119 h 1608688"/>
              <a:gd name="connsiteX0" fmla="*/ 696146 w 2643556"/>
              <a:gd name="connsiteY0" fmla="*/ 1259774 h 1608688"/>
              <a:gd name="connsiteX1" fmla="*/ 597135 w 2643556"/>
              <a:gd name="connsiteY1" fmla="*/ 1358785 h 1608688"/>
              <a:gd name="connsiteX2" fmla="*/ 498124 w 2643556"/>
              <a:gd name="connsiteY2" fmla="*/ 1259774 h 1608688"/>
              <a:gd name="connsiteX3" fmla="*/ 597135 w 2643556"/>
              <a:gd name="connsiteY3" fmla="*/ 1160763 h 1608688"/>
              <a:gd name="connsiteX4" fmla="*/ 696146 w 2643556"/>
              <a:gd name="connsiteY4" fmla="*/ 1259774 h 1608688"/>
              <a:gd name="connsiteX0" fmla="*/ 4729 w 43256"/>
              <a:gd name="connsiteY0" fmla="*/ 26036 h 58491"/>
              <a:gd name="connsiteX1" fmla="*/ 2196 w 43256"/>
              <a:gd name="connsiteY1" fmla="*/ 25239 h 58491"/>
              <a:gd name="connsiteX2" fmla="*/ 6964 w 43256"/>
              <a:gd name="connsiteY2" fmla="*/ 34758 h 58491"/>
              <a:gd name="connsiteX3" fmla="*/ 5856 w 43256"/>
              <a:gd name="connsiteY3" fmla="*/ 35139 h 58491"/>
              <a:gd name="connsiteX4" fmla="*/ 16514 w 43256"/>
              <a:gd name="connsiteY4" fmla="*/ 38949 h 58491"/>
              <a:gd name="connsiteX5" fmla="*/ 15846 w 43256"/>
              <a:gd name="connsiteY5" fmla="*/ 37209 h 58491"/>
              <a:gd name="connsiteX6" fmla="*/ 28863 w 43256"/>
              <a:gd name="connsiteY6" fmla="*/ 34610 h 58491"/>
              <a:gd name="connsiteX7" fmla="*/ 28596 w 43256"/>
              <a:gd name="connsiteY7" fmla="*/ 36519 h 58491"/>
              <a:gd name="connsiteX8" fmla="*/ 41834 w 43256"/>
              <a:gd name="connsiteY8" fmla="*/ 15213 h 58491"/>
              <a:gd name="connsiteX9" fmla="*/ 40386 w 43256"/>
              <a:gd name="connsiteY9" fmla="*/ 17889 h 58491"/>
              <a:gd name="connsiteX10" fmla="*/ 38360 w 43256"/>
              <a:gd name="connsiteY10" fmla="*/ 5285 h 58491"/>
              <a:gd name="connsiteX11" fmla="*/ 38436 w 43256"/>
              <a:gd name="connsiteY11" fmla="*/ 6549 h 58491"/>
              <a:gd name="connsiteX12" fmla="*/ 29114 w 43256"/>
              <a:gd name="connsiteY12" fmla="*/ 3811 h 58491"/>
              <a:gd name="connsiteX13" fmla="*/ 29856 w 43256"/>
              <a:gd name="connsiteY13" fmla="*/ 2199 h 58491"/>
              <a:gd name="connsiteX14" fmla="*/ 22177 w 43256"/>
              <a:gd name="connsiteY14" fmla="*/ 4579 h 58491"/>
              <a:gd name="connsiteX15" fmla="*/ 22536 w 43256"/>
              <a:gd name="connsiteY15" fmla="*/ 3189 h 58491"/>
              <a:gd name="connsiteX16" fmla="*/ 14036 w 43256"/>
              <a:gd name="connsiteY16" fmla="*/ 5051 h 58491"/>
              <a:gd name="connsiteX17" fmla="*/ 15336 w 43256"/>
              <a:gd name="connsiteY17" fmla="*/ 6399 h 58491"/>
              <a:gd name="connsiteX18" fmla="*/ 4163 w 43256"/>
              <a:gd name="connsiteY18" fmla="*/ 15648 h 58491"/>
              <a:gd name="connsiteX19" fmla="*/ 3936 w 43256"/>
              <a:gd name="connsiteY19" fmla="*/ 14229 h 58491"/>
              <a:gd name="connsiteX0" fmla="*/ 3936 w 43256"/>
              <a:gd name="connsiteY0" fmla="*/ 14229 h 58491"/>
              <a:gd name="connsiteX1" fmla="*/ 5659 w 43256"/>
              <a:gd name="connsiteY1" fmla="*/ 6766 h 58491"/>
              <a:gd name="connsiteX2" fmla="*/ 14041 w 43256"/>
              <a:gd name="connsiteY2" fmla="*/ 5061 h 58491"/>
              <a:gd name="connsiteX3" fmla="*/ 22492 w 43256"/>
              <a:gd name="connsiteY3" fmla="*/ 3291 h 58491"/>
              <a:gd name="connsiteX4" fmla="*/ 25785 w 43256"/>
              <a:gd name="connsiteY4" fmla="*/ 59 h 58491"/>
              <a:gd name="connsiteX5" fmla="*/ 29869 w 43256"/>
              <a:gd name="connsiteY5" fmla="*/ 2340 h 58491"/>
              <a:gd name="connsiteX6" fmla="*/ 35499 w 43256"/>
              <a:gd name="connsiteY6" fmla="*/ 549 h 58491"/>
              <a:gd name="connsiteX7" fmla="*/ 38354 w 43256"/>
              <a:gd name="connsiteY7" fmla="*/ 5435 h 58491"/>
              <a:gd name="connsiteX8" fmla="*/ 42018 w 43256"/>
              <a:gd name="connsiteY8" fmla="*/ 10177 h 58491"/>
              <a:gd name="connsiteX9" fmla="*/ 41854 w 43256"/>
              <a:gd name="connsiteY9" fmla="*/ 15319 h 58491"/>
              <a:gd name="connsiteX10" fmla="*/ 43052 w 43256"/>
              <a:gd name="connsiteY10" fmla="*/ 23181 h 58491"/>
              <a:gd name="connsiteX11" fmla="*/ 37440 w 43256"/>
              <a:gd name="connsiteY11" fmla="*/ 30063 h 58491"/>
              <a:gd name="connsiteX12" fmla="*/ 35431 w 43256"/>
              <a:gd name="connsiteY12" fmla="*/ 35960 h 58491"/>
              <a:gd name="connsiteX13" fmla="*/ 28591 w 43256"/>
              <a:gd name="connsiteY13" fmla="*/ 36674 h 58491"/>
              <a:gd name="connsiteX14" fmla="*/ 23703 w 43256"/>
              <a:gd name="connsiteY14" fmla="*/ 42965 h 58491"/>
              <a:gd name="connsiteX15" fmla="*/ 16516 w 43256"/>
              <a:gd name="connsiteY15" fmla="*/ 39125 h 58491"/>
              <a:gd name="connsiteX16" fmla="*/ 5840 w 43256"/>
              <a:gd name="connsiteY16" fmla="*/ 35331 h 58491"/>
              <a:gd name="connsiteX17" fmla="*/ 1146 w 43256"/>
              <a:gd name="connsiteY17" fmla="*/ 31109 h 58491"/>
              <a:gd name="connsiteX18" fmla="*/ 2149 w 43256"/>
              <a:gd name="connsiteY18" fmla="*/ 25410 h 58491"/>
              <a:gd name="connsiteX19" fmla="*/ 31 w 43256"/>
              <a:gd name="connsiteY19" fmla="*/ 19563 h 58491"/>
              <a:gd name="connsiteX20" fmla="*/ 3899 w 43256"/>
              <a:gd name="connsiteY20" fmla="*/ 14366 h 58491"/>
              <a:gd name="connsiteX21" fmla="*/ 3936 w 43256"/>
              <a:gd name="connsiteY21" fmla="*/ 14229 h 58491"/>
              <a:gd name="connsiteX0" fmla="*/ 288023 w 2643556"/>
              <a:gd name="connsiteY0" fmla="*/ 1575684 h 1608688"/>
              <a:gd name="connsiteX1" fmla="*/ 255019 w 2643556"/>
              <a:gd name="connsiteY1" fmla="*/ 1608688 h 1608688"/>
              <a:gd name="connsiteX2" fmla="*/ 222015 w 2643556"/>
              <a:gd name="connsiteY2" fmla="*/ 1575684 h 1608688"/>
              <a:gd name="connsiteX3" fmla="*/ 255019 w 2643556"/>
              <a:gd name="connsiteY3" fmla="*/ 1542680 h 1608688"/>
              <a:gd name="connsiteX4" fmla="*/ 288023 w 2643556"/>
              <a:gd name="connsiteY4" fmla="*/ 1575684 h 1608688"/>
              <a:gd name="connsiteX0" fmla="*/ 467837 w 2643556"/>
              <a:gd name="connsiteY0" fmla="*/ 1440119 h 1608688"/>
              <a:gd name="connsiteX1" fmla="*/ 401830 w 2643556"/>
              <a:gd name="connsiteY1" fmla="*/ 1506126 h 1608688"/>
              <a:gd name="connsiteX2" fmla="*/ 335823 w 2643556"/>
              <a:gd name="connsiteY2" fmla="*/ 1440119 h 1608688"/>
              <a:gd name="connsiteX3" fmla="*/ 401830 w 2643556"/>
              <a:gd name="connsiteY3" fmla="*/ 1374112 h 1608688"/>
              <a:gd name="connsiteX4" fmla="*/ 467837 w 2643556"/>
              <a:gd name="connsiteY4" fmla="*/ 1440119 h 1608688"/>
              <a:gd name="connsiteX0" fmla="*/ 696146 w 2643556"/>
              <a:gd name="connsiteY0" fmla="*/ 1259774 h 1608688"/>
              <a:gd name="connsiteX1" fmla="*/ 597135 w 2643556"/>
              <a:gd name="connsiteY1" fmla="*/ 1358785 h 1608688"/>
              <a:gd name="connsiteX2" fmla="*/ 498124 w 2643556"/>
              <a:gd name="connsiteY2" fmla="*/ 1259774 h 1608688"/>
              <a:gd name="connsiteX3" fmla="*/ 597135 w 2643556"/>
              <a:gd name="connsiteY3" fmla="*/ 1160763 h 1608688"/>
              <a:gd name="connsiteX4" fmla="*/ 696146 w 2643556"/>
              <a:gd name="connsiteY4" fmla="*/ 1259774 h 1608688"/>
              <a:gd name="connsiteX0" fmla="*/ 6964 w 43256"/>
              <a:gd name="connsiteY0" fmla="*/ 34758 h 58491"/>
              <a:gd name="connsiteX1" fmla="*/ 5856 w 43256"/>
              <a:gd name="connsiteY1" fmla="*/ 35139 h 58491"/>
              <a:gd name="connsiteX2" fmla="*/ 16514 w 43256"/>
              <a:gd name="connsiteY2" fmla="*/ 38949 h 58491"/>
              <a:gd name="connsiteX3" fmla="*/ 15846 w 43256"/>
              <a:gd name="connsiteY3" fmla="*/ 37209 h 58491"/>
              <a:gd name="connsiteX4" fmla="*/ 28863 w 43256"/>
              <a:gd name="connsiteY4" fmla="*/ 34610 h 58491"/>
              <a:gd name="connsiteX5" fmla="*/ 28596 w 43256"/>
              <a:gd name="connsiteY5" fmla="*/ 36519 h 58491"/>
              <a:gd name="connsiteX6" fmla="*/ 41834 w 43256"/>
              <a:gd name="connsiteY6" fmla="*/ 15213 h 58491"/>
              <a:gd name="connsiteX7" fmla="*/ 40386 w 43256"/>
              <a:gd name="connsiteY7" fmla="*/ 17889 h 58491"/>
              <a:gd name="connsiteX8" fmla="*/ 38360 w 43256"/>
              <a:gd name="connsiteY8" fmla="*/ 5285 h 58491"/>
              <a:gd name="connsiteX9" fmla="*/ 38436 w 43256"/>
              <a:gd name="connsiteY9" fmla="*/ 6549 h 58491"/>
              <a:gd name="connsiteX10" fmla="*/ 29114 w 43256"/>
              <a:gd name="connsiteY10" fmla="*/ 3811 h 58491"/>
              <a:gd name="connsiteX11" fmla="*/ 29856 w 43256"/>
              <a:gd name="connsiteY11" fmla="*/ 2199 h 58491"/>
              <a:gd name="connsiteX12" fmla="*/ 22177 w 43256"/>
              <a:gd name="connsiteY12" fmla="*/ 4579 h 58491"/>
              <a:gd name="connsiteX13" fmla="*/ 22536 w 43256"/>
              <a:gd name="connsiteY13" fmla="*/ 3189 h 58491"/>
              <a:gd name="connsiteX14" fmla="*/ 14036 w 43256"/>
              <a:gd name="connsiteY14" fmla="*/ 5051 h 58491"/>
              <a:gd name="connsiteX15" fmla="*/ 15336 w 43256"/>
              <a:gd name="connsiteY15" fmla="*/ 6399 h 58491"/>
              <a:gd name="connsiteX16" fmla="*/ 4163 w 43256"/>
              <a:gd name="connsiteY16" fmla="*/ 15648 h 58491"/>
              <a:gd name="connsiteX17" fmla="*/ 3936 w 43256"/>
              <a:gd name="connsiteY17" fmla="*/ 14229 h 5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58491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2643556" h="1608688">
                <a:moveTo>
                  <a:pt x="288023" y="1575684"/>
                </a:moveTo>
                <a:cubicBezTo>
                  <a:pt x="288023" y="1593912"/>
                  <a:pt x="273247" y="1608688"/>
                  <a:pt x="255019" y="1608688"/>
                </a:cubicBezTo>
                <a:cubicBezTo>
                  <a:pt x="236791" y="1608688"/>
                  <a:pt x="222015" y="1593912"/>
                  <a:pt x="222015" y="1575684"/>
                </a:cubicBezTo>
                <a:cubicBezTo>
                  <a:pt x="222015" y="1557456"/>
                  <a:pt x="236791" y="1542680"/>
                  <a:pt x="255019" y="1542680"/>
                </a:cubicBezTo>
                <a:cubicBezTo>
                  <a:pt x="273247" y="1542680"/>
                  <a:pt x="288023" y="1557456"/>
                  <a:pt x="288023" y="1575684"/>
                </a:cubicBezTo>
                <a:close/>
              </a:path>
              <a:path w="2643556" h="1608688">
                <a:moveTo>
                  <a:pt x="467837" y="1440119"/>
                </a:moveTo>
                <a:cubicBezTo>
                  <a:pt x="467837" y="1476574"/>
                  <a:pt x="438285" y="1506126"/>
                  <a:pt x="401830" y="1506126"/>
                </a:cubicBezTo>
                <a:cubicBezTo>
                  <a:pt x="365375" y="1506126"/>
                  <a:pt x="335823" y="1476574"/>
                  <a:pt x="335823" y="1440119"/>
                </a:cubicBezTo>
                <a:cubicBezTo>
                  <a:pt x="335823" y="1403664"/>
                  <a:pt x="365375" y="1374112"/>
                  <a:pt x="401830" y="1374112"/>
                </a:cubicBezTo>
                <a:cubicBezTo>
                  <a:pt x="438285" y="1374112"/>
                  <a:pt x="467837" y="1403664"/>
                  <a:pt x="467837" y="1440119"/>
                </a:cubicBezTo>
                <a:close/>
              </a:path>
              <a:path w="2643556" h="1608688">
                <a:moveTo>
                  <a:pt x="696146" y="1259774"/>
                </a:moveTo>
                <a:cubicBezTo>
                  <a:pt x="696146" y="1314456"/>
                  <a:pt x="651817" y="1358785"/>
                  <a:pt x="597135" y="1358785"/>
                </a:cubicBezTo>
                <a:cubicBezTo>
                  <a:pt x="542453" y="1358785"/>
                  <a:pt x="498124" y="1314456"/>
                  <a:pt x="498124" y="1259774"/>
                </a:cubicBezTo>
                <a:cubicBezTo>
                  <a:pt x="498124" y="1205092"/>
                  <a:pt x="542453" y="1160763"/>
                  <a:pt x="597135" y="1160763"/>
                </a:cubicBezTo>
                <a:cubicBezTo>
                  <a:pt x="651817" y="1160763"/>
                  <a:pt x="696146" y="1205092"/>
                  <a:pt x="696146" y="1259774"/>
                </a:cubicBezTo>
                <a:close/>
              </a:path>
              <a:path w="43256" h="58491" fill="none" extrusionOk="0"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748304" y="1997182"/>
            <a:ext cx="2085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проверим-ка мы нашу теорию с помощью опыта!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546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 animBg="1"/>
      <p:bldP spid="15" grpId="0"/>
      <p:bldP spid="16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72316"/>
            <a:ext cx="5184575" cy="4342879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7095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Опыт Галилея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777680" y="977478"/>
            <a:ext cx="4186808" cy="3682504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Первым предположил,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 все тела падают с одинаковым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ускорением.</a:t>
            </a:r>
          </a:p>
          <a:p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Опытным доказал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что это предположение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верно.</a:t>
            </a:r>
          </a:p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Сбросил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Пизанской башни ядро и мушкетную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пулю, доказав, что его теория верна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151" y="915565"/>
            <a:ext cx="2638731" cy="3240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46883" y="4083918"/>
            <a:ext cx="1803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Галилео Галилей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1564 — 1642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1946" y="1945876"/>
            <a:ext cx="405735" cy="4083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3696" y="2095918"/>
            <a:ext cx="101434" cy="1020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130" y="3358922"/>
            <a:ext cx="1160098" cy="87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5926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00069 0.27839 " pathEditMode="relative" rAng="0" ptsTypes="AA">
                                      <p:cBhvr>
                                        <p:cTn id="45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392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7284E-6 L 0.00052 0.26512 " pathEditMode="relative" rAng="0" ptsTypes="AA">
                                      <p:cBhvr>
                                        <p:cTn id="47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5F35F7"/>
                </a:solidFill>
                <a:latin typeface="+mn-lt"/>
              </a:rPr>
              <a:t>Основные выводы:</a:t>
            </a:r>
            <a:endParaRPr lang="ru-RU" sz="2400" b="1" dirty="0">
              <a:solidFill>
                <a:srgbClr val="5F35F7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49486"/>
            <a:ext cx="8229600" cy="339447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Физика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одна из наук 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природе.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Задачей физики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является открытие и изучение законов, связывающих между собой различные физические явления и объяснение этих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явлений.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Явления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изменения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происходящие с телами и веществами в окружающем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мире.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Физические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явления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любые превращения вещества или проявления его свойств, происходящие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без изменения состава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вещества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154173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817240" y="408063"/>
            <a:ext cx="7499176" cy="867543"/>
          </a:xfrm>
          <a:blipFill rotWithShape="1">
            <a:blip r:embed="rId2" cstate="print"/>
            <a:stretch>
              <a:fillRect l="-1220" t="-5634" b="-11268"/>
            </a:stretch>
          </a:blipFill>
        </p:spPr>
        <p:txBody>
          <a:bodyPr/>
          <a:lstStyle/>
          <a:p>
            <a:r>
              <a:rPr lang="ru-RU" dirty="0">
                <a:noFill/>
              </a:rPr>
              <a:t> </a:t>
            </a:r>
            <a:r>
              <a:rPr lang="ru-RU" dirty="0" err="1" smtClean="0">
                <a:noFill/>
              </a:rPr>
              <a:t>ттт</a:t>
            </a:r>
            <a:endParaRPr lang="ru-RU" dirty="0">
              <a:noFill/>
            </a:endParaRPr>
          </a:p>
        </p:txBody>
      </p:sp>
      <p:pic>
        <p:nvPicPr>
          <p:cNvPr id="37890" name="Picture 2" descr="http://dl.clip2ni.com/h/pics/756153001348599836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142990"/>
            <a:ext cx="3643320" cy="3643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42910" y="4643452"/>
            <a:ext cx="328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Аристотель</a:t>
            </a:r>
            <a:endParaRPr lang="ru-RU" sz="1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57720" y="1428742"/>
            <a:ext cx="428628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Впервые это слово появилось в сочинениях Аристотеля, жившего в </a:t>
            </a:r>
            <a:r>
              <a:rPr lang="en-US" dirty="0" smtClean="0"/>
              <a:t>IV</a:t>
            </a:r>
            <a:r>
              <a:rPr lang="ru-RU" dirty="0" smtClean="0"/>
              <a:t> веке до н.э.)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7348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5F35F7"/>
                </a:solidFill>
                <a:latin typeface="+mn-lt"/>
              </a:rPr>
              <a:t>Основные выводы:</a:t>
            </a:r>
            <a:endParaRPr lang="ru-RU" sz="2800" b="1" dirty="0">
              <a:solidFill>
                <a:srgbClr val="5F35F7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67240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Физические тела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любые тела, окружающие нас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Опыт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это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целенаправленные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наблюдения, производящиеся для подтверждения или опровержения физической теории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Наблюдения и опыты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являются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источниками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физических знаний.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3405666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5F35F7"/>
                </a:solidFill>
                <a:latin typeface="+mn-lt"/>
              </a:rPr>
              <a:t>Домашнее задание:</a:t>
            </a:r>
            <a:endParaRPr lang="ru-RU" sz="2400" b="1" dirty="0">
              <a:solidFill>
                <a:srgbClr val="5F35F7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Sylfaen"/>
              </a:rPr>
              <a:t>§1-3</a:t>
            </a:r>
          </a:p>
          <a:p>
            <a:r>
              <a:rPr lang="ru-RU" dirty="0" smtClean="0">
                <a:latin typeface="Sylfaen"/>
              </a:rPr>
              <a:t>Сборник </a:t>
            </a:r>
            <a:r>
              <a:rPr lang="ru-RU" dirty="0" err="1" smtClean="0">
                <a:latin typeface="Sylfaen"/>
              </a:rPr>
              <a:t>Лукашик</a:t>
            </a:r>
            <a:r>
              <a:rPr lang="ru-RU" smtClean="0">
                <a:latin typeface="Sylfaen"/>
              </a:rPr>
              <a:t> В.И. </a:t>
            </a:r>
            <a:r>
              <a:rPr lang="ru-RU" dirty="0" smtClean="0">
                <a:latin typeface="Sylfaen"/>
              </a:rPr>
              <a:t>№5; 12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395536" y="4080471"/>
            <a:ext cx="3682752" cy="867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Михаил Ломоносов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1711 — 1765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-28593"/>
            <a:ext cx="3452837" cy="41434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929058" y="642924"/>
            <a:ext cx="4824536" cy="2687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Font typeface="Arial" pitchFamily="34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русский язык  слово «физика» было введено Михаилом Васильевичем  Ломоносовым, когда он  издал первый учебник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физики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русском языке.</a:t>
            </a:r>
          </a:p>
          <a:p>
            <a:pPr marL="0" indent="0">
              <a:lnSpc>
                <a:spcPct val="160000"/>
              </a:lnSpc>
              <a:buFont typeface="Arial" pitchFamily="34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Внес большой вклад в развитие, физики, химии, металлургии и других наук.</a:t>
            </a:r>
          </a:p>
        </p:txBody>
      </p:sp>
    </p:spTree>
    <p:extLst>
      <p:ext uri="{BB962C8B-B14F-4D97-AF65-F5344CB8AC3E}">
        <p14:creationId xmlns:p14="http://schemas.microsoft.com/office/powerpoint/2010/main" xmlns="" val="677348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40960" cy="108012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Техника безопасности в кабинете физики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(общие правила)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91630"/>
            <a:ext cx="8219256" cy="3178448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sz="2200" dirty="0" smtClean="0"/>
              <a:t>Соблюдать дисциплину.</a:t>
            </a:r>
          </a:p>
          <a:p>
            <a:pPr marL="514350" indent="-514350">
              <a:buAutoNum type="arabicParenR"/>
            </a:pPr>
            <a:r>
              <a:rPr lang="ru-RU" sz="2200" dirty="0" smtClean="0"/>
              <a:t>Начинать работу только с разрешения учителя.</a:t>
            </a:r>
          </a:p>
          <a:p>
            <a:pPr marL="514350" indent="-514350">
              <a:buAutoNum type="arabicParenR"/>
            </a:pPr>
            <a:r>
              <a:rPr lang="ru-RU" sz="2200" dirty="0" smtClean="0"/>
              <a:t>Использовать оборудование только с разрешения учителя.</a:t>
            </a:r>
          </a:p>
          <a:p>
            <a:pPr marL="514350" indent="-514350">
              <a:buAutoNum type="arabicParenR"/>
            </a:pPr>
            <a:r>
              <a:rPr lang="ru-RU" sz="2200" dirty="0" smtClean="0"/>
              <a:t>Использовать оборудование строго по назначению.</a:t>
            </a:r>
          </a:p>
          <a:p>
            <a:pPr marL="514350" indent="-514350">
              <a:buAutoNum type="arabicParenR"/>
            </a:pPr>
            <a:r>
              <a:rPr lang="ru-RU" sz="2200" dirty="0" smtClean="0"/>
              <a:t>Не использовать разбитую или треснувшую стеклянную посуду.</a:t>
            </a:r>
          </a:p>
          <a:p>
            <a:pPr marL="514350" indent="-514350">
              <a:buAutoNum type="arabicParenR"/>
            </a:pPr>
            <a:r>
              <a:rPr lang="ru-RU" sz="2200" dirty="0" smtClean="0"/>
              <a:t>Не собирать руками осколки стекла.</a:t>
            </a:r>
            <a:endParaRPr lang="ru-RU" sz="2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491952"/>
            <a:ext cx="3384054" cy="33840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486878"/>
            <a:ext cx="3312368" cy="33123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1102" y="1726507"/>
            <a:ext cx="2364794" cy="2833109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182409" y="1402496"/>
            <a:ext cx="2119067" cy="3193091"/>
            <a:chOff x="1959001" y="1914716"/>
            <a:chExt cx="2054400" cy="3095648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59001" y="2610364"/>
              <a:ext cx="2054400" cy="2400000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27784" y="1914716"/>
              <a:ext cx="487412" cy="8730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787269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8"/>
            <a:ext cx="8892480" cy="108012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Техника безопасности в кабинете физики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(при выполнении лабораторных работ)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27242"/>
            <a:ext cx="8229600" cy="3448764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arenR"/>
            </a:pPr>
            <a:r>
              <a:rPr lang="ru-RU" dirty="0" smtClean="0"/>
              <a:t>Перед работой тщательно изучить её описание, уяснить </a:t>
            </a:r>
            <a:r>
              <a:rPr lang="ru-RU" smtClean="0"/>
              <a:t>ход работы.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Быть внимательным, точно выполнять указания учителя.</a:t>
            </a:r>
          </a:p>
          <a:p>
            <a:pPr marL="514350" indent="-514350">
              <a:buAutoNum type="arabicParenR"/>
            </a:pPr>
            <a:r>
              <a:rPr lang="ru-RU" dirty="0" smtClean="0"/>
              <a:t>Не покидать рабочее место без разрешения учителя.</a:t>
            </a:r>
          </a:p>
          <a:p>
            <a:pPr marL="514350" indent="-514350">
              <a:buAutoNum type="arabicParenR"/>
            </a:pPr>
            <a:r>
              <a:rPr lang="ru-RU" dirty="0"/>
              <a:t>П</a:t>
            </a:r>
            <a:r>
              <a:rPr lang="ru-RU" dirty="0" smtClean="0"/>
              <a:t>риборы</a:t>
            </a:r>
            <a:r>
              <a:rPr lang="ru-RU" dirty="0"/>
              <a:t>, оборудование и материалы </a:t>
            </a:r>
            <a:r>
              <a:rPr lang="ru-RU" dirty="0" smtClean="0"/>
              <a:t>располагать </a:t>
            </a:r>
            <a:r>
              <a:rPr lang="ru-RU" dirty="0"/>
              <a:t>в порядке, указанном </a:t>
            </a:r>
            <a:r>
              <a:rPr lang="ru-RU" dirty="0" smtClean="0"/>
              <a:t>учителем.</a:t>
            </a:r>
          </a:p>
          <a:p>
            <a:pPr marL="514350" indent="-514350">
              <a:buAutoNum type="arabicParenR"/>
            </a:pPr>
            <a:r>
              <a:rPr lang="ru-RU" dirty="0" smtClean="0"/>
              <a:t>Не иметь ничего лишнего на рабочем месте.</a:t>
            </a:r>
          </a:p>
          <a:p>
            <a:pPr marL="514350" indent="-514350">
              <a:buAutoNum type="arabicParenR"/>
            </a:pPr>
            <a:r>
              <a:rPr lang="ru-RU" dirty="0" smtClean="0"/>
              <a:t>Не выносить оборудование из кабинета.</a:t>
            </a:r>
          </a:p>
          <a:p>
            <a:pPr marL="514350" indent="-514350">
              <a:buAutoNum type="arabicParenR"/>
            </a:pPr>
            <a:r>
              <a:rPr lang="ru-RU" dirty="0" smtClean="0"/>
              <a:t>О неполадках в работе оборудования сообщать учителю </a:t>
            </a:r>
            <a:r>
              <a:rPr lang="ru-RU" b="1" dirty="0" smtClean="0"/>
              <a:t>немедленно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3688" y="1419622"/>
            <a:ext cx="3711419" cy="3345186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712683" y="1419622"/>
            <a:ext cx="3345186" cy="3345186"/>
            <a:chOff x="423954" y="2211710"/>
            <a:chExt cx="3345186" cy="334518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3954" y="2211710"/>
              <a:ext cx="3345186" cy="3345186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1289676">
              <a:off x="1475656" y="3075806"/>
              <a:ext cx="1212849" cy="1247562"/>
            </a:xfrm>
            <a:prstGeom prst="rect">
              <a:avLst/>
            </a:prstGeom>
            <a:scene3d>
              <a:camera prst="isometricOffAxis1Top"/>
              <a:lightRig rig="threePt" dir="t"/>
            </a:scene3d>
          </p:spPr>
        </p:pic>
        <p:sp>
          <p:nvSpPr>
            <p:cNvPr id="11" name="TextBox 10"/>
            <p:cNvSpPr txBox="1"/>
            <p:nvPr/>
          </p:nvSpPr>
          <p:spPr>
            <a:xfrm>
              <a:off x="1907704" y="3478237"/>
              <a:ext cx="582323" cy="461665"/>
            </a:xfrm>
            <a:prstGeom prst="rect">
              <a:avLst/>
            </a:prstGeom>
            <a:noFill/>
            <a:scene3d>
              <a:camera prst="isometricBottomDown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ru-RU" sz="800" i="1" dirty="0" smtClean="0"/>
                <a:t>Лабораторная работа</a:t>
              </a:r>
              <a:endParaRPr lang="ru-RU" sz="800" i="1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25023" y="2071684"/>
            <a:ext cx="3906831" cy="2355287"/>
            <a:chOff x="304807" y="1872647"/>
            <a:chExt cx="3906831" cy="2355287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04807" y="2283718"/>
              <a:ext cx="3906831" cy="1944216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7584" y="2527393"/>
              <a:ext cx="1259632" cy="194357"/>
            </a:xfrm>
            <a:prstGeom prst="rect">
              <a:avLst/>
            </a:prstGeom>
            <a:scene3d>
              <a:camera prst="isometricOffAxis1Top"/>
              <a:lightRig rig="threePt" dir="t"/>
            </a:scene3d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71800" y="1872647"/>
              <a:ext cx="719812" cy="977121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13740" y="2327268"/>
              <a:ext cx="488964" cy="488964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5076056" y="1454449"/>
            <a:ext cx="3906831" cy="2990035"/>
            <a:chOff x="5076056" y="1255411"/>
            <a:chExt cx="3906831" cy="2990035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076056" y="2301230"/>
              <a:ext cx="3906831" cy="1944216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8833" y="2544905"/>
              <a:ext cx="1259632" cy="194357"/>
            </a:xfrm>
            <a:prstGeom prst="rect">
              <a:avLst/>
            </a:prstGeom>
            <a:scene3d>
              <a:camera prst="isometricOffAxis1Top"/>
              <a:lightRig rig="threePt" dir="t"/>
            </a:scene3d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44142" y="1872646"/>
              <a:ext cx="719812" cy="977121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63954" y="2300423"/>
              <a:ext cx="488964" cy="488964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26916" y="2145142"/>
              <a:ext cx="939502" cy="704626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19034" y="2480608"/>
              <a:ext cx="405942" cy="322949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40352" y="1255411"/>
              <a:ext cx="925320" cy="1594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443983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31132"/>
            <a:ext cx="4416489" cy="3312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7511" y="1831132"/>
            <a:ext cx="4416489" cy="33123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58148" y="2285998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Зима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4678" y="2214560"/>
            <a:ext cx="723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Лето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214296"/>
            <a:ext cx="7715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Физика – одна из основных наук о природе</a:t>
            </a:r>
          </a:p>
          <a:p>
            <a:endParaRPr lang="ru-RU" sz="2800" dirty="0" smtClean="0"/>
          </a:p>
          <a:p>
            <a:r>
              <a:rPr lang="ru-RU" sz="2800" dirty="0" smtClean="0"/>
              <a:t>В природе происходят различные изменения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294244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16080" y="2474286"/>
            <a:ext cx="6008248" cy="2401720"/>
          </a:xfrm>
          <a:prstGeom prst="rect">
            <a:avLst/>
          </a:prstGeom>
          <a:scene3d>
            <a:camera prst="perspectiveRelaxed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380176" y="1779662"/>
            <a:ext cx="4288162" cy="22438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114948" flipV="1">
            <a:off x="5533375" y="2148517"/>
            <a:ext cx="820692" cy="1408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8208" y="1879350"/>
            <a:ext cx="720080" cy="679218"/>
          </a:xfrm>
          <a:prstGeom prst="rect">
            <a:avLst/>
          </a:prstGeom>
          <a:scene3d>
            <a:camera prst="orthographicFront">
              <a:rot lat="1681457" lon="20068567" rev="20287101"/>
            </a:camera>
            <a:lightRig rig="threePt" dir="t"/>
          </a:scene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3921236" y="-360000"/>
            <a:ext cx="1197936" cy="15618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4283968" y="-198631"/>
            <a:ext cx="551799" cy="113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8796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35977E-6 C 0.00399 0.00092 0.00816 0.00123 0.01215 0.00308 C 0.01754 0.00555 0.0257 0.02962 0.0309 0.0364 C 0.03212 0.0435 0.03403 0.05183 0.03646 0.058 C 0.03681 0.05954 0.03698 0.0614 0.03733 0.06294 C 0.03785 0.06479 0.03872 0.06602 0.03924 0.06788 C 0.04219 0.07991 0.04323 0.09379 0.04583 0.10614 C 0.04705 0.12064 0.05052 0.13514 0.0533 0.14933 C 0.05504 0.15797 0.0559 0.16661 0.05886 0.17432 C 0.0592 0.17587 0.05903 0.17803 0.05972 0.17926 C 0.06042 0.1808 0.06215 0.1808 0.06267 0.18266 C 0.06389 0.18667 0.06372 0.1916 0.06441 0.19592 C 0.06649 0.20857 0.06754 0.22184 0.07014 0.23418 C 0.07118 0.24375 0.06962 0.24128 0.07292 0.24406 " pathEditMode="relative" ptsTypes="ff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-0.07518 0.32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160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5F35F7"/>
                </a:solidFill>
                <a:latin typeface="+mn-lt"/>
              </a:rPr>
              <a:t>Физические явления</a:t>
            </a:r>
            <a:endParaRPr lang="ru-RU" sz="2000" b="1" dirty="0">
              <a:solidFill>
                <a:srgbClr val="5F35F7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9542"/>
            <a:ext cx="8229600" cy="792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Явления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изменения, происходящие с телами и веществами в окружающем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мире.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 preferRelativeResize="0">
            <a:picLocks/>
          </p:cNvPicPr>
          <p:nvPr/>
        </p:nvPicPr>
        <p:blipFill>
          <a:blip r:embed="rId2" cstate="email">
            <a:lum brigh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6992" y="1598591"/>
            <a:ext cx="2571455" cy="1760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 preferRelativeResize="0">
            <a:picLocks/>
          </p:cNvPicPr>
          <p:nvPr/>
        </p:nvPicPr>
        <p:blipFill rotWithShape="1">
          <a:blip r:embed="rId3" cstate="email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857743" y="3310635"/>
            <a:ext cx="2570241" cy="1760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 preferRelativeResize="0">
            <a:picLocks/>
          </p:cNvPicPr>
          <p:nvPr/>
        </p:nvPicPr>
        <p:blipFill rotWithShape="1">
          <a:blip r:embed="rId4" cstate="email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857356" y="1598591"/>
            <a:ext cx="2570241" cy="1760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7379" y="3277587"/>
            <a:ext cx="2571455" cy="1794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179512" y="1989527"/>
            <a:ext cx="1872208" cy="4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Механические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7419221" y="3632235"/>
            <a:ext cx="1439089" cy="626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Электро-</a:t>
            </a:r>
          </a:p>
          <a:p>
            <a:pPr marL="0" indent="0">
              <a:buFont typeface="Arial" pitchFamily="34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магнитные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417693" y="2039400"/>
            <a:ext cx="1389786" cy="438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Световые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179512" y="3701834"/>
            <a:ext cx="1440160" cy="4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Тепловые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357158" y="714362"/>
            <a:ext cx="8572560" cy="792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Физические явления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 это любые превращения вещества, происходящие без  изменения состава.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7256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11" grpId="0"/>
      <p:bldP spid="12" grpId="0"/>
      <p:bldP spid="13" grpId="0"/>
      <p:bldP spid="16" grpId="0"/>
      <p:bldP spid="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-214332"/>
            <a:ext cx="8229600" cy="85725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Основная задача физики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857238"/>
            <a:ext cx="2143140" cy="3643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Задача физики: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открывать и изучать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законы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которые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связывают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между собой явления, происходящие в природе.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libdocs.ru/tw_files2/urls_6/12/d-11916/img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785800"/>
            <a:ext cx="6429420" cy="4214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129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575</Words>
  <Application>Microsoft Office PowerPoint</Application>
  <PresentationFormat>Экран (16:9)</PresentationFormat>
  <Paragraphs>84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Что изучает физика? </vt:lpstr>
      <vt:lpstr>Слайд 2</vt:lpstr>
      <vt:lpstr>Слайд 3</vt:lpstr>
      <vt:lpstr>Техника безопасности в кабинете физики (общие правила)</vt:lpstr>
      <vt:lpstr>Техника безопасности в кабинете физики (при выполнении лабораторных работ)</vt:lpstr>
      <vt:lpstr>Слайд 6</vt:lpstr>
      <vt:lpstr>Слайд 7</vt:lpstr>
      <vt:lpstr>Физические явления</vt:lpstr>
      <vt:lpstr>Основная задача физики</vt:lpstr>
      <vt:lpstr>Слайд 10</vt:lpstr>
      <vt:lpstr>Слайд 11</vt:lpstr>
      <vt:lpstr>Некоторые физические термины</vt:lpstr>
      <vt:lpstr>Некоторые физические термины</vt:lpstr>
      <vt:lpstr>Некоторые физические термины</vt:lpstr>
      <vt:lpstr>Источник физических знаний</vt:lpstr>
      <vt:lpstr>Слайд 16</vt:lpstr>
      <vt:lpstr>Слайд 17</vt:lpstr>
      <vt:lpstr>Опыт Галилея</vt:lpstr>
      <vt:lpstr>Основные выводы:</vt:lpstr>
      <vt:lpstr>Основные выводы:</vt:lpstr>
      <vt:lpstr>Домашнее задание:</vt:lpstr>
    </vt:vector>
  </TitlesOfParts>
  <Company>CompEdu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изучает физика? Некоторые термины и наблюдения</dc:title>
  <dc:creator>User</dc:creator>
  <cp:lastModifiedBy>Пользователь</cp:lastModifiedBy>
  <cp:revision>71</cp:revision>
  <dcterms:created xsi:type="dcterms:W3CDTF">2014-10-10T10:00:50Z</dcterms:created>
  <dcterms:modified xsi:type="dcterms:W3CDTF">2017-08-30T16:43:44Z</dcterms:modified>
</cp:coreProperties>
</file>