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63" r:id="rId4"/>
    <p:sldId id="286" r:id="rId5"/>
    <p:sldId id="287" r:id="rId6"/>
    <p:sldId id="299" r:id="rId7"/>
    <p:sldId id="301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6" r:id="rId16"/>
    <p:sldId id="317" r:id="rId17"/>
    <p:sldId id="318" r:id="rId18"/>
    <p:sldId id="267" r:id="rId19"/>
    <p:sldId id="265" r:id="rId20"/>
    <p:sldId id="264" r:id="rId21"/>
    <p:sldId id="268" r:id="rId22"/>
    <p:sldId id="271" r:id="rId23"/>
    <p:sldId id="273" r:id="rId24"/>
    <p:sldId id="260" r:id="rId25"/>
    <p:sldId id="269" r:id="rId26"/>
    <p:sldId id="319" r:id="rId27"/>
    <p:sldId id="274" r:id="rId28"/>
    <p:sldId id="275" r:id="rId29"/>
    <p:sldId id="278" r:id="rId30"/>
    <p:sldId id="282" r:id="rId31"/>
    <p:sldId id="321" r:id="rId32"/>
    <p:sldId id="320" r:id="rId33"/>
    <p:sldId id="323" r:id="rId34"/>
    <p:sldId id="279" r:id="rId35"/>
    <p:sldId id="280" r:id="rId36"/>
    <p:sldId id="281" r:id="rId37"/>
    <p:sldId id="259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DAF7FE"/>
    <a:srgbClr val="F0FEFA"/>
    <a:srgbClr val="0000FF"/>
    <a:srgbClr val="B9E1FF"/>
    <a:srgbClr val="9900CC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33" autoAdjust="0"/>
    <p:restoredTop sz="94660"/>
  </p:normalViewPr>
  <p:slideViewPr>
    <p:cSldViewPr>
      <p:cViewPr>
        <p:scale>
          <a:sx n="70" d="100"/>
          <a:sy n="70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DD8A0-DAF9-42C7-8A15-3C7A777A0B72}" type="doc">
      <dgm:prSet loTypeId="urn:microsoft.com/office/officeart/2008/layout/NameandTitleOrganizationalChart" loCatId="hierarchy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B9C8F62-0156-4E5B-ABF5-36D4709515F9}">
      <dgm:prSet phldrT="[Текст]"/>
      <dgm:spPr/>
      <dgm:t>
        <a:bodyPr/>
        <a:lstStyle/>
        <a:p>
          <a:r>
            <a:rPr lang="ru-RU" b="1" spc="720" dirty="0" smtClean="0">
              <a:effectLst/>
              <a:latin typeface="Bookman Old Style" pitchFamily="18" charset="0"/>
              <a:cs typeface="Arial"/>
            </a:rPr>
            <a:t>Виды систем счисления</a:t>
          </a:r>
          <a:endParaRPr lang="ru-RU" b="1" dirty="0">
            <a:effectLst/>
            <a:latin typeface="Bookman Old Style" pitchFamily="18" charset="0"/>
          </a:endParaRPr>
        </a:p>
      </dgm:t>
    </dgm:pt>
    <dgm:pt modelId="{81256FA7-D941-48A4-83C8-B34E1AD8A3E7}" type="parTrans" cxnId="{85E06604-66DC-4BFF-BB24-2A5CF15A4076}">
      <dgm:prSet/>
      <dgm:spPr/>
      <dgm:t>
        <a:bodyPr/>
        <a:lstStyle/>
        <a:p>
          <a:endParaRPr lang="ru-RU"/>
        </a:p>
      </dgm:t>
    </dgm:pt>
    <dgm:pt modelId="{8F93C394-75A2-48E4-8FE4-7F83FD7302EC}" type="sibTrans" cxnId="{85E06604-66DC-4BFF-BB24-2A5CF15A4076}">
      <dgm:prSet/>
      <dgm:spPr/>
      <dgm:t>
        <a:bodyPr/>
        <a:lstStyle/>
        <a:p>
          <a:endParaRPr lang="ru-RU"/>
        </a:p>
      </dgm:t>
    </dgm:pt>
    <dgm:pt modelId="{D90C542C-D3C7-4A65-98D0-0CAD5A3107E0}">
      <dgm:prSet phldrT="[Текст]"/>
      <dgm:spPr/>
      <dgm:t>
        <a:bodyPr/>
        <a:lstStyle/>
        <a:p>
          <a:r>
            <a:rPr lang="ru-RU" i="1" u="none" dirty="0" smtClean="0"/>
            <a:t>Позиционные</a:t>
          </a:r>
          <a:endParaRPr lang="ru-RU" u="none" dirty="0"/>
        </a:p>
      </dgm:t>
    </dgm:pt>
    <dgm:pt modelId="{04EA50D0-FF08-4853-B7B4-3C6D10DB7308}" type="parTrans" cxnId="{11123E4D-92E7-42F1-A402-70CF714081A3}">
      <dgm:prSet/>
      <dgm:spPr/>
      <dgm:t>
        <a:bodyPr/>
        <a:lstStyle/>
        <a:p>
          <a:endParaRPr lang="ru-RU"/>
        </a:p>
      </dgm:t>
    </dgm:pt>
    <dgm:pt modelId="{1E3E3EE6-1A21-498F-8D57-0E4D1DFA7199}" type="sibTrans" cxnId="{11123E4D-92E7-42F1-A402-70CF714081A3}">
      <dgm:prSet custT="1"/>
      <dgm:spPr/>
      <dgm:t>
        <a:bodyPr/>
        <a:lstStyle/>
        <a:p>
          <a:pPr algn="l"/>
          <a:r>
            <a:rPr lang="ru-RU" sz="2000" i="1" dirty="0" smtClean="0"/>
            <a:t>значение цифры</a:t>
          </a:r>
          <a:r>
            <a:rPr lang="ru-RU" sz="2000" b="0" dirty="0" smtClean="0"/>
            <a:t>  зависит от её позиции в числе  </a:t>
          </a:r>
          <a:endParaRPr lang="ru-RU" sz="2000" dirty="0"/>
        </a:p>
      </dgm:t>
    </dgm:pt>
    <dgm:pt modelId="{CFC76D30-0E71-4CC4-8113-901CCF683446}">
      <dgm:prSet phldrT="[Текст]"/>
      <dgm:spPr/>
      <dgm:t>
        <a:bodyPr/>
        <a:lstStyle/>
        <a:p>
          <a:r>
            <a:rPr lang="ru-RU" i="1" dirty="0" smtClean="0"/>
            <a:t>Непозиционные</a:t>
          </a:r>
          <a:endParaRPr lang="ru-RU" dirty="0"/>
        </a:p>
      </dgm:t>
    </dgm:pt>
    <dgm:pt modelId="{E194BD7F-7AA1-4BD9-A45D-58D045BFAD97}" type="parTrans" cxnId="{1960927F-EFD2-48AF-B2C8-A5036B764902}">
      <dgm:prSet/>
      <dgm:spPr/>
      <dgm:t>
        <a:bodyPr/>
        <a:lstStyle/>
        <a:p>
          <a:endParaRPr lang="ru-RU"/>
        </a:p>
      </dgm:t>
    </dgm:pt>
    <dgm:pt modelId="{219D0FB3-1516-4DBB-BCAD-0F226AF9ED42}" type="sibTrans" cxnId="{1960927F-EFD2-48AF-B2C8-A5036B764902}">
      <dgm:prSet custT="1"/>
      <dgm:spPr/>
      <dgm:t>
        <a:bodyPr/>
        <a:lstStyle/>
        <a:p>
          <a:pPr algn="l"/>
          <a:r>
            <a:rPr lang="ru-RU" sz="2000" i="1" dirty="0" smtClean="0"/>
            <a:t>значение цифры</a:t>
          </a:r>
          <a:r>
            <a:rPr lang="ru-RU" sz="2000" b="0" dirty="0" smtClean="0"/>
            <a:t>  не зависит от её позиции в числе. Значение числа определяется суммой или разностью цифр  </a:t>
          </a:r>
          <a:endParaRPr lang="ru-RU" sz="2000" dirty="0"/>
        </a:p>
      </dgm:t>
    </dgm:pt>
    <dgm:pt modelId="{6E538156-9827-46DD-8F1B-B7CC5FF3107A}" type="pres">
      <dgm:prSet presAssocID="{D02DD8A0-DAF9-42C7-8A15-3C7A777A0B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BF82AC-362E-432C-B8C3-870F3F81608D}" type="pres">
      <dgm:prSet presAssocID="{AB9C8F62-0156-4E5B-ABF5-36D4709515F9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C42A5EA-4ABB-44A4-B9B9-B8611F356E24}" type="pres">
      <dgm:prSet presAssocID="{AB9C8F62-0156-4E5B-ABF5-36D4709515F9}" presName="rootComposite1" presStyleCnt="0"/>
      <dgm:spPr/>
      <dgm:t>
        <a:bodyPr/>
        <a:lstStyle/>
        <a:p>
          <a:endParaRPr lang="ru-RU"/>
        </a:p>
      </dgm:t>
    </dgm:pt>
    <dgm:pt modelId="{B3E3BCCB-3C06-48CC-BFFE-1DB15407BD2D}" type="pres">
      <dgm:prSet presAssocID="{AB9C8F62-0156-4E5B-ABF5-36D4709515F9}" presName="rootText1" presStyleLbl="node0" presStyleIdx="0" presStyleCnt="1" custScaleX="135275" custScaleY="6928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0D9F369-FAC0-4BE2-B82F-9CFE5B6FEFE5}" type="pres">
      <dgm:prSet presAssocID="{AB9C8F62-0156-4E5B-ABF5-36D4709515F9}" presName="titleText1" presStyleLbl="fgAcc0" presStyleIdx="0" presStyleCnt="1" custFlipVert="1" custFlipHor="1" custScaleX="1969" custScaleY="10266" custLinFactNeighborX="33774" custLinFactNeighborY="-210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5D10B04-C308-46A8-8F5C-A6E277B6326D}" type="pres">
      <dgm:prSet presAssocID="{AB9C8F62-0156-4E5B-ABF5-36D4709515F9}" presName="rootConnector1" presStyleLbl="node1" presStyleIdx="0" presStyleCnt="2"/>
      <dgm:spPr/>
      <dgm:t>
        <a:bodyPr/>
        <a:lstStyle/>
        <a:p>
          <a:endParaRPr lang="ru-RU"/>
        </a:p>
      </dgm:t>
    </dgm:pt>
    <dgm:pt modelId="{92BECC54-27CE-41D1-9575-188D5A14A81B}" type="pres">
      <dgm:prSet presAssocID="{AB9C8F62-0156-4E5B-ABF5-36D4709515F9}" presName="hierChild2" presStyleCnt="0"/>
      <dgm:spPr/>
      <dgm:t>
        <a:bodyPr/>
        <a:lstStyle/>
        <a:p>
          <a:endParaRPr lang="ru-RU"/>
        </a:p>
      </dgm:t>
    </dgm:pt>
    <dgm:pt modelId="{F8281095-4E20-4AE5-B8FD-DBAD96BB6B3E}" type="pres">
      <dgm:prSet presAssocID="{04EA50D0-FF08-4853-B7B4-3C6D10DB730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66B8039-6652-44E9-A899-635DEAF51CAA}" type="pres">
      <dgm:prSet presAssocID="{D90C542C-D3C7-4A65-98D0-0CAD5A3107E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C9C99CE-278A-4960-B822-5A978E5ED563}" type="pres">
      <dgm:prSet presAssocID="{D90C542C-D3C7-4A65-98D0-0CAD5A3107E0}" presName="rootComposite" presStyleCnt="0"/>
      <dgm:spPr/>
      <dgm:t>
        <a:bodyPr/>
        <a:lstStyle/>
        <a:p>
          <a:endParaRPr lang="ru-RU"/>
        </a:p>
      </dgm:t>
    </dgm:pt>
    <dgm:pt modelId="{A9244E53-11F4-4D4D-8CF3-008889EA24AB}" type="pres">
      <dgm:prSet presAssocID="{D90C542C-D3C7-4A65-98D0-0CAD5A3107E0}" presName="rootText" presStyleLbl="node1" presStyleIdx="0" presStyleCnt="2" custScaleY="64184" custLinFactNeighborX="4065" custLinFactNeighborY="-38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BFAE23F9-B476-4B6A-9303-204AA6A438EE}" type="pres">
      <dgm:prSet presAssocID="{D90C542C-D3C7-4A65-98D0-0CAD5A3107E0}" presName="titleText2" presStyleLbl="fgAcc1" presStyleIdx="0" presStyleCnt="2" custScaleX="84098" custScaleY="250042" custLinFactNeighborX="-62124" custLinFactNeighborY="4369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281E4D4-F10B-4D5F-A09E-EC8FAB5E255A}" type="pres">
      <dgm:prSet presAssocID="{D90C542C-D3C7-4A65-98D0-0CAD5A3107E0}" presName="rootConnector" presStyleLbl="node2" presStyleIdx="0" presStyleCnt="0"/>
      <dgm:spPr/>
      <dgm:t>
        <a:bodyPr/>
        <a:lstStyle/>
        <a:p>
          <a:endParaRPr lang="ru-RU"/>
        </a:p>
      </dgm:t>
    </dgm:pt>
    <dgm:pt modelId="{CCF82E0A-BB8A-4088-A814-F4AEE6D19A1E}" type="pres">
      <dgm:prSet presAssocID="{D90C542C-D3C7-4A65-98D0-0CAD5A3107E0}" presName="hierChild4" presStyleCnt="0"/>
      <dgm:spPr/>
      <dgm:t>
        <a:bodyPr/>
        <a:lstStyle/>
        <a:p>
          <a:endParaRPr lang="ru-RU"/>
        </a:p>
      </dgm:t>
    </dgm:pt>
    <dgm:pt modelId="{762A34F3-FB28-4CC1-90CE-A3FE5905BADA}" type="pres">
      <dgm:prSet presAssocID="{D90C542C-D3C7-4A65-98D0-0CAD5A3107E0}" presName="hierChild5" presStyleCnt="0"/>
      <dgm:spPr/>
      <dgm:t>
        <a:bodyPr/>
        <a:lstStyle/>
        <a:p>
          <a:endParaRPr lang="ru-RU"/>
        </a:p>
      </dgm:t>
    </dgm:pt>
    <dgm:pt modelId="{90C902A9-25B4-4A67-9AB6-7011E1CBCBA8}" type="pres">
      <dgm:prSet presAssocID="{E194BD7F-7AA1-4BD9-A45D-58D045BFAD9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81ED582-DDF0-4C2C-96AF-613A828EFB7C}" type="pres">
      <dgm:prSet presAssocID="{CFC76D30-0E71-4CC4-8113-901CCF68344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7EA33A3-8B67-4BCC-ADC8-3959042ADDAE}" type="pres">
      <dgm:prSet presAssocID="{CFC76D30-0E71-4CC4-8113-901CCF683446}" presName="rootComposite" presStyleCnt="0"/>
      <dgm:spPr/>
      <dgm:t>
        <a:bodyPr/>
        <a:lstStyle/>
        <a:p>
          <a:endParaRPr lang="ru-RU"/>
        </a:p>
      </dgm:t>
    </dgm:pt>
    <dgm:pt modelId="{8D28EBF9-0747-4D53-BB25-BD2DA472CBB0}" type="pres">
      <dgm:prSet presAssocID="{CFC76D30-0E71-4CC4-8113-901CCF683446}" presName="rootText" presStyleLbl="node1" presStyleIdx="1" presStyleCnt="2" custScaleY="62724" custLinFactNeighborX="1311" custLinFactNeighborY="-38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4997785-FE94-4FA1-A758-6BF235336AD2}" type="pres">
      <dgm:prSet presAssocID="{CFC76D30-0E71-4CC4-8113-901CCF683446}" presName="titleText2" presStyleLbl="fgAcc1" presStyleIdx="1" presStyleCnt="2" custScaleX="87543" custScaleY="257581" custLinFactNeighborX="2681" custLinFactNeighborY="365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81C428A-0582-4CE1-8506-858F0CF7D9FD}" type="pres">
      <dgm:prSet presAssocID="{CFC76D30-0E71-4CC4-8113-901CCF683446}" presName="rootConnector" presStyleLbl="node2" presStyleIdx="0" presStyleCnt="0"/>
      <dgm:spPr/>
      <dgm:t>
        <a:bodyPr/>
        <a:lstStyle/>
        <a:p>
          <a:endParaRPr lang="ru-RU"/>
        </a:p>
      </dgm:t>
    </dgm:pt>
    <dgm:pt modelId="{B158845D-83F6-4650-8A2F-DCDD29FFBDD7}" type="pres">
      <dgm:prSet presAssocID="{CFC76D30-0E71-4CC4-8113-901CCF683446}" presName="hierChild4" presStyleCnt="0"/>
      <dgm:spPr/>
      <dgm:t>
        <a:bodyPr/>
        <a:lstStyle/>
        <a:p>
          <a:endParaRPr lang="ru-RU"/>
        </a:p>
      </dgm:t>
    </dgm:pt>
    <dgm:pt modelId="{01A2EABE-B0EE-4861-A55A-6533142B6051}" type="pres">
      <dgm:prSet presAssocID="{CFC76D30-0E71-4CC4-8113-901CCF683446}" presName="hierChild5" presStyleCnt="0"/>
      <dgm:spPr/>
      <dgm:t>
        <a:bodyPr/>
        <a:lstStyle/>
        <a:p>
          <a:endParaRPr lang="ru-RU"/>
        </a:p>
      </dgm:t>
    </dgm:pt>
    <dgm:pt modelId="{F93A0E4B-F324-4608-BF56-AF1330999025}" type="pres">
      <dgm:prSet presAssocID="{AB9C8F62-0156-4E5B-ABF5-36D4709515F9}" presName="hierChild3" presStyleCnt="0"/>
      <dgm:spPr/>
      <dgm:t>
        <a:bodyPr/>
        <a:lstStyle/>
        <a:p>
          <a:endParaRPr lang="ru-RU"/>
        </a:p>
      </dgm:t>
    </dgm:pt>
  </dgm:ptLst>
  <dgm:cxnLst>
    <dgm:cxn modelId="{C5C5E618-33C4-4D99-A65A-155273124579}" type="presOf" srcId="{8F93C394-75A2-48E4-8FE4-7F83FD7302EC}" destId="{10D9F369-FAC0-4BE2-B82F-9CFE5B6FEFE5}" srcOrd="0" destOrd="0" presId="urn:microsoft.com/office/officeart/2008/layout/NameandTitleOrganizationalChart"/>
    <dgm:cxn modelId="{C1A7301D-A4F1-49CE-9B7A-C35B446E559B}" type="presOf" srcId="{AB9C8F62-0156-4E5B-ABF5-36D4709515F9}" destId="{B3E3BCCB-3C06-48CC-BFFE-1DB15407BD2D}" srcOrd="0" destOrd="0" presId="urn:microsoft.com/office/officeart/2008/layout/NameandTitleOrganizationalChart"/>
    <dgm:cxn modelId="{6CFE7DA5-42BF-4D06-A304-73F494ABC5EB}" type="presOf" srcId="{D90C542C-D3C7-4A65-98D0-0CAD5A3107E0}" destId="{A9244E53-11F4-4D4D-8CF3-008889EA24AB}" srcOrd="0" destOrd="0" presId="urn:microsoft.com/office/officeart/2008/layout/NameandTitleOrganizationalChart"/>
    <dgm:cxn modelId="{2343B57A-F77C-458D-B577-4A5C4BBB06E7}" type="presOf" srcId="{CFC76D30-0E71-4CC4-8113-901CCF683446}" destId="{8D28EBF9-0747-4D53-BB25-BD2DA472CBB0}" srcOrd="0" destOrd="0" presId="urn:microsoft.com/office/officeart/2008/layout/NameandTitleOrganizationalChart"/>
    <dgm:cxn modelId="{85E06604-66DC-4BFF-BB24-2A5CF15A4076}" srcId="{D02DD8A0-DAF9-42C7-8A15-3C7A777A0B72}" destId="{AB9C8F62-0156-4E5B-ABF5-36D4709515F9}" srcOrd="0" destOrd="0" parTransId="{81256FA7-D941-48A4-83C8-B34E1AD8A3E7}" sibTransId="{8F93C394-75A2-48E4-8FE4-7F83FD7302EC}"/>
    <dgm:cxn modelId="{11123E4D-92E7-42F1-A402-70CF714081A3}" srcId="{AB9C8F62-0156-4E5B-ABF5-36D4709515F9}" destId="{D90C542C-D3C7-4A65-98D0-0CAD5A3107E0}" srcOrd="0" destOrd="0" parTransId="{04EA50D0-FF08-4853-B7B4-3C6D10DB7308}" sibTransId="{1E3E3EE6-1A21-498F-8D57-0E4D1DFA7199}"/>
    <dgm:cxn modelId="{9840632A-7A4A-44C7-BDA7-C2EADF5CC511}" type="presOf" srcId="{CFC76D30-0E71-4CC4-8113-901CCF683446}" destId="{F81C428A-0582-4CE1-8506-858F0CF7D9FD}" srcOrd="1" destOrd="0" presId="urn:microsoft.com/office/officeart/2008/layout/NameandTitleOrganizationalChart"/>
    <dgm:cxn modelId="{27AA4E46-F549-49A5-9EF3-F386CF709FCA}" type="presOf" srcId="{04EA50D0-FF08-4853-B7B4-3C6D10DB7308}" destId="{F8281095-4E20-4AE5-B8FD-DBAD96BB6B3E}" srcOrd="0" destOrd="0" presId="urn:microsoft.com/office/officeart/2008/layout/NameandTitleOrganizationalChart"/>
    <dgm:cxn modelId="{56539A54-4CC2-4C92-B48E-57C455D074F4}" type="presOf" srcId="{AB9C8F62-0156-4E5B-ABF5-36D4709515F9}" destId="{95D10B04-C308-46A8-8F5C-A6E277B6326D}" srcOrd="1" destOrd="0" presId="urn:microsoft.com/office/officeart/2008/layout/NameandTitleOrganizationalChart"/>
    <dgm:cxn modelId="{28BF5726-E688-4FE6-8908-FBCDE69ECC89}" type="presOf" srcId="{1E3E3EE6-1A21-498F-8D57-0E4D1DFA7199}" destId="{BFAE23F9-B476-4B6A-9303-204AA6A438EE}" srcOrd="0" destOrd="0" presId="urn:microsoft.com/office/officeart/2008/layout/NameandTitleOrganizationalChart"/>
    <dgm:cxn modelId="{1960927F-EFD2-48AF-B2C8-A5036B764902}" srcId="{AB9C8F62-0156-4E5B-ABF5-36D4709515F9}" destId="{CFC76D30-0E71-4CC4-8113-901CCF683446}" srcOrd="1" destOrd="0" parTransId="{E194BD7F-7AA1-4BD9-A45D-58D045BFAD97}" sibTransId="{219D0FB3-1516-4DBB-BCAD-0F226AF9ED42}"/>
    <dgm:cxn modelId="{32E91B8B-2735-4B86-8B22-2B84CB935747}" type="presOf" srcId="{D90C542C-D3C7-4A65-98D0-0CAD5A3107E0}" destId="{9281E4D4-F10B-4D5F-A09E-EC8FAB5E255A}" srcOrd="1" destOrd="0" presId="urn:microsoft.com/office/officeart/2008/layout/NameandTitleOrganizationalChart"/>
    <dgm:cxn modelId="{B17B0D19-741C-453F-AB19-6ABA8A61D3F5}" type="presOf" srcId="{219D0FB3-1516-4DBB-BCAD-0F226AF9ED42}" destId="{D4997785-FE94-4FA1-A758-6BF235336AD2}" srcOrd="0" destOrd="0" presId="urn:microsoft.com/office/officeart/2008/layout/NameandTitleOrganizationalChart"/>
    <dgm:cxn modelId="{E773C747-072A-4111-8354-8F8923636676}" type="presOf" srcId="{E194BD7F-7AA1-4BD9-A45D-58D045BFAD97}" destId="{90C902A9-25B4-4A67-9AB6-7011E1CBCBA8}" srcOrd="0" destOrd="0" presId="urn:microsoft.com/office/officeart/2008/layout/NameandTitleOrganizationalChart"/>
    <dgm:cxn modelId="{076D933D-0359-4BB7-8053-DBE2EEB88C05}" type="presOf" srcId="{D02DD8A0-DAF9-42C7-8A15-3C7A777A0B72}" destId="{6E538156-9827-46DD-8F1B-B7CC5FF3107A}" srcOrd="0" destOrd="0" presId="urn:microsoft.com/office/officeart/2008/layout/NameandTitleOrganizationalChart"/>
    <dgm:cxn modelId="{C41A1F04-7B55-4110-ABA6-C11C22B6D93D}" type="presParOf" srcId="{6E538156-9827-46DD-8F1B-B7CC5FF3107A}" destId="{63BF82AC-362E-432C-B8C3-870F3F81608D}" srcOrd="0" destOrd="0" presId="urn:microsoft.com/office/officeart/2008/layout/NameandTitleOrganizationalChart"/>
    <dgm:cxn modelId="{FD9C2A7F-934A-47D0-BD74-38D4F77E9CE2}" type="presParOf" srcId="{63BF82AC-362E-432C-B8C3-870F3F81608D}" destId="{6C42A5EA-4ABB-44A4-B9B9-B8611F356E24}" srcOrd="0" destOrd="0" presId="urn:microsoft.com/office/officeart/2008/layout/NameandTitleOrganizationalChart"/>
    <dgm:cxn modelId="{764412BA-5E67-4EC5-98CA-9F9C63F08E53}" type="presParOf" srcId="{6C42A5EA-4ABB-44A4-B9B9-B8611F356E24}" destId="{B3E3BCCB-3C06-48CC-BFFE-1DB15407BD2D}" srcOrd="0" destOrd="0" presId="urn:microsoft.com/office/officeart/2008/layout/NameandTitleOrganizationalChart"/>
    <dgm:cxn modelId="{FC946296-756B-4302-81B6-7EF90D434739}" type="presParOf" srcId="{6C42A5EA-4ABB-44A4-B9B9-B8611F356E24}" destId="{10D9F369-FAC0-4BE2-B82F-9CFE5B6FEFE5}" srcOrd="1" destOrd="0" presId="urn:microsoft.com/office/officeart/2008/layout/NameandTitleOrganizationalChart"/>
    <dgm:cxn modelId="{E620001D-8E4A-4B5A-AB0A-F1F8FD08B036}" type="presParOf" srcId="{6C42A5EA-4ABB-44A4-B9B9-B8611F356E24}" destId="{95D10B04-C308-46A8-8F5C-A6E277B6326D}" srcOrd="2" destOrd="0" presId="urn:microsoft.com/office/officeart/2008/layout/NameandTitleOrganizationalChart"/>
    <dgm:cxn modelId="{DCE96D95-A255-402F-BDE4-474E235DAB60}" type="presParOf" srcId="{63BF82AC-362E-432C-B8C3-870F3F81608D}" destId="{92BECC54-27CE-41D1-9575-188D5A14A81B}" srcOrd="1" destOrd="0" presId="urn:microsoft.com/office/officeart/2008/layout/NameandTitleOrganizationalChart"/>
    <dgm:cxn modelId="{0995909B-D26D-458A-B552-78AFE1BF5924}" type="presParOf" srcId="{92BECC54-27CE-41D1-9575-188D5A14A81B}" destId="{F8281095-4E20-4AE5-B8FD-DBAD96BB6B3E}" srcOrd="0" destOrd="0" presId="urn:microsoft.com/office/officeart/2008/layout/NameandTitleOrganizationalChart"/>
    <dgm:cxn modelId="{72EF4EC0-A614-4782-BA90-23BC3A560E08}" type="presParOf" srcId="{92BECC54-27CE-41D1-9575-188D5A14A81B}" destId="{D66B8039-6652-44E9-A899-635DEAF51CAA}" srcOrd="1" destOrd="0" presId="urn:microsoft.com/office/officeart/2008/layout/NameandTitleOrganizationalChart"/>
    <dgm:cxn modelId="{DF29A25D-F70D-4352-BD24-A0CF60BD7C1C}" type="presParOf" srcId="{D66B8039-6652-44E9-A899-635DEAF51CAA}" destId="{EC9C99CE-278A-4960-B822-5A978E5ED563}" srcOrd="0" destOrd="0" presId="urn:microsoft.com/office/officeart/2008/layout/NameandTitleOrganizationalChart"/>
    <dgm:cxn modelId="{1221CF52-2BA2-43FB-860E-C520082B980A}" type="presParOf" srcId="{EC9C99CE-278A-4960-B822-5A978E5ED563}" destId="{A9244E53-11F4-4D4D-8CF3-008889EA24AB}" srcOrd="0" destOrd="0" presId="urn:microsoft.com/office/officeart/2008/layout/NameandTitleOrganizationalChart"/>
    <dgm:cxn modelId="{AA7AB1E1-3516-437C-BFD2-EE2EC3B57F07}" type="presParOf" srcId="{EC9C99CE-278A-4960-B822-5A978E5ED563}" destId="{BFAE23F9-B476-4B6A-9303-204AA6A438EE}" srcOrd="1" destOrd="0" presId="urn:microsoft.com/office/officeart/2008/layout/NameandTitleOrganizationalChart"/>
    <dgm:cxn modelId="{1377DE42-98AF-442F-B254-047443C5C78E}" type="presParOf" srcId="{EC9C99CE-278A-4960-B822-5A978E5ED563}" destId="{9281E4D4-F10B-4D5F-A09E-EC8FAB5E255A}" srcOrd="2" destOrd="0" presId="urn:microsoft.com/office/officeart/2008/layout/NameandTitleOrganizationalChart"/>
    <dgm:cxn modelId="{07907A0E-FFB0-4265-85CF-544934F56283}" type="presParOf" srcId="{D66B8039-6652-44E9-A899-635DEAF51CAA}" destId="{CCF82E0A-BB8A-4088-A814-F4AEE6D19A1E}" srcOrd="1" destOrd="0" presId="urn:microsoft.com/office/officeart/2008/layout/NameandTitleOrganizationalChart"/>
    <dgm:cxn modelId="{7234092D-DDE3-40B4-991A-F67E74DE61AC}" type="presParOf" srcId="{D66B8039-6652-44E9-A899-635DEAF51CAA}" destId="{762A34F3-FB28-4CC1-90CE-A3FE5905BADA}" srcOrd="2" destOrd="0" presId="urn:microsoft.com/office/officeart/2008/layout/NameandTitleOrganizationalChart"/>
    <dgm:cxn modelId="{FEE05E0B-FBE8-480F-825C-34B523E23AC9}" type="presParOf" srcId="{92BECC54-27CE-41D1-9575-188D5A14A81B}" destId="{90C902A9-25B4-4A67-9AB6-7011E1CBCBA8}" srcOrd="2" destOrd="0" presId="urn:microsoft.com/office/officeart/2008/layout/NameandTitleOrganizationalChart"/>
    <dgm:cxn modelId="{57938303-B552-40C2-A123-A40D58AD624F}" type="presParOf" srcId="{92BECC54-27CE-41D1-9575-188D5A14A81B}" destId="{F81ED582-DDF0-4C2C-96AF-613A828EFB7C}" srcOrd="3" destOrd="0" presId="urn:microsoft.com/office/officeart/2008/layout/NameandTitleOrganizationalChart"/>
    <dgm:cxn modelId="{5B9D761C-3361-430E-9D0D-68F01E55D2FE}" type="presParOf" srcId="{F81ED582-DDF0-4C2C-96AF-613A828EFB7C}" destId="{97EA33A3-8B67-4BCC-ADC8-3959042ADDAE}" srcOrd="0" destOrd="0" presId="urn:microsoft.com/office/officeart/2008/layout/NameandTitleOrganizationalChart"/>
    <dgm:cxn modelId="{FC36BDB5-C742-4462-B716-7716BE04B73F}" type="presParOf" srcId="{97EA33A3-8B67-4BCC-ADC8-3959042ADDAE}" destId="{8D28EBF9-0747-4D53-BB25-BD2DA472CBB0}" srcOrd="0" destOrd="0" presId="urn:microsoft.com/office/officeart/2008/layout/NameandTitleOrganizationalChart"/>
    <dgm:cxn modelId="{CB67B700-6882-4C08-B8CA-E1FFF8ECC183}" type="presParOf" srcId="{97EA33A3-8B67-4BCC-ADC8-3959042ADDAE}" destId="{D4997785-FE94-4FA1-A758-6BF235336AD2}" srcOrd="1" destOrd="0" presId="urn:microsoft.com/office/officeart/2008/layout/NameandTitleOrganizationalChart"/>
    <dgm:cxn modelId="{63E28EB9-A1E6-4E40-BD1B-19C26702C299}" type="presParOf" srcId="{97EA33A3-8B67-4BCC-ADC8-3959042ADDAE}" destId="{F81C428A-0582-4CE1-8506-858F0CF7D9FD}" srcOrd="2" destOrd="0" presId="urn:microsoft.com/office/officeart/2008/layout/NameandTitleOrganizationalChart"/>
    <dgm:cxn modelId="{28072179-A285-415F-9F8C-58836384017E}" type="presParOf" srcId="{F81ED582-DDF0-4C2C-96AF-613A828EFB7C}" destId="{B158845D-83F6-4650-8A2F-DCDD29FFBDD7}" srcOrd="1" destOrd="0" presId="urn:microsoft.com/office/officeart/2008/layout/NameandTitleOrganizationalChart"/>
    <dgm:cxn modelId="{BAA2FE00-E4BA-441B-AF08-3C781E0AC193}" type="presParOf" srcId="{F81ED582-DDF0-4C2C-96AF-613A828EFB7C}" destId="{01A2EABE-B0EE-4861-A55A-6533142B6051}" srcOrd="2" destOrd="0" presId="urn:microsoft.com/office/officeart/2008/layout/NameandTitleOrganizationalChart"/>
    <dgm:cxn modelId="{DA2EB92D-4038-45A5-B5C8-C37E8B99471D}" type="presParOf" srcId="{63BF82AC-362E-432C-B8C3-870F3F81608D}" destId="{F93A0E4B-F324-4608-BF56-AF1330999025}" srcOrd="2" destOrd="0" presId="urn:microsoft.com/office/officeart/2008/layout/NameandTitleOrganizationalChar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9D22D-87FB-4720-B995-65D12EFF96DB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42949-0449-49D4-A665-14D4FE4B2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279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142984"/>
            <a:ext cx="48863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447197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E92A1-C367-408D-B5B9-47B9AF302E55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85906-2487-4137-8474-AC8BDB983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657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3D3D-87C0-4CE8-B1C7-80685BF684EA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E1557-B2B4-4214-AAA0-6458A7E8A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46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47D0-2A81-4E88-8FE7-009EFC1B0F61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B4B22-F2AD-46F3-9581-51737DCCB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336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92C12-4671-4ACC-9713-E45F5BF7BBE5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4B8-34B0-4244-B255-706B911E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93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9E16C-4A11-4347-83AC-CF7E3B4385A1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1DDCE-D26E-4C38-B8CF-E0BAF60FC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014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05EEC-D508-4395-8EFC-4A171979F66A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B1C36-5C9D-435D-ACBF-E9E79A78E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127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2DC1-6483-4042-955A-ADC5057C313C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5DE6-B803-4F5C-B52C-7832A6DA5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938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299D-7292-4654-B363-9BA6628963C5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C947-66BD-46C2-B9F1-5A9F879AF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316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CDEF-3F7C-442C-BFCF-A3EB172ADEC4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58A4E-7215-4E96-AF71-170BE7DFE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58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1A9A5-6EA3-4F1A-85DE-333AAFFC3B00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995-B9A4-44DE-A692-7EEA5EC4D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791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3A735-9ED9-41A5-B80B-C45B443D1CEF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E1576-00A7-45D6-8868-BDAC0BC16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806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928813" y="1571625"/>
            <a:ext cx="70151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C7FE27-8004-4038-AD9C-261A1A1491BF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C929E0-F2F3-4D66-8848-AB61F74E8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143000"/>
            <a:ext cx="5616624" cy="221399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Двоичная система счисления</a:t>
            </a:r>
            <a:b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endParaRPr lang="ru-RU" sz="400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9424" y="5214950"/>
            <a:ext cx="51845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Информатика. 9 </a:t>
            </a:r>
            <a:r>
              <a:rPr lang="ru-RU" sz="1800" b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кл</a:t>
            </a:r>
            <a:endParaRPr lang="ru-RU" sz="1800" b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Литвиненко Р.И.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СОШ 9. Таштагол</a:t>
            </a:r>
            <a:endParaRPr lang="ru-RU" sz="1800" b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images.myshared.ru/6/568317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mages.myshared.ru/4/150937/slide_19.jpg"/>
          <p:cNvPicPr>
            <a:picLocks noChangeAspect="1" noChangeArrowheads="1"/>
          </p:cNvPicPr>
          <p:nvPr/>
        </p:nvPicPr>
        <p:blipFill>
          <a:blip r:embed="rId2"/>
          <a:srcRect l="10313" b="3750"/>
          <a:stretch>
            <a:fillRect/>
          </a:stretch>
        </p:blipFill>
        <p:spPr bwMode="auto">
          <a:xfrm>
            <a:off x="0" y="0"/>
            <a:ext cx="8858280" cy="7129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nenuda.ru/nuda/189/188723/188723_html_m4cb39f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24621" cy="11316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071810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Впервые  зачатки появилась в </a:t>
            </a:r>
            <a:r>
              <a:rPr lang="ru-RU" sz="2400" dirty="0" smtClean="0">
                <a:solidFill>
                  <a:srgbClr val="003366"/>
                </a:solidFill>
              </a:rPr>
              <a:t>Древнем Вавилоне</a:t>
            </a:r>
            <a:r>
              <a:rPr lang="ru-RU" sz="2400" dirty="0" smtClean="0"/>
              <a:t>, почти в то же время она была изобретена в </a:t>
            </a:r>
            <a:r>
              <a:rPr lang="ru-RU" sz="2400" dirty="0" smtClean="0">
                <a:solidFill>
                  <a:srgbClr val="003366"/>
                </a:solidFill>
              </a:rPr>
              <a:t>Китае</a:t>
            </a:r>
            <a:r>
              <a:rPr lang="ru-RU" sz="2400" dirty="0" smtClean="0"/>
              <a:t>, потом в </a:t>
            </a:r>
            <a:r>
              <a:rPr lang="ru-RU" sz="2400" dirty="0" smtClean="0">
                <a:solidFill>
                  <a:srgbClr val="003366"/>
                </a:solidFill>
              </a:rPr>
              <a:t>Индии</a:t>
            </a:r>
            <a:r>
              <a:rPr lang="ru-RU" sz="2400" dirty="0" smtClean="0"/>
              <a:t>, откуда перекочевала на </a:t>
            </a:r>
            <a:r>
              <a:rPr lang="ru-RU" sz="2400" dirty="0" smtClean="0">
                <a:solidFill>
                  <a:srgbClr val="003366"/>
                </a:solidFill>
              </a:rPr>
              <a:t>Аравийский полуостров</a:t>
            </a:r>
            <a:r>
              <a:rPr lang="ru-RU" sz="2400" dirty="0" smtClean="0"/>
              <a:t>, а затем и в </a:t>
            </a:r>
            <a:r>
              <a:rPr lang="ru-RU" sz="2400" dirty="0" smtClean="0">
                <a:solidFill>
                  <a:srgbClr val="003366"/>
                </a:solidFill>
              </a:rPr>
              <a:t>Европу</a:t>
            </a:r>
            <a:r>
              <a:rPr lang="ru-RU" sz="2400" dirty="0" smtClean="0"/>
              <a:t>. Здесь эту систему счисления назвали </a:t>
            </a:r>
            <a:r>
              <a:rPr lang="ru-RU" sz="2400" dirty="0" smtClean="0">
                <a:solidFill>
                  <a:srgbClr val="003366"/>
                </a:solidFill>
              </a:rPr>
              <a:t>Арабской</a:t>
            </a:r>
            <a:r>
              <a:rPr lang="ru-RU" sz="2400" dirty="0" smtClean="0"/>
              <a:t>, и под этим именем она разошлась по всему миру. Так что, говоря "</a:t>
            </a:r>
            <a:r>
              <a:rPr lang="ru-RU" sz="2400" dirty="0" smtClean="0">
                <a:solidFill>
                  <a:srgbClr val="003366"/>
                </a:solidFill>
              </a:rPr>
              <a:t>арабские числа</a:t>
            </a:r>
            <a:r>
              <a:rPr lang="ru-RU" sz="2400" dirty="0" smtClean="0"/>
              <a:t>" надо иметь в виду, ну, хотя бы индийские.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Арабская система счисления</a:t>
            </a:r>
            <a:endParaRPr lang="ru-RU" sz="2800" b="1" dirty="0">
              <a:latin typeface="Bookman Old Style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785794"/>
            <a:ext cx="885828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refy.ru/images/56/1394899944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050325" cy="461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645941237"/>
              </p:ext>
            </p:extLst>
          </p:nvPr>
        </p:nvGraphicFramePr>
        <p:xfrm>
          <a:off x="571472" y="260560"/>
          <a:ext cx="8358246" cy="5383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0100" y="5786454"/>
            <a:ext cx="194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555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6286512" y="5857892"/>
            <a:ext cx="194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XXXIX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857620" y="2643182"/>
            <a:ext cx="5040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0" dirty="0"/>
              <a:t>– </a:t>
            </a:r>
            <a:r>
              <a:rPr lang="ru-RU" sz="2400" dirty="0">
                <a:solidFill>
                  <a:srgbClr val="993300"/>
                </a:solidFill>
              </a:rPr>
              <a:t>основание (</a:t>
            </a:r>
            <a:r>
              <a:rPr lang="en-US" sz="2400" dirty="0">
                <a:solidFill>
                  <a:srgbClr val="993300"/>
                </a:solidFill>
              </a:rPr>
              <a:t>p)</a:t>
            </a:r>
            <a:r>
              <a:rPr lang="ru-RU" sz="2400" dirty="0">
                <a:solidFill>
                  <a:srgbClr val="993300"/>
                </a:solidFill>
              </a:rPr>
              <a:t> </a:t>
            </a:r>
          </a:p>
          <a:p>
            <a:pPr eaLnBrk="1" hangingPunct="1"/>
            <a:r>
              <a:rPr lang="en-US" b="0" dirty="0"/>
              <a:t>          </a:t>
            </a:r>
            <a:r>
              <a:rPr lang="ru-RU" b="0" dirty="0"/>
              <a:t>   </a:t>
            </a:r>
            <a:endParaRPr lang="ru-RU" sz="2400" b="0" dirty="0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357158" y="3714752"/>
            <a:ext cx="3500462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0" dirty="0">
                <a:latin typeface="Bookman Old Style" pitchFamily="18" charset="0"/>
              </a:rPr>
              <a:t>Набор  всех цифр для записи числа 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214810" y="3857628"/>
            <a:ext cx="187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0" dirty="0"/>
              <a:t>–  </a:t>
            </a:r>
            <a:r>
              <a:rPr lang="ru-RU" sz="2400" dirty="0">
                <a:solidFill>
                  <a:srgbClr val="993300"/>
                </a:solidFill>
              </a:rPr>
              <a:t>алфавит</a:t>
            </a:r>
            <a:endParaRPr lang="ru-RU" sz="2400" b="0" dirty="0"/>
          </a:p>
        </p:txBody>
      </p:sp>
      <p:sp>
        <p:nvSpPr>
          <p:cNvPr id="11274" name="Text Box 2"/>
          <p:cNvSpPr txBox="1">
            <a:spLocks noChangeArrowheads="1"/>
          </p:cNvSpPr>
          <p:nvPr/>
        </p:nvSpPr>
        <p:spPr bwMode="auto">
          <a:xfrm>
            <a:off x="357158" y="2571745"/>
            <a:ext cx="350046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0" dirty="0">
                <a:latin typeface="Bookman Old Style" pitchFamily="18" charset="0"/>
              </a:rPr>
              <a:t>Количество цифр для записи </a:t>
            </a:r>
            <a:r>
              <a:rPr lang="ru-RU" sz="2400" b="0" dirty="0" smtClean="0">
                <a:latin typeface="Bookman Old Style" pitchFamily="18" charset="0"/>
              </a:rPr>
              <a:t>числа</a:t>
            </a:r>
            <a:endParaRPr lang="ru-RU" sz="2400" b="0" dirty="0"/>
          </a:p>
        </p:txBody>
      </p:sp>
      <p:sp>
        <p:nvSpPr>
          <p:cNvPr id="42053" name="Text Box 69"/>
          <p:cNvSpPr txBox="1">
            <a:spLocks noChangeArrowheads="1"/>
          </p:cNvSpPr>
          <p:nvPr/>
        </p:nvSpPr>
        <p:spPr bwMode="auto">
          <a:xfrm>
            <a:off x="-214346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latin typeface="Arno Pro Caption" pitchFamily="18" charset="0"/>
              </a:rPr>
              <a:t>Позиционные системы </a:t>
            </a:r>
            <a:r>
              <a:rPr lang="ru-RU" sz="3200" b="1" dirty="0" smtClean="0">
                <a:latin typeface="Arno Pro Caption" pitchFamily="18" charset="0"/>
              </a:rPr>
              <a:t>счисления</a:t>
            </a:r>
            <a:endParaRPr lang="ru-RU" sz="3200" b="1" dirty="0">
              <a:latin typeface="Arno Pro Caption" pitchFamily="18" charset="0"/>
            </a:endParaRPr>
          </a:p>
        </p:txBody>
      </p:sp>
      <p:sp>
        <p:nvSpPr>
          <p:cNvPr id="42054" name="Text Box 70"/>
          <p:cNvSpPr txBox="1">
            <a:spLocks noChangeArrowheads="1"/>
          </p:cNvSpPr>
          <p:nvPr/>
        </p:nvSpPr>
        <p:spPr bwMode="auto">
          <a:xfrm>
            <a:off x="357158" y="1357298"/>
            <a:ext cx="83582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kumimoji="1" lang="ru-RU" sz="2800" b="0" dirty="0">
                <a:latin typeface="Bookman Old Style" pitchFamily="18" charset="0"/>
              </a:rPr>
              <a:t>Каждая позиционная система счисления имеет определенный алфавит и основание</a:t>
            </a:r>
            <a:r>
              <a:rPr kumimoji="1" lang="ru-RU" sz="2000" b="0" dirty="0"/>
              <a:t>.</a:t>
            </a:r>
          </a:p>
        </p:txBody>
      </p:sp>
      <p:sp>
        <p:nvSpPr>
          <p:cNvPr id="11273" name="Text Box 72"/>
          <p:cNvSpPr txBox="1">
            <a:spLocks noChangeArrowheads="1"/>
          </p:cNvSpPr>
          <p:nvPr/>
        </p:nvSpPr>
        <p:spPr bwMode="auto">
          <a:xfrm>
            <a:off x="5219700" y="3573463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0"/>
              <a:t>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857232"/>
            <a:ext cx="9144000" cy="7143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54" name="Group 38"/>
          <p:cNvGraphicFramePr>
            <a:graphicFrameLocks noGrp="1"/>
          </p:cNvGraphicFramePr>
          <p:nvPr/>
        </p:nvGraphicFramePr>
        <p:xfrm>
          <a:off x="0" y="2714620"/>
          <a:ext cx="9144000" cy="3429024"/>
        </p:xfrm>
        <a:graphic>
          <a:graphicData uri="http://schemas.openxmlformats.org/drawingml/2006/table">
            <a:tbl>
              <a:tblPr/>
              <a:tblGrid>
                <a:gridCol w="1500166"/>
                <a:gridCol w="3214710"/>
                <a:gridCol w="4429124"/>
              </a:tblGrid>
              <a:tr h="638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Основание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Алфавит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C00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р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= 2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Двоичная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0 1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C00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р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= 3</a:t>
                      </a: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Троичная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0 1 2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р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= 8</a:t>
                      </a: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Восьмеричная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C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0 1 2 3 4 5 6 7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р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= 16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Шестнадцатеричная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0 1 2 3 4 5 6 7 8 9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A B C D E F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1857356" y="2071678"/>
            <a:ext cx="5184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990000"/>
                </a:solidFill>
              </a:rPr>
              <a:t>Алфавиты систем счисления</a:t>
            </a: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357158" y="1071546"/>
            <a:ext cx="7489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kumimoji="1" lang="ru-RU" sz="2400" b="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Если основание больше 10</a:t>
            </a:r>
            <a:r>
              <a:rPr kumimoji="1" lang="ru-RU" sz="2400" b="0" i="1" dirty="0" smtClean="0"/>
              <a:t>  </a:t>
            </a:r>
            <a:r>
              <a:rPr kumimoji="1" lang="ru-RU" sz="2400" b="0" i="1" dirty="0"/>
              <a:t>к десяти арабским цифрам добавляют латинские буквы</a:t>
            </a:r>
            <a:r>
              <a:rPr kumimoji="1" lang="ru-RU" sz="2400" b="0" i="1" dirty="0" smtClean="0"/>
              <a:t>. </a:t>
            </a:r>
            <a:endParaRPr lang="ru-RU" sz="2400" dirty="0">
              <a:solidFill>
                <a:srgbClr val="990000"/>
              </a:solidFill>
            </a:endParaRPr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214282" y="285728"/>
            <a:ext cx="777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0" dirty="0"/>
              <a:t>Позиция цифры в числе называется </a:t>
            </a:r>
            <a:r>
              <a:rPr lang="ru-RU" sz="2400" b="0" dirty="0">
                <a:solidFill>
                  <a:srgbClr val="993300"/>
                </a:solidFill>
              </a:rPr>
              <a:t>разрядом</a:t>
            </a:r>
            <a:r>
              <a:rPr lang="ru-RU" sz="2400" b="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628800"/>
            <a:ext cx="5616624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Двоичная система счисления</a:t>
            </a:r>
            <a:endParaRPr lang="ru-RU" sz="36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1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787228" y="1628800"/>
            <a:ext cx="1872208" cy="648072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1854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 </a:t>
            </a:r>
            <a:endParaRPr lang="ru-RU" altLang="ru-RU" sz="3000" b="1" dirty="0" smtClean="0">
              <a:solidFill>
                <a:srgbClr val="9900CC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787227" y="2630252"/>
            <a:ext cx="804438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1854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=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10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3 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 8*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10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+ 5*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10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+4*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10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0</a:t>
            </a:r>
            <a:endParaRPr lang="ru-RU" altLang="ru-RU" sz="3000" b="1" dirty="0" smtClean="0">
              <a:solidFill>
                <a:srgbClr val="9900C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227" y="2460975"/>
            <a:ext cx="136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  3  2 1  0 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2155378" y="1628800"/>
            <a:ext cx="667623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=1*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1000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+8*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100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+5*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10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+4*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2613" y="116632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Развёрнутая форма записи числа</a:t>
            </a:r>
            <a:endParaRPr lang="ru-RU" sz="280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203848" y="1412776"/>
            <a:ext cx="216024" cy="28803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572000" y="1421160"/>
            <a:ext cx="216024" cy="28803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643570" y="1403276"/>
            <a:ext cx="216024" cy="28803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00826" y="1376661"/>
            <a:ext cx="216024" cy="28803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11000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1410"/>
    </mc:Choice>
    <mc:Fallback>
      <p:transition spd="slow" advTm="51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5" grpId="0"/>
      <p:bldP spid="3" grpId="0"/>
      <p:bldP spid="15" grpId="0"/>
      <p:bldP spid="4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54902"/>
              </a:srgbClr>
            </a:gs>
            <a:gs pos="39999">
              <a:schemeClr val="bg1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875" cy="7920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Может ли такое быть?</a:t>
            </a:r>
            <a:endParaRPr lang="ru-RU" sz="36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14480" y="928670"/>
            <a:ext cx="5072098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>
                <a:latin typeface="Bookman Old Style" pitchFamily="18" charset="0"/>
              </a:rPr>
              <a:t>Ей было тысяча сто лет,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Она в сто первый класс ходила,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В портфеле по сто книг носила – 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Все это правда, а не бред.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Когда, пыля десятком ног,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Она шагала по дороге,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За ней всегда бежал щенок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С одним хвостом, зато </a:t>
            </a:r>
            <a:r>
              <a:rPr lang="ru-RU" sz="2000" i="1" dirty="0" err="1" smtClean="0">
                <a:latin typeface="Bookman Old Style" pitchFamily="18" charset="0"/>
              </a:rPr>
              <a:t>стоногий</a:t>
            </a:r>
            <a:r>
              <a:rPr lang="ru-RU" sz="2000" i="1" dirty="0" smtClean="0">
                <a:latin typeface="Bookman Old Style" pitchFamily="18" charset="0"/>
              </a:rPr>
              <a:t>.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Она ловила каждый звук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Своими десятью ушами, 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И десять загорелых рук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Портфель и поводок держали.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И десять темно-синих глаз 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Рассматривали мир привычно, 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Но станет все совсем обычным, 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Когда поймете наш рассказ.</a:t>
            </a:r>
          </a:p>
          <a:p>
            <a:pPr marL="0" indent="0" algn="r">
              <a:buNone/>
            </a:pPr>
            <a:r>
              <a:rPr lang="ru-RU" sz="2000" i="1" dirty="0" smtClean="0">
                <a:latin typeface="Bookman Old Style" pitchFamily="18" charset="0"/>
              </a:rPr>
              <a:t>А.Н. Стариков</a:t>
            </a:r>
          </a:p>
          <a:p>
            <a:pPr marL="0" indent="0" algn="r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2453097" cy="34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static8.depositphotos.com/1000792/1065/v/950/depositphotos_10659058-Cute-Do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476" y="4328874"/>
            <a:ext cx="666837" cy="828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5586" y="188640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Перевод целых чисел </a:t>
            </a:r>
          </a:p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из двоичной системы в десятичную</a:t>
            </a:r>
            <a:endParaRPr lang="ru-RU" sz="280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042487" y="1990062"/>
            <a:ext cx="169999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10111</a:t>
            </a:r>
            <a:r>
              <a:rPr lang="ru-RU" altLang="ru-RU" sz="3000" b="1" baseline="-25000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902333" y="3356992"/>
            <a:ext cx="804438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10111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2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=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16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+ 0*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8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4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= 23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458" y="1783041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4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3850" y="1783041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3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9874" y="1783041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2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5898" y="1783304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1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1922" y="1779754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0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2313083" y="1990062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=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4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>
            <a:off x="1273482" y="2494119"/>
            <a:ext cx="1613015" cy="426908"/>
          </a:xfrm>
          <a:prstGeom prst="curvedUpArrow">
            <a:avLst>
              <a:gd name="adj1" fmla="val 5742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470981" flipV="1">
            <a:off x="1244178" y="1552458"/>
            <a:ext cx="2210327" cy="426908"/>
          </a:xfrm>
          <a:prstGeom prst="curvedUpArrow">
            <a:avLst>
              <a:gd name="adj1" fmla="val 13581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3400788" y="1990062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+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0*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3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>
            <a:off x="1443241" y="2497671"/>
            <a:ext cx="2451368" cy="426908"/>
          </a:xfrm>
          <a:prstGeom prst="curvedUpArrow">
            <a:avLst>
              <a:gd name="adj1" fmla="val 5742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 rot="309866" flipV="1">
            <a:off x="1453698" y="1516566"/>
            <a:ext cx="3071788" cy="426908"/>
          </a:xfrm>
          <a:prstGeom prst="curvedUpArrow">
            <a:avLst>
              <a:gd name="adj1" fmla="val 13581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4438715" y="1993397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+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>
            <a:off x="1671171" y="2460717"/>
            <a:ext cx="3332493" cy="426908"/>
          </a:xfrm>
          <a:prstGeom prst="curvedUpArrow">
            <a:avLst>
              <a:gd name="adj1" fmla="val 5742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309866" flipV="1">
            <a:off x="1744850" y="1486222"/>
            <a:ext cx="3818512" cy="461726"/>
          </a:xfrm>
          <a:prstGeom prst="curvedUpArrow">
            <a:avLst>
              <a:gd name="adj1" fmla="val 13581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5561180" y="1990062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+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1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29" name="Выгнутая вниз стрелка 28"/>
          <p:cNvSpPr/>
          <p:nvPr/>
        </p:nvSpPr>
        <p:spPr>
          <a:xfrm>
            <a:off x="1892485" y="2419901"/>
            <a:ext cx="4248858" cy="426908"/>
          </a:xfrm>
          <a:prstGeom prst="curvedUpArrow">
            <a:avLst>
              <a:gd name="adj1" fmla="val 5742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низ стрелка 29"/>
          <p:cNvSpPr/>
          <p:nvPr/>
        </p:nvSpPr>
        <p:spPr>
          <a:xfrm rot="266937" flipV="1">
            <a:off x="1886318" y="1425707"/>
            <a:ext cx="4796786" cy="517331"/>
          </a:xfrm>
          <a:prstGeom prst="curvedUpArrow">
            <a:avLst>
              <a:gd name="adj1" fmla="val 13581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 bwMode="auto">
          <a:xfrm>
            <a:off x="6652731" y="1990062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+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0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32" name="Выгнутая вниз стрелка 31"/>
          <p:cNvSpPr/>
          <p:nvPr/>
        </p:nvSpPr>
        <p:spPr>
          <a:xfrm>
            <a:off x="2048863" y="2457382"/>
            <a:ext cx="5168818" cy="426908"/>
          </a:xfrm>
          <a:prstGeom prst="curvedUpArrow">
            <a:avLst>
              <a:gd name="adj1" fmla="val 5742"/>
              <a:gd name="adj2" fmla="val 28297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низ стрелка 32"/>
          <p:cNvSpPr/>
          <p:nvPr/>
        </p:nvSpPr>
        <p:spPr>
          <a:xfrm rot="195104" flipV="1">
            <a:off x="2088287" y="1429223"/>
            <a:ext cx="5672474" cy="517331"/>
          </a:xfrm>
          <a:prstGeom prst="curvedUpArrow">
            <a:avLst>
              <a:gd name="adj1" fmla="val 13581"/>
              <a:gd name="adj2" fmla="val 21451"/>
              <a:gd name="adj3" fmla="val 3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 bwMode="auto">
          <a:xfrm>
            <a:off x="3232190" y="4293096"/>
            <a:ext cx="142606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10111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2 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35" name="Объект 2"/>
          <p:cNvSpPr txBox="1">
            <a:spLocks/>
          </p:cNvSpPr>
          <p:nvPr/>
        </p:nvSpPr>
        <p:spPr bwMode="auto">
          <a:xfrm>
            <a:off x="4538333" y="4293096"/>
            <a:ext cx="12286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= 23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66385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1572"/>
    </mc:Choice>
    <mc:Fallback>
      <p:transition spd="slow" advTm="71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7" grpId="0" animBg="1"/>
      <p:bldP spid="17" grpId="1" animBg="1"/>
      <p:bldP spid="20" grpId="0" animBg="1"/>
      <p:bldP spid="20" grpId="1" animBg="1"/>
      <p:bldP spid="22" grpId="0"/>
      <p:bldP spid="23" grpId="0" animBg="1"/>
      <p:bldP spid="23" grpId="1" animBg="1"/>
      <p:bldP spid="24" grpId="0" animBg="1"/>
      <p:bldP spid="24" grpId="1" animBg="1"/>
      <p:bldP spid="25" grpId="0"/>
      <p:bldP spid="26" grpId="0" animBg="1"/>
      <p:bldP spid="26" grpId="1" animBg="1"/>
      <p:bldP spid="27" grpId="0" animBg="1"/>
      <p:bldP spid="27" grpId="1" animBg="1"/>
      <p:bldP spid="28" grpId="0"/>
      <p:bldP spid="29" grpId="0" animBg="1"/>
      <p:bldP spid="29" grpId="1" animBg="1"/>
      <p:bldP spid="30" grpId="0" animBg="1"/>
      <p:bldP spid="30" grpId="1" animBg="1"/>
      <p:bldP spid="31" grpId="0"/>
      <p:bldP spid="32" grpId="0" animBg="1"/>
      <p:bldP spid="32" grpId="1" animBg="1"/>
      <p:bldP spid="33" grpId="0" animBg="1"/>
      <p:bldP spid="33" grpId="1" animBg="1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5586" y="188640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Перевод целых чисел </a:t>
            </a:r>
          </a:p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из двоичной системы в десятичную</a:t>
            </a:r>
            <a:endParaRPr lang="ru-RU" sz="280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999813" y="3259521"/>
            <a:ext cx="169999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10111</a:t>
            </a:r>
            <a:r>
              <a:rPr lang="ru-RU" altLang="ru-RU" sz="3000" b="1" baseline="-25000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999813" y="3929633"/>
            <a:ext cx="804438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10111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2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=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16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4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= 23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4784" y="3052500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4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1176" y="3052500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3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7200" y="3052500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2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3224" y="3052763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1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9248" y="3049213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0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62999" y="1048197"/>
            <a:ext cx="8212877" cy="1870273"/>
          </a:xfrm>
          <a:solidFill>
            <a:schemeClr val="bg1">
              <a:alpha val="46000"/>
            </a:schemeClr>
          </a:solidFill>
        </p:spPr>
        <p:txBody>
          <a:bodyPr/>
          <a:lstStyle/>
          <a:p>
            <a:pPr marL="457200" indent="-457200">
              <a:buAutoNum type="arabicPeriod"/>
            </a:pPr>
            <a:r>
              <a:rPr lang="ru-RU" sz="1800" dirty="0" smtClean="0"/>
              <a:t>Над </a:t>
            </a:r>
            <a:r>
              <a:rPr lang="ru-RU" sz="1800" dirty="0"/>
              <a:t>каждой цифрой </a:t>
            </a:r>
            <a:r>
              <a:rPr lang="ru-RU" sz="1800" dirty="0" smtClean="0"/>
              <a:t>числа справа </a:t>
            </a:r>
            <a:r>
              <a:rPr lang="ru-RU" sz="1800" dirty="0"/>
              <a:t>налево записать по порядку </a:t>
            </a:r>
            <a:r>
              <a:rPr lang="ru-RU" sz="1800" dirty="0" smtClean="0"/>
              <a:t>степени двойки, </a:t>
            </a:r>
            <a:r>
              <a:rPr lang="ru-RU" sz="1800" dirty="0"/>
              <a:t>начиная с </a:t>
            </a:r>
            <a:r>
              <a:rPr lang="ru-RU" sz="1800" dirty="0" smtClean="0"/>
              <a:t>нулевой. 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Записать </a:t>
            </a:r>
            <a:r>
              <a:rPr lang="ru-RU" sz="1800" dirty="0"/>
              <a:t>число в развернутой </a:t>
            </a:r>
            <a:r>
              <a:rPr lang="ru-RU" sz="1800" dirty="0" smtClean="0"/>
              <a:t>форме, т.е. представить в виде суммы произведений степеней двойки на соответствующие цифры числа.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Вычислить значение полученного выражения.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Записать десятичное число.</a:t>
            </a:r>
            <a:endParaRPr lang="ru-RU" sz="18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2270409" y="3259521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=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4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3714744" y="3214686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+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5000628" y="3214686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+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1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 bwMode="auto">
          <a:xfrm>
            <a:off x="6286512" y="3143248"/>
            <a:ext cx="12574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+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1*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baseline="30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0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 bwMode="auto">
          <a:xfrm>
            <a:off x="3329670" y="4581128"/>
            <a:ext cx="28521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10111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2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= 23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96643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352"/>
    </mc:Choice>
    <mc:Fallback>
      <p:transition spd="slow" advTm="5035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5586" y="188640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Вычислите десятичные эквиваленты </a:t>
            </a:r>
          </a:p>
          <a:p>
            <a:pPr>
              <a:defRPr/>
            </a:pPr>
            <a:r>
              <a:rPr lang="ru-RU" sz="2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двоичных чисел</a:t>
            </a:r>
            <a:endParaRPr lang="ru-RU" sz="2400" dirty="0"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1999614"/>
              </p:ext>
            </p:extLst>
          </p:nvPr>
        </p:nvGraphicFramePr>
        <p:xfrm>
          <a:off x="1259632" y="1397000"/>
          <a:ext cx="7416824" cy="3731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6264696"/>
              </a:tblGrid>
              <a:tr h="5198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</a:rPr>
                        <a:t>Двоичное число</a:t>
                      </a:r>
                      <a:endParaRPr lang="ru-RU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</a:rPr>
                        <a:t>Десятичное число</a:t>
                      </a:r>
                      <a:endParaRPr lang="ru-RU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88166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111</a:t>
                      </a:r>
                      <a:r>
                        <a:rPr lang="ru-RU" sz="2000" baseline="-25000" dirty="0" smtClean="0"/>
                        <a:t>2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788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1010</a:t>
                      </a:r>
                      <a:r>
                        <a:rPr lang="ru-RU" sz="2000" baseline="-25000" dirty="0" smtClean="0"/>
                        <a:t>2</a:t>
                      </a:r>
                      <a:endParaRPr lang="ru-RU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788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11011</a:t>
                      </a:r>
                      <a:r>
                        <a:rPr lang="ru-RU" sz="2000" baseline="-25000" dirty="0" smtClean="0"/>
                        <a:t>2</a:t>
                      </a:r>
                      <a:endParaRPr lang="ru-RU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788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101101</a:t>
                      </a:r>
                      <a:r>
                        <a:rPr lang="ru-RU" sz="2000" baseline="-25000" dirty="0" smtClean="0"/>
                        <a:t>2</a:t>
                      </a:r>
                      <a:endParaRPr lang="ru-RU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3598237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352"/>
    </mc:Choice>
    <mc:Fallback>
      <p:transition spd="slow" advTm="5035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43875" cy="7920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Может ли такое быть?</a:t>
            </a:r>
            <a:endParaRPr lang="ru-RU" sz="36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43108" y="1083618"/>
            <a:ext cx="4857784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>
                <a:latin typeface="Bookman Old Style" pitchFamily="18" charset="0"/>
              </a:rPr>
              <a:t>Ей было </a:t>
            </a:r>
            <a:r>
              <a:rPr lang="ru-RU" sz="2000" i="1" dirty="0" smtClean="0">
                <a:latin typeface="Bookman Old Style" pitchFamily="18" charset="0"/>
              </a:rPr>
              <a:t>1100 лет</a:t>
            </a:r>
            <a:r>
              <a:rPr lang="ru-RU" sz="2000" i="1" dirty="0">
                <a:latin typeface="Bookman Old Style" pitchFamily="18" charset="0"/>
              </a:rPr>
              <a:t>,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Она в </a:t>
            </a:r>
            <a:r>
              <a:rPr lang="ru-RU" sz="2000" i="1" dirty="0" smtClean="0">
                <a:latin typeface="Bookman Old Style" pitchFamily="18" charset="0"/>
              </a:rPr>
              <a:t>101 класс </a:t>
            </a:r>
            <a:r>
              <a:rPr lang="ru-RU" sz="2000" i="1" dirty="0">
                <a:latin typeface="Bookman Old Style" pitchFamily="18" charset="0"/>
              </a:rPr>
              <a:t>ходила,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В портфеле по </a:t>
            </a:r>
            <a:r>
              <a:rPr lang="ru-RU" sz="2000" i="1" dirty="0" smtClean="0">
                <a:latin typeface="Bookman Old Style" pitchFamily="18" charset="0"/>
              </a:rPr>
              <a:t>100 </a:t>
            </a:r>
            <a:r>
              <a:rPr lang="ru-RU" sz="2000" i="1" dirty="0">
                <a:latin typeface="Bookman Old Style" pitchFamily="18" charset="0"/>
              </a:rPr>
              <a:t>книг носила – 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Все это правда, а не бред.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Когда, пыля </a:t>
            </a:r>
            <a:r>
              <a:rPr lang="ru-RU" sz="2000" i="1" dirty="0" smtClean="0">
                <a:latin typeface="Bookman Old Style" pitchFamily="18" charset="0"/>
              </a:rPr>
              <a:t>десятком </a:t>
            </a:r>
            <a:r>
              <a:rPr lang="ru-RU" sz="2000" i="1" dirty="0">
                <a:latin typeface="Bookman Old Style" pitchFamily="18" charset="0"/>
              </a:rPr>
              <a:t>ног,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Она шагала по дороге,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За ней всегда бежал щенок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С одним хвостом, зато </a:t>
            </a:r>
            <a:r>
              <a:rPr lang="ru-RU" sz="2000" i="1" dirty="0" smtClean="0">
                <a:latin typeface="Bookman Old Style" pitchFamily="18" charset="0"/>
              </a:rPr>
              <a:t>100ногий</a:t>
            </a:r>
            <a:r>
              <a:rPr lang="ru-RU" sz="2000" i="1" dirty="0">
                <a:latin typeface="Bookman Old Style" pitchFamily="18" charset="0"/>
              </a:rPr>
              <a:t>.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Она ловила каждый звук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Своими </a:t>
            </a:r>
            <a:r>
              <a:rPr lang="ru-RU" sz="2000" i="1" dirty="0" smtClean="0">
                <a:latin typeface="Bookman Old Style" pitchFamily="18" charset="0"/>
              </a:rPr>
              <a:t>10 </a:t>
            </a:r>
            <a:r>
              <a:rPr lang="ru-RU" sz="2000" i="1" dirty="0">
                <a:latin typeface="Bookman Old Style" pitchFamily="18" charset="0"/>
              </a:rPr>
              <a:t>ушами, 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И </a:t>
            </a:r>
            <a:r>
              <a:rPr lang="ru-RU" sz="2000" i="1" dirty="0" smtClean="0">
                <a:latin typeface="Bookman Old Style" pitchFamily="18" charset="0"/>
              </a:rPr>
              <a:t>10 </a:t>
            </a:r>
            <a:r>
              <a:rPr lang="ru-RU" sz="2000" i="1" dirty="0">
                <a:latin typeface="Bookman Old Style" pitchFamily="18" charset="0"/>
              </a:rPr>
              <a:t>загорелых рук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Портфель и поводок держали.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И </a:t>
            </a:r>
            <a:r>
              <a:rPr lang="ru-RU" sz="2000" i="1" dirty="0" smtClean="0">
                <a:latin typeface="Bookman Old Style" pitchFamily="18" charset="0"/>
              </a:rPr>
              <a:t>10 </a:t>
            </a:r>
            <a:r>
              <a:rPr lang="ru-RU" sz="2000" i="1" dirty="0">
                <a:latin typeface="Bookman Old Style" pitchFamily="18" charset="0"/>
              </a:rPr>
              <a:t>темно-синих глаз 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Рассматривали мир привычно, 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Но станет все совсем обычным, </a:t>
            </a:r>
            <a:br>
              <a:rPr lang="ru-RU" sz="2000" i="1" dirty="0">
                <a:latin typeface="Bookman Old Style" pitchFamily="18" charset="0"/>
              </a:rPr>
            </a:br>
            <a:r>
              <a:rPr lang="ru-RU" sz="2000" i="1" dirty="0">
                <a:latin typeface="Bookman Old Style" pitchFamily="18" charset="0"/>
              </a:rPr>
              <a:t>Когда поймете наш рассказ</a:t>
            </a:r>
            <a:r>
              <a:rPr lang="ru-RU" sz="2000" i="1" dirty="0" smtClean="0">
                <a:latin typeface="Bookman Old Style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2000" i="1" dirty="0" smtClean="0">
                <a:latin typeface="Bookman Old Style" pitchFamily="18" charset="0"/>
              </a:rPr>
              <a:t>А.Н. Стариков</a:t>
            </a:r>
          </a:p>
          <a:p>
            <a:pPr marL="0" indent="0" algn="r">
              <a:buNone/>
            </a:pP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5196"/>
            <a:ext cx="2453097" cy="34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static8.depositphotos.com/1000792/1065/v/950/depositphotos_10659058-Cute-Do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476" y="4328874"/>
            <a:ext cx="666837" cy="828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62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51351" y="109813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Перевод целых чисел </a:t>
            </a:r>
          </a:p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из десятичной системы в двоичную</a:t>
            </a:r>
            <a:endParaRPr lang="ru-RU" sz="280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1461598" y="1395819"/>
            <a:ext cx="112778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265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endParaRPr lang="ru-RU" altLang="ru-RU" sz="3000" b="1" dirty="0" smtClean="0">
              <a:solidFill>
                <a:srgbClr val="9900CC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2388667" y="1412776"/>
            <a:ext cx="476565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= 256  +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8    </a:t>
            </a:r>
            <a:r>
              <a:rPr lang="ru-RU" altLang="ru-RU" sz="3000" b="1" dirty="0">
                <a:latin typeface="Arial" charset="0"/>
                <a:cs typeface="Arial" charset="0"/>
              </a:rPr>
              <a:t>+  1</a:t>
            </a:r>
            <a:endParaRPr lang="ru-RU" altLang="ru-RU" sz="3000" b="1" dirty="0">
              <a:solidFill>
                <a:srgbClr val="9900CC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4213778"/>
              </p:ext>
            </p:extLst>
          </p:nvPr>
        </p:nvGraphicFramePr>
        <p:xfrm>
          <a:off x="1803202" y="2833394"/>
          <a:ext cx="6095997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480005" y="4334529"/>
            <a:ext cx="35028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prstClr val="black"/>
                </a:solidFill>
                <a:cs typeface="Arial" charset="0"/>
              </a:rPr>
              <a:t>265</a:t>
            </a:r>
            <a:r>
              <a:rPr lang="ru-RU" altLang="ru-RU" sz="3000" b="1" baseline="-25000" dirty="0" smtClean="0">
                <a:solidFill>
                  <a:prstClr val="black"/>
                </a:solidFill>
                <a:cs typeface="Arial" charset="0"/>
              </a:rPr>
              <a:t>10</a:t>
            </a:r>
            <a:r>
              <a:rPr lang="ru-RU" altLang="ru-RU" sz="3000" b="1" dirty="0">
                <a:solidFill>
                  <a:prstClr val="black"/>
                </a:solidFill>
                <a:cs typeface="Arial" charset="0"/>
              </a:rPr>
              <a:t>= </a:t>
            </a:r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100001001</a:t>
            </a:r>
            <a:r>
              <a:rPr lang="ru-RU" altLang="ru-RU" sz="3000" b="1" baseline="-25000" dirty="0" smtClean="0">
                <a:cs typeface="Arial" charset="0"/>
              </a:rPr>
              <a:t>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15616" y="2071075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981415" y="3337450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48549" y="2043891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23892" y="3337450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073571" y="2079225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332523" y="3337450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 bwMode="auto">
          <a:xfrm>
            <a:off x="1461598" y="2043891"/>
            <a:ext cx="691414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265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= 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*2</a:t>
            </a:r>
            <a:r>
              <a:rPr lang="ru-RU" altLang="ru-RU" sz="3000" b="1" baseline="30000" dirty="0" smtClean="0">
                <a:latin typeface="Arial" charset="0"/>
                <a:cs typeface="Arial" charset="0"/>
              </a:rPr>
              <a:t>8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*2</a:t>
            </a:r>
            <a:r>
              <a:rPr lang="ru-RU" altLang="ru-RU" sz="3000" b="1" baseline="30000" dirty="0" smtClean="0">
                <a:latin typeface="Arial" charset="0"/>
                <a:cs typeface="Arial" charset="0"/>
              </a:rPr>
              <a:t>3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*2</a:t>
            </a:r>
            <a:r>
              <a:rPr lang="ru-RU" altLang="ru-RU" sz="3000" b="1" baseline="30000" dirty="0" smtClean="0">
                <a:latin typeface="Arial" charset="0"/>
                <a:cs typeface="Arial" charset="0"/>
              </a:rPr>
              <a:t>0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79995" y="3337450"/>
            <a:ext cx="5295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300075" y="3337450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675705" y="3334184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006774" y="3330918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756459" y="3330918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948147" y="3330077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2833"/>
    </mc:Choice>
    <mc:Fallback>
      <p:transition spd="slow" advTm="62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8368 0.1863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76411E-6 L 0.1625 0.1796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8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11748E-6 L 0.24896 0.1746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8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1" grpId="0"/>
      <p:bldP spid="21" grpId="1"/>
      <p:bldP spid="21" grpId="2"/>
      <p:bldP spid="24" grpId="0"/>
      <p:bldP spid="26" grpId="0"/>
      <p:bldP spid="26" grpId="1"/>
      <p:bldP spid="26" grpId="2"/>
      <p:bldP spid="27" grpId="0"/>
      <p:bldP spid="28" grpId="0"/>
      <p:bldP spid="28" grpId="1"/>
      <p:bldP spid="28" grpId="2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09813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Перевод целых чисел </a:t>
            </a:r>
          </a:p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из десятичной системы в двоичную</a:t>
            </a:r>
            <a:endParaRPr lang="ru-RU" sz="280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14348" y="1071546"/>
            <a:ext cx="8191028" cy="2167059"/>
          </a:xfrm>
          <a:solidFill>
            <a:schemeClr val="bg1">
              <a:alpha val="28000"/>
            </a:schemeClr>
          </a:solidFill>
        </p:spPr>
        <p:txBody>
          <a:bodyPr/>
          <a:lstStyle/>
          <a:p>
            <a:pPr marL="0" indent="0">
              <a:buNone/>
              <a:tabLst>
                <a:tab pos="2868613" algn="l"/>
              </a:tabLst>
            </a:pPr>
            <a:r>
              <a:rPr lang="ru-RU" sz="2200" u="sng" dirty="0" smtClean="0">
                <a:solidFill>
                  <a:srgbClr val="002060"/>
                </a:solidFill>
              </a:rPr>
              <a:t>Способ 1. Метод разностей</a:t>
            </a:r>
          </a:p>
          <a:p>
            <a:pPr marL="0" indent="0">
              <a:buNone/>
              <a:tabLst>
                <a:tab pos="2868613" algn="l"/>
              </a:tabLst>
            </a:pPr>
            <a:r>
              <a:rPr lang="ru-RU" sz="2000" dirty="0" smtClean="0"/>
              <a:t>1. Представить десятичное число в виде суммы десятичных чисел, являющихся степенями двойки.</a:t>
            </a:r>
          </a:p>
          <a:p>
            <a:pPr marL="0" indent="0">
              <a:buNone/>
              <a:tabLst>
                <a:tab pos="2868613" algn="l"/>
              </a:tabLst>
            </a:pPr>
            <a:r>
              <a:rPr lang="ru-RU" sz="2000" dirty="0" smtClean="0"/>
              <a:t>2. Записать двоичное число: записать коэффициенты при соответствующих степенях 2 (отсутствующие степени 2 заменяются нулем). </a:t>
            </a:r>
            <a:endParaRPr lang="ru-RU" sz="20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1653403" y="3215561"/>
            <a:ext cx="112778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265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endParaRPr lang="ru-RU" altLang="ru-RU" sz="3000" b="1" dirty="0" smtClean="0">
              <a:solidFill>
                <a:srgbClr val="9900CC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2580472" y="3232518"/>
            <a:ext cx="476565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= 256  +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 8    </a:t>
            </a:r>
            <a:r>
              <a:rPr lang="ru-RU" altLang="ru-RU" sz="3000" b="1" dirty="0">
                <a:latin typeface="Arial" charset="0"/>
                <a:cs typeface="Arial" charset="0"/>
              </a:rPr>
              <a:t>+  1</a:t>
            </a:r>
            <a:endParaRPr lang="ru-RU" altLang="ru-RU" sz="3000" b="1" dirty="0">
              <a:solidFill>
                <a:srgbClr val="9900CC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2454241"/>
              </p:ext>
            </p:extLst>
          </p:nvPr>
        </p:nvGraphicFramePr>
        <p:xfrm>
          <a:off x="1995007" y="4653136"/>
          <a:ext cx="6095997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ru-RU" sz="2800" b="1" baseline="30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>
                        <a:solidFill>
                          <a:srgbClr val="9900CC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653403" y="5877272"/>
            <a:ext cx="35028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prstClr val="black"/>
                </a:solidFill>
                <a:cs typeface="Arial" charset="0"/>
              </a:rPr>
              <a:t>265</a:t>
            </a:r>
            <a:r>
              <a:rPr lang="ru-RU" altLang="ru-RU" sz="3000" b="1" baseline="-25000" dirty="0" smtClean="0">
                <a:solidFill>
                  <a:prstClr val="black"/>
                </a:solidFill>
                <a:cs typeface="Arial" charset="0"/>
              </a:rPr>
              <a:t>10</a:t>
            </a:r>
            <a:r>
              <a:rPr lang="ru-RU" altLang="ru-RU" sz="3000" b="1" dirty="0">
                <a:solidFill>
                  <a:prstClr val="black"/>
                </a:solidFill>
                <a:cs typeface="Arial" charset="0"/>
              </a:rPr>
              <a:t>= </a:t>
            </a:r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100001001</a:t>
            </a:r>
            <a:r>
              <a:rPr lang="ru-RU" altLang="ru-RU" sz="3000" b="1" baseline="-25000" dirty="0" smtClean="0">
                <a:cs typeface="Arial" charset="0"/>
              </a:rPr>
              <a:t>2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73220" y="5157192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515697" y="5157192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524328" y="5157192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1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 bwMode="auto">
          <a:xfrm>
            <a:off x="1653403" y="3863633"/>
            <a:ext cx="691414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265</a:t>
            </a:r>
            <a:r>
              <a:rPr lang="ru-RU" altLang="ru-RU" sz="3000" b="1" baseline="-25000" dirty="0" smtClean="0">
                <a:latin typeface="Arial" charset="0"/>
                <a:cs typeface="Arial" charset="0"/>
              </a:rPr>
              <a:t>10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= 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*2</a:t>
            </a:r>
            <a:r>
              <a:rPr lang="ru-RU" altLang="ru-RU" sz="3000" b="1" baseline="30000" dirty="0" smtClean="0">
                <a:latin typeface="Arial" charset="0"/>
                <a:cs typeface="Arial" charset="0"/>
              </a:rPr>
              <a:t>8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*2</a:t>
            </a:r>
            <a:r>
              <a:rPr lang="ru-RU" altLang="ru-RU" sz="3000" b="1" baseline="30000" dirty="0" smtClean="0">
                <a:latin typeface="Arial" charset="0"/>
                <a:cs typeface="Arial" charset="0"/>
              </a:rPr>
              <a:t>3 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+ </a:t>
            </a:r>
            <a:r>
              <a:rPr lang="ru-RU" altLang="ru-RU" sz="30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*2</a:t>
            </a:r>
            <a:r>
              <a:rPr lang="ru-RU" altLang="ru-RU" sz="3000" b="1" baseline="30000" dirty="0" smtClean="0">
                <a:latin typeface="Arial" charset="0"/>
                <a:cs typeface="Arial" charset="0"/>
              </a:rPr>
              <a:t>0</a:t>
            </a:r>
            <a:endParaRPr lang="ru-RU" altLang="ru-RU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71800" y="5157192"/>
            <a:ext cx="5295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491880" y="5157192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867510" y="5153926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198579" y="5150660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948264" y="5150660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139952" y="5149819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45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5650" y="692150"/>
            <a:ext cx="524511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Tx/>
              <a:buAutoNum type="arabicPlain" startAt="75"/>
            </a:pPr>
            <a:r>
              <a:rPr lang="ru-RU" sz="2800" dirty="0"/>
              <a:t>  2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dirty="0"/>
              <a:t> 1    37   2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dirty="0"/>
              <a:t>       1    18   2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dirty="0"/>
              <a:t>             0     9   2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dirty="0"/>
              <a:t>                    1   </a:t>
            </a:r>
            <a:r>
              <a:rPr lang="ru-RU" sz="2800" dirty="0" smtClean="0"/>
              <a:t> 4    </a:t>
            </a:r>
            <a:r>
              <a:rPr lang="ru-RU" sz="2800" dirty="0"/>
              <a:t>2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dirty="0"/>
              <a:t>                    </a:t>
            </a:r>
            <a:r>
              <a:rPr lang="ru-RU" sz="2800" dirty="0" smtClean="0"/>
              <a:t>      </a:t>
            </a:r>
            <a:r>
              <a:rPr lang="ru-RU" sz="2800" dirty="0"/>
              <a:t>0    2    2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dirty="0"/>
              <a:t>                         </a:t>
            </a:r>
            <a:r>
              <a:rPr lang="ru-RU" sz="2800" dirty="0" smtClean="0"/>
              <a:t>      </a:t>
            </a:r>
            <a:r>
              <a:rPr lang="ru-RU" sz="2800" dirty="0"/>
              <a:t>0   </a:t>
            </a:r>
            <a:r>
              <a:rPr lang="ru-RU" sz="2800" dirty="0" smtClean="0"/>
              <a:t>   1    </a:t>
            </a:r>
            <a:r>
              <a:rPr lang="ru-RU" sz="2800" dirty="0"/>
              <a:t>2</a:t>
            </a:r>
          </a:p>
          <a:p>
            <a:pPr marL="342900" indent="-342900" algn="l">
              <a:spcBef>
                <a:spcPct val="50000"/>
              </a:spcBef>
            </a:pPr>
            <a:r>
              <a:rPr lang="ru-RU" sz="2800" dirty="0"/>
              <a:t>                                        1    0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00430" y="428604"/>
            <a:ext cx="4752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357290" y="850916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890595" y="1282716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043120" y="149861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611320" y="1928802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547945" y="207487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3122620" y="279560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214546" y="2571744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3786182" y="3443303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3351209" y="3803666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4429124" y="3929066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3771907" y="437992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5072066" y="4572008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4710118" y="5099066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2786050" y="314324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Oval 24"/>
          <p:cNvSpPr>
            <a:spLocks noChangeArrowheads="1"/>
          </p:cNvSpPr>
          <p:nvPr/>
        </p:nvSpPr>
        <p:spPr bwMode="auto">
          <a:xfrm>
            <a:off x="785786" y="1357298"/>
            <a:ext cx="430212" cy="431801"/>
          </a:xfrm>
          <a:prstGeom prst="ellips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1427144" y="2000240"/>
            <a:ext cx="430212" cy="431801"/>
          </a:xfrm>
          <a:prstGeom prst="ellips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4641854" y="5229224"/>
            <a:ext cx="430212" cy="431801"/>
          </a:xfrm>
          <a:prstGeom prst="ellips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3779839" y="4581524"/>
            <a:ext cx="430213" cy="431801"/>
          </a:xfrm>
          <a:prstGeom prst="ellips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3284532" y="3933824"/>
            <a:ext cx="430212" cy="431801"/>
          </a:xfrm>
          <a:prstGeom prst="ellips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2641589" y="3286124"/>
            <a:ext cx="430213" cy="431801"/>
          </a:xfrm>
          <a:prstGeom prst="ellips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1998648" y="2643182"/>
            <a:ext cx="430212" cy="431801"/>
          </a:xfrm>
          <a:prstGeom prst="ellips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7" name="Group 31"/>
          <p:cNvGrpSpPr>
            <a:grpSpLocks/>
          </p:cNvGrpSpPr>
          <p:nvPr/>
        </p:nvGrpSpPr>
        <p:grpSpPr bwMode="auto">
          <a:xfrm>
            <a:off x="642910" y="1785926"/>
            <a:ext cx="3959225" cy="3887787"/>
            <a:chOff x="431" y="1525"/>
            <a:chExt cx="2494" cy="2449"/>
          </a:xfrm>
        </p:grpSpPr>
        <p:sp>
          <p:nvSpPr>
            <p:cNvPr id="38" name="Line 20"/>
            <p:cNvSpPr>
              <a:spLocks noChangeShapeType="1"/>
            </p:cNvSpPr>
            <p:nvPr/>
          </p:nvSpPr>
          <p:spPr bwMode="auto">
            <a:xfrm flipH="1" flipV="1">
              <a:off x="431" y="1525"/>
              <a:ext cx="2268" cy="2449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2699" y="3974"/>
              <a:ext cx="22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684212" y="6021388"/>
            <a:ext cx="47450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solidFill>
                  <a:srgbClr val="003366"/>
                </a:solidFill>
                <a:latin typeface="Bookman Old Style" pitchFamily="18" charset="0"/>
              </a:rPr>
              <a:t>Ответ:</a:t>
            </a:r>
            <a:r>
              <a:rPr lang="ru-RU" sz="2400" b="1" dirty="0">
                <a:latin typeface="Bookman Old Style" pitchFamily="18" charset="0"/>
              </a:rPr>
              <a:t> 75</a:t>
            </a:r>
            <a:r>
              <a:rPr lang="ru-RU" sz="2400" b="1" baseline="-25000" dirty="0">
                <a:latin typeface="Bookman Old Style" pitchFamily="18" charset="0"/>
              </a:rPr>
              <a:t>10</a:t>
            </a:r>
            <a:r>
              <a:rPr lang="ru-RU" sz="2400" b="1" dirty="0">
                <a:latin typeface="Bookman Old Style" pitchFamily="18" charset="0"/>
              </a:rPr>
              <a:t> = 1001011</a:t>
            </a:r>
            <a:r>
              <a:rPr lang="ru-RU" sz="2400" b="1" baseline="-25000" dirty="0">
                <a:latin typeface="Bookman Old Style" pitchFamily="18" charset="0"/>
              </a:rPr>
              <a:t>2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71802" y="428604"/>
            <a:ext cx="607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Метод последовательного деления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51351" y="109813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Перевод целых чисел </a:t>
            </a:r>
          </a:p>
          <a:p>
            <a:pPr>
              <a:defRPr/>
            </a:pPr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из десятичной системы в двоичную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42910" y="1071546"/>
            <a:ext cx="8191028" cy="2239067"/>
          </a:xfrm>
          <a:solidFill>
            <a:schemeClr val="bg1">
              <a:alpha val="28000"/>
            </a:schemeClr>
          </a:solidFill>
        </p:spPr>
        <p:txBody>
          <a:bodyPr/>
          <a:lstStyle/>
          <a:p>
            <a:pPr marL="0" indent="0">
              <a:buNone/>
              <a:tabLst>
                <a:tab pos="2868613" algn="l"/>
              </a:tabLst>
            </a:pPr>
            <a:r>
              <a:rPr lang="ru-RU" sz="2200" u="sng" dirty="0" smtClean="0">
                <a:solidFill>
                  <a:srgbClr val="002060"/>
                </a:solidFill>
              </a:rPr>
              <a:t>Способ 2. Последовательное деление</a:t>
            </a:r>
          </a:p>
          <a:p>
            <a:pPr marL="0" indent="0">
              <a:spcBef>
                <a:spcPts val="0"/>
              </a:spcBef>
              <a:buNone/>
              <a:tabLst>
                <a:tab pos="2868613" algn="l"/>
              </a:tabLst>
            </a:pPr>
            <a:r>
              <a:rPr lang="ru-RU" sz="2000" dirty="0" smtClean="0"/>
              <a:t>1. Разделить исходное число </a:t>
            </a:r>
            <a:r>
              <a:rPr lang="ru-RU" sz="2000" dirty="0"/>
              <a:t>на основание новой системы (2) и запомнить остаток.</a:t>
            </a:r>
          </a:p>
          <a:p>
            <a:pPr marL="0" indent="0">
              <a:spcBef>
                <a:spcPts val="0"/>
              </a:spcBef>
              <a:buNone/>
              <a:tabLst>
                <a:tab pos="2868613" algn="l"/>
              </a:tabLst>
            </a:pPr>
            <a:r>
              <a:rPr lang="ru-RU" sz="2000" dirty="0" smtClean="0"/>
              <a:t>2. Полученное </a:t>
            </a:r>
            <a:r>
              <a:rPr lang="ru-RU" sz="2000" dirty="0"/>
              <a:t>частное разделить на </a:t>
            </a:r>
            <a:r>
              <a:rPr lang="ru-RU" sz="2000" dirty="0" smtClean="0"/>
              <a:t>2 </a:t>
            </a:r>
            <a:r>
              <a:rPr lang="ru-RU" sz="2000" dirty="0"/>
              <a:t>и запомнить остаток и т.д.</a:t>
            </a:r>
          </a:p>
          <a:p>
            <a:pPr marL="0" indent="0">
              <a:spcBef>
                <a:spcPts val="0"/>
              </a:spcBef>
              <a:buNone/>
              <a:tabLst>
                <a:tab pos="2868613" algn="l"/>
              </a:tabLst>
            </a:pPr>
            <a:r>
              <a:rPr lang="ru-RU" sz="2000" dirty="0" smtClean="0"/>
              <a:t>3. Прекратить </a:t>
            </a:r>
            <a:r>
              <a:rPr lang="ru-RU" sz="2000" dirty="0"/>
              <a:t>деление, когда частное станет </a:t>
            </a:r>
            <a:r>
              <a:rPr lang="ru-RU" sz="2000" dirty="0" smtClean="0"/>
              <a:t>равным нулю.</a:t>
            </a:r>
          </a:p>
          <a:p>
            <a:pPr marL="0" indent="0">
              <a:spcBef>
                <a:spcPts val="0"/>
              </a:spcBef>
              <a:buNone/>
              <a:tabLst>
                <a:tab pos="2868613" algn="l"/>
              </a:tabLst>
            </a:pPr>
            <a:r>
              <a:rPr lang="ru-RU" sz="2000" dirty="0" smtClean="0"/>
              <a:t>4. Записать все остатки в обратном порядке, начиная с последнего.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55247" y="5206034"/>
            <a:ext cx="13692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prstClr val="black"/>
                </a:solidFill>
                <a:cs typeface="Arial" charset="0"/>
              </a:rPr>
              <a:t>265</a:t>
            </a:r>
            <a:r>
              <a:rPr lang="ru-RU" altLang="ru-RU" sz="2800" b="1" baseline="-25000" dirty="0" smtClean="0">
                <a:solidFill>
                  <a:prstClr val="black"/>
                </a:solidFill>
                <a:cs typeface="Arial" charset="0"/>
              </a:rPr>
              <a:t>10</a:t>
            </a:r>
            <a:r>
              <a:rPr lang="ru-RU" altLang="ru-RU" sz="2800" b="1" dirty="0">
                <a:solidFill>
                  <a:prstClr val="black"/>
                </a:solidFill>
                <a:cs typeface="Arial" charset="0"/>
              </a:rPr>
              <a:t>=</a:t>
            </a:r>
            <a:r>
              <a:rPr lang="ru-RU" altLang="ru-RU" sz="3000" b="1" dirty="0">
                <a:solidFill>
                  <a:prstClr val="black"/>
                </a:solidFill>
                <a:cs typeface="Arial" charset="0"/>
              </a:rPr>
              <a:t>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0779308"/>
              </p:ext>
            </p:extLst>
          </p:nvPr>
        </p:nvGraphicFramePr>
        <p:xfrm>
          <a:off x="1187624" y="3717032"/>
          <a:ext cx="7608172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720080"/>
                <a:gridCol w="792089"/>
                <a:gridCol w="648072"/>
                <a:gridCol w="648072"/>
                <a:gridCol w="648072"/>
                <a:gridCol w="576064"/>
                <a:gridCol w="576064"/>
                <a:gridCol w="576064"/>
                <a:gridCol w="648072"/>
                <a:gridCol w="6233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Число,</a:t>
                      </a:r>
                      <a:r>
                        <a:rPr lang="ru-RU" sz="1400" baseline="0" dirty="0" smtClean="0"/>
                        <a:t> частное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Остаток </a:t>
                      </a:r>
                      <a:endParaRPr lang="ru-RU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CC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57233" y="3717032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265</a:t>
            </a:r>
            <a:endParaRPr 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335260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5762" y="3717032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132</a:t>
            </a:r>
            <a:endParaRPr lang="ru-RU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3347700"/>
            <a:ext cx="55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1075" y="3721935"/>
            <a:ext cx="562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66</a:t>
            </a:r>
            <a:endParaRPr lang="ru-RU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15246" y="3361358"/>
            <a:ext cx="55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5617" y="3721935"/>
            <a:ext cx="562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33</a:t>
            </a:r>
            <a:endParaRPr lang="ru-RU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06688" y="3361358"/>
            <a:ext cx="55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8048" y="3717032"/>
            <a:ext cx="562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16</a:t>
            </a:r>
            <a:endParaRPr lang="ru-RU" sz="2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69859" y="3361358"/>
            <a:ext cx="55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0152" y="3721935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8</a:t>
            </a:r>
            <a:endParaRPr lang="ru-RU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56176" y="3378431"/>
            <a:ext cx="55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1201" y="3747763"/>
            <a:ext cx="281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4</a:t>
            </a:r>
            <a:endParaRPr lang="ru-RU" sz="2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726792" y="3378290"/>
            <a:ext cx="55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55885" y="3730690"/>
            <a:ext cx="281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36123" y="3362763"/>
            <a:ext cx="55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71148" y="3732095"/>
            <a:ext cx="281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1</a:t>
            </a:r>
            <a:endParaRPr lang="ru-RU" sz="2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910861" y="3362763"/>
            <a:ext cx="55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: 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02776" y="3732095"/>
            <a:ext cx="281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0</a:t>
            </a:r>
            <a:endParaRPr lang="ru-RU" sz="22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373630" y="520603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1</a:t>
            </a:r>
            <a:endParaRPr lang="ru-RU" sz="1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578975" y="520123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sz="1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799026" y="520603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sz="16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037156" y="520603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262171" y="519864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sz="16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469119" y="519864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1</a:t>
            </a:r>
            <a:endParaRPr lang="ru-RU" sz="16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692861" y="519864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sz="16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920695" y="519598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0</a:t>
            </a:r>
            <a:endParaRPr lang="ru-RU" sz="16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179678" y="5196442"/>
            <a:ext cx="547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9900CC"/>
                </a:solidFill>
                <a:cs typeface="Arial" charset="0"/>
              </a:rPr>
              <a:t>1</a:t>
            </a:r>
            <a:r>
              <a:rPr lang="ru-RU" altLang="ru-RU" sz="2800" b="1" baseline="-25000" dirty="0" smtClean="0">
                <a:cs typeface="Arial" charset="0"/>
              </a:rPr>
              <a:t>2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3305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5586" y="188640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Переведите числа из десятичной системы в двоичную </a:t>
            </a:r>
            <a:endParaRPr lang="ru-RU" sz="240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7161" y="1988840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74</a:t>
            </a:r>
            <a:r>
              <a:rPr lang="ru-RU" sz="2400" baseline="-250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=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0720" y="3429000"/>
            <a:ext cx="875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121</a:t>
            </a:r>
            <a:r>
              <a:rPr lang="ru-RU" sz="2000" baseline="-250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=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0720" y="5042038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2014</a:t>
            </a:r>
            <a:r>
              <a:rPr lang="ru-RU" sz="2000" baseline="-250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=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100185"/>
              </p:ext>
            </p:extLst>
          </p:nvPr>
        </p:nvGraphicFramePr>
        <p:xfrm>
          <a:off x="1373306" y="1196752"/>
          <a:ext cx="728997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4810551"/>
              </p:ext>
            </p:extLst>
          </p:nvPr>
        </p:nvGraphicFramePr>
        <p:xfrm>
          <a:off x="1411864" y="2708920"/>
          <a:ext cx="728997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  <a:gridCol w="6074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121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7199714"/>
              </p:ext>
            </p:extLst>
          </p:nvPr>
        </p:nvGraphicFramePr>
        <p:xfrm>
          <a:off x="1453431" y="4077072"/>
          <a:ext cx="758306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922"/>
                <a:gridCol w="631922"/>
                <a:gridCol w="631922"/>
                <a:gridCol w="631922"/>
                <a:gridCol w="631922"/>
                <a:gridCol w="631922"/>
                <a:gridCol w="631922"/>
                <a:gridCol w="631922"/>
                <a:gridCol w="631922"/>
                <a:gridCol w="631922"/>
                <a:gridCol w="631922"/>
                <a:gridCol w="6319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1191519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352"/>
    </mc:Choice>
    <mc:Fallback>
      <p:transition spd="slow" advTm="5035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2406" y="642918"/>
            <a:ext cx="8761594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В классе 1111</a:t>
            </a:r>
            <a:r>
              <a:rPr lang="ru-RU" sz="2800" baseline="-250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</a:t>
            </a: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девочек и </a:t>
            </a: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1010</a:t>
            </a:r>
            <a:r>
              <a:rPr lang="ru-RU" sz="280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</a:t>
            </a: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мальчиков. </a:t>
            </a:r>
            <a:endParaRPr lang="ru-RU" sz="280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algn="l"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У </a:t>
            </a: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каждого ученика по 11</a:t>
            </a:r>
            <a:r>
              <a:rPr lang="ru-RU" sz="2800" baseline="-250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</a:t>
            </a: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книг.  </a:t>
            </a:r>
            <a:endParaRPr lang="ru-RU" sz="280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algn="l"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1) Сколько </a:t>
            </a: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учеников в классе? </a:t>
            </a:r>
            <a:endParaRPr lang="ru-RU" sz="280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algn="l"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2) Сколько всего книг принесли ученики?</a:t>
            </a:r>
          </a:p>
          <a:p>
            <a:pPr algn="l"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Ответы </a:t>
            </a: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запишите в исходной системе счисления.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88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352"/>
    </mc:Choice>
    <mc:Fallback>
      <p:transition spd="slow" advTm="5035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54902"/>
              </a:srgbClr>
            </a:gs>
            <a:gs pos="39999">
              <a:schemeClr val="bg1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0100" y="428604"/>
            <a:ext cx="80010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Bookman Old Style" pitchFamily="18" charset="0"/>
              </a:rPr>
              <a:t>Системой счисления </a:t>
            </a:r>
            <a:r>
              <a:rPr lang="ru-RU" sz="3200" dirty="0" smtClean="0">
                <a:latin typeface="Bookman Old Style" pitchFamily="18" charset="0"/>
              </a:rPr>
              <a:t>называют способ представления чисел символами.</a:t>
            </a:r>
          </a:p>
          <a:p>
            <a:endParaRPr lang="ru-RU" sz="3200" dirty="0" smtClean="0">
              <a:latin typeface="Bookman Old Style" pitchFamily="18" charset="0"/>
            </a:endParaRPr>
          </a:p>
          <a:p>
            <a:r>
              <a:rPr lang="ru-RU" sz="2800" i="1" dirty="0" smtClean="0">
                <a:latin typeface="Bookman Old Style" pitchFamily="18" charset="0"/>
              </a:rPr>
              <a:t>Например, </a:t>
            </a:r>
            <a:endParaRPr lang="en-US" sz="2800" i="1" dirty="0" smtClean="0"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23 и </a:t>
            </a:r>
            <a:r>
              <a:rPr lang="en-US" sz="2800" b="1" dirty="0" smtClean="0">
                <a:latin typeface="Bookman Old Style" pitchFamily="18" charset="0"/>
              </a:rPr>
              <a:t>XXIII</a:t>
            </a:r>
            <a:endParaRPr lang="ru-RU" sz="28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15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361009" y="3774383"/>
            <a:ext cx="216024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51351" y="116632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3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Сложение двоичных чисел</a:t>
            </a:r>
            <a:endParaRPr lang="ru-RU" sz="3200" dirty="0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1072977" y="1080026"/>
            <a:ext cx="3344523" cy="249299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altLang="ru-RU" sz="2400" b="1" dirty="0">
                <a:cs typeface="Times New Roman" pitchFamily="18" charset="0"/>
              </a:rPr>
              <a:t>Правила сложения</a:t>
            </a:r>
            <a:r>
              <a:rPr lang="ru-RU" altLang="ru-RU" sz="2400" b="1" dirty="0"/>
              <a:t>:</a:t>
            </a:r>
            <a:endParaRPr lang="ru-RU" altLang="ru-RU" sz="2400" dirty="0"/>
          </a:p>
          <a:p>
            <a:pPr indent="714375" eaLnBrk="0" hangingPunct="0">
              <a:defRPr/>
            </a:pPr>
            <a:r>
              <a:rPr lang="ru-RU" altLang="ru-RU" sz="2400" b="1" dirty="0">
                <a:cs typeface="Times New Roman" pitchFamily="18" charset="0"/>
              </a:rPr>
              <a:t>0+0=0</a:t>
            </a:r>
            <a:endParaRPr lang="ru-RU" altLang="ru-RU" sz="2400" dirty="0"/>
          </a:p>
          <a:p>
            <a:pPr indent="714375" eaLnBrk="0" hangingPunct="0">
              <a:defRPr/>
            </a:pPr>
            <a:r>
              <a:rPr lang="ru-RU" altLang="ru-RU" sz="2400" b="1" dirty="0">
                <a:cs typeface="Times New Roman" pitchFamily="18" charset="0"/>
              </a:rPr>
              <a:t>1+0=1</a:t>
            </a:r>
            <a:endParaRPr lang="ru-RU" altLang="ru-RU" sz="2400" dirty="0"/>
          </a:p>
          <a:p>
            <a:pPr indent="714375" eaLnBrk="0" hangingPunct="0">
              <a:defRPr/>
            </a:pPr>
            <a:r>
              <a:rPr lang="ru-RU" altLang="ru-RU" sz="2400" b="1" dirty="0">
                <a:cs typeface="Times New Roman" pitchFamily="18" charset="0"/>
              </a:rPr>
              <a:t>0+1=1</a:t>
            </a:r>
            <a:endParaRPr lang="ru-RU" altLang="ru-RU" sz="2400" dirty="0"/>
          </a:p>
          <a:p>
            <a:pPr indent="714375" eaLnBrk="0" hangingPunct="0">
              <a:defRPr/>
            </a:pPr>
            <a:r>
              <a:rPr lang="ru-RU" altLang="ru-RU" sz="2400" b="1" dirty="0" smtClean="0">
                <a:solidFill>
                  <a:srgbClr val="CC3300"/>
                </a:solidFill>
                <a:cs typeface="Times New Roman" pitchFamily="18" charset="0"/>
              </a:rPr>
              <a:t>1+1=</a:t>
            </a:r>
            <a:r>
              <a:rPr lang="ru-RU" altLang="ru-RU" sz="2400" b="1" i="1" u="sng" dirty="0" smtClean="0">
                <a:solidFill>
                  <a:srgbClr val="CC3300"/>
                </a:solidFill>
                <a:cs typeface="Times New Roman" pitchFamily="18" charset="0"/>
              </a:rPr>
              <a:t>1</a:t>
            </a:r>
            <a:r>
              <a:rPr lang="ru-RU" altLang="ru-RU" sz="2400" b="1" dirty="0" smtClean="0">
                <a:solidFill>
                  <a:srgbClr val="CC3300"/>
                </a:solidFill>
                <a:cs typeface="Times New Roman" pitchFamily="18" charset="0"/>
              </a:rPr>
              <a:t>0  </a:t>
            </a:r>
          </a:p>
          <a:p>
            <a:pPr eaLnBrk="0" hangingPunct="0">
              <a:defRPr/>
            </a:pPr>
            <a:r>
              <a:rPr lang="ru-RU" altLang="ru-RU" dirty="0" smtClean="0">
                <a:cs typeface="Times New Roman" pitchFamily="18" charset="0"/>
              </a:rPr>
              <a:t>(единица переносится </a:t>
            </a:r>
          </a:p>
          <a:p>
            <a:pPr eaLnBrk="0" hangingPunct="0">
              <a:defRPr/>
            </a:pPr>
            <a:r>
              <a:rPr lang="ru-RU" altLang="ru-RU" dirty="0" smtClean="0">
                <a:cs typeface="Times New Roman" pitchFamily="18" charset="0"/>
              </a:rPr>
              <a:t>в более старший разряд)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  <p:graphicFrame>
        <p:nvGraphicFramePr>
          <p:cNvPr id="13" name="Объект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53590831"/>
              </p:ext>
            </p:extLst>
          </p:nvPr>
        </p:nvGraphicFramePr>
        <p:xfrm>
          <a:off x="2619822" y="3774383"/>
          <a:ext cx="914400" cy="714375"/>
        </p:xfrm>
        <a:graphic>
          <a:graphicData uri="http://schemas.openxmlformats.org/presentationml/2006/ole">
            <p:oleObj spid="_x0000_s1056" name="Объект упаковщика для оболочки" showAsIcon="1" r:id="rId4" imgW="0" imgH="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003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pPr marL="0" indent="363538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Bradley Hand ITC" pitchFamily="66" charset="0"/>
              </a:rPr>
              <a:t>В качестве примера сложим в столбик двоичные числа </a:t>
            </a: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110</a:t>
            </a:r>
            <a:r>
              <a:rPr lang="ru-RU" sz="2000" dirty="0" smtClean="0">
                <a:solidFill>
                  <a:srgbClr val="000099"/>
                </a:solidFill>
                <a:latin typeface="Bradley Hand ITC" pitchFamily="66" charset="0"/>
              </a:rPr>
              <a:t> и </a:t>
            </a: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11</a:t>
            </a:r>
          </a:p>
          <a:p>
            <a:pPr marL="0" indent="363538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0099"/>
                </a:solidFill>
                <a:latin typeface="Perpetua" pitchFamily="18" charset="0"/>
              </a:rPr>
              <a:t>           </a:t>
            </a:r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110</a:t>
            </a:r>
            <a:r>
              <a:rPr lang="en-US" sz="2000" b="1" baseline="-25000" dirty="0" smtClean="0">
                <a:solidFill>
                  <a:srgbClr val="000099"/>
                </a:solidFill>
                <a:latin typeface="Bookman Old Style" pitchFamily="18" charset="0"/>
              </a:rPr>
              <a:t>2</a:t>
            </a:r>
          </a:p>
          <a:p>
            <a:pPr marL="0" indent="363538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         11</a:t>
            </a:r>
            <a:r>
              <a:rPr lang="en-US" sz="2000" b="1" baseline="-25000" dirty="0" smtClean="0">
                <a:solidFill>
                  <a:srgbClr val="000099"/>
                </a:solidFill>
                <a:latin typeface="Bookman Old Style" pitchFamily="18" charset="0"/>
              </a:rPr>
              <a:t>2</a:t>
            </a:r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ru-RU" sz="20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363538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0099"/>
                </a:solidFill>
                <a:latin typeface="Bookman Old Style" pitchFamily="18" charset="0"/>
              </a:rPr>
              <a:t>     1001</a:t>
            </a:r>
            <a:r>
              <a:rPr lang="en-US" sz="2000" b="1" baseline="-25000" dirty="0" smtClean="0">
                <a:solidFill>
                  <a:srgbClr val="000099"/>
                </a:solidFill>
                <a:latin typeface="Bookman Old Style" pitchFamily="18" charset="0"/>
              </a:rPr>
              <a:t>2</a:t>
            </a:r>
            <a:endParaRPr lang="ru-RU" sz="20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363538" eaLnBrk="1" hangingPunct="1">
              <a:buFont typeface="Wingdings" pitchFamily="2" charset="2"/>
              <a:buNone/>
            </a:pPr>
            <a:endParaRPr lang="en-US" sz="2000" dirty="0" smtClean="0">
              <a:solidFill>
                <a:srgbClr val="000099"/>
              </a:solidFill>
              <a:latin typeface="Bradley Hand ITC" pitchFamily="66" charset="0"/>
            </a:endParaRPr>
          </a:p>
          <a:p>
            <a:pPr marL="0" indent="363538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Bradley Hand ITC" pitchFamily="66" charset="0"/>
              </a:rPr>
              <a:t>Проверим правильность вычислений сложением в десятичной системе счисления. Переведем двоичные числа в десятичную систему счисления и затем сложим их:</a:t>
            </a:r>
          </a:p>
          <a:p>
            <a:pPr marL="0" indent="363538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110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 = 1*2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2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+ 1*2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1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+ 0*2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0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= 6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10</a:t>
            </a:r>
          </a:p>
          <a:p>
            <a:pPr marL="0" indent="363538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11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2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= 1*2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1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+ 1*2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0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= 3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10</a:t>
            </a:r>
          </a:p>
          <a:p>
            <a:pPr marL="0" indent="363538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1001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 = 1*2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3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+ 0*2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 + 0*2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1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 + 1*2</a:t>
            </a:r>
            <a:r>
              <a:rPr lang="ru-RU" sz="2400" b="1" baseline="30000" dirty="0" smtClean="0">
                <a:solidFill>
                  <a:srgbClr val="000099"/>
                </a:solidFill>
                <a:latin typeface="Perpetua" pitchFamily="18" charset="0"/>
              </a:rPr>
              <a:t>0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= 9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10</a:t>
            </a:r>
            <a:endParaRPr lang="ru-RU" sz="2400" b="1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0" indent="363538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Bradley Hand ITC" pitchFamily="66" charset="0"/>
              </a:rPr>
              <a:t>Теперь переведем результат двоичного сложения в десятичное число:                                                      	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6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10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 + 3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10 </a:t>
            </a:r>
            <a:r>
              <a:rPr lang="ru-RU" sz="2400" b="1" dirty="0" smtClean="0">
                <a:solidFill>
                  <a:srgbClr val="000099"/>
                </a:solidFill>
                <a:latin typeface="Perpetua" pitchFamily="18" charset="0"/>
              </a:rPr>
              <a:t>= 9</a:t>
            </a:r>
            <a:r>
              <a:rPr lang="ru-RU" sz="2400" b="1" baseline="-25000" dirty="0" smtClean="0">
                <a:solidFill>
                  <a:srgbClr val="000099"/>
                </a:solidFill>
                <a:latin typeface="Perpetua" pitchFamily="18" charset="0"/>
              </a:rPr>
              <a:t>10</a:t>
            </a:r>
          </a:p>
          <a:p>
            <a:pPr marL="0" indent="363538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Bradley Hand ITC" pitchFamily="66" charset="0"/>
              </a:rPr>
              <a:t> Сравним результаты – сложение выполнено правильно.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1219200" y="1447800"/>
            <a:ext cx="304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1371600" y="1295400"/>
            <a:ext cx="0" cy="3048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1219200" y="1828800"/>
            <a:ext cx="1143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 animBg="1"/>
      <p:bldP spid="37903" grpId="0" animBg="1"/>
      <p:bldP spid="3790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51351" y="116632"/>
            <a:ext cx="84402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3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Умножение двоичных чисел</a:t>
            </a:r>
            <a:endParaRPr lang="ru-RU" sz="3200" dirty="0"/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4550245" y="1080026"/>
            <a:ext cx="4238625" cy="193899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cs typeface="Times New Roman" pitchFamily="18" charset="0"/>
              </a:rPr>
              <a:t>Правила умножения:</a:t>
            </a:r>
          </a:p>
          <a:p>
            <a:pPr algn="ctr">
              <a:defRPr/>
            </a:pPr>
            <a:r>
              <a:rPr lang="ru-RU" altLang="ru-RU" sz="2400" b="1" dirty="0">
                <a:cs typeface="Times New Roman" pitchFamily="18" charset="0"/>
              </a:rPr>
              <a:t>0 · 0 = 0</a:t>
            </a:r>
          </a:p>
          <a:p>
            <a:pPr algn="ctr">
              <a:defRPr/>
            </a:pPr>
            <a:r>
              <a:rPr lang="ru-RU" altLang="ru-RU" sz="2400" b="1" dirty="0">
                <a:cs typeface="Times New Roman" pitchFamily="18" charset="0"/>
              </a:rPr>
              <a:t>1 · 0 = 0</a:t>
            </a:r>
          </a:p>
          <a:p>
            <a:pPr algn="ctr">
              <a:defRPr/>
            </a:pPr>
            <a:r>
              <a:rPr lang="ru-RU" altLang="ru-RU" sz="2400" b="1" dirty="0">
                <a:cs typeface="Times New Roman" pitchFamily="18" charset="0"/>
              </a:rPr>
              <a:t>0 · 1 = 0</a:t>
            </a:r>
          </a:p>
          <a:p>
            <a:pPr algn="ctr">
              <a:defRPr/>
            </a:pPr>
            <a:r>
              <a:rPr lang="ru-RU" altLang="ru-RU" sz="2400" b="1" dirty="0">
                <a:cs typeface="Times New Roman" pitchFamily="18" charset="0"/>
              </a:rPr>
              <a:t>1 · 1 = </a:t>
            </a:r>
            <a:r>
              <a:rPr lang="ru-RU" altLang="ru-RU" sz="2400" b="1" dirty="0" smtClean="0">
                <a:cs typeface="Times New Roman" pitchFamily="18" charset="0"/>
              </a:rPr>
              <a:t>1</a:t>
            </a:r>
            <a:endParaRPr lang="ru-RU" altLang="ru-RU" sz="2400" b="1" dirty="0"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20072" y="3774383"/>
            <a:ext cx="216024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graphicFrame>
        <p:nvGraphicFramePr>
          <p:cNvPr id="20" name="Объект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13076107"/>
              </p:ext>
            </p:extLst>
          </p:nvPr>
        </p:nvGraphicFramePr>
        <p:xfrm>
          <a:off x="6465912" y="3789985"/>
          <a:ext cx="914400" cy="714375"/>
        </p:xfrm>
        <a:graphic>
          <a:graphicData uri="http://schemas.openxmlformats.org/presentationml/2006/ole">
            <p:oleObj spid="_x0000_s46083" name="Объект упаковщика для оболочки" showAsIcon="1" r:id="rId4" imgW="914400" imgH="714375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003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41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Умножение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В основе умножения лежит таблица умножения одноразрядных двоичных чисел.                                                                        </a:t>
            </a:r>
          </a:p>
          <a:p>
            <a:pPr marL="1349375" indent="-36671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                Умножение многоразрядных двоичных</a:t>
            </a: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                               чисел происходит в соответствии с таблицей</a:t>
            </a: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                               умножения по обычной схеме, применяемой   </a:t>
            </a: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                               в десятичной системе счисления с последовательным</a:t>
            </a: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                               умножением множимого на цифры множителя.</a:t>
            </a:r>
            <a:endParaRPr lang="en-US" sz="2000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99"/>
                </a:solidFill>
                <a:latin typeface="Perpetua" pitchFamily="18" charset="0"/>
              </a:rPr>
              <a:t>                  </a:t>
            </a: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В качестве примера произведем умножение двоичных чисел</a:t>
            </a:r>
            <a:r>
              <a:rPr lang="en-US" sz="2000" dirty="0" smtClean="0">
                <a:solidFill>
                  <a:srgbClr val="000099"/>
                </a:solidFill>
                <a:latin typeface="Perpetua" pitchFamily="18" charset="0"/>
              </a:rPr>
              <a:t>    </a:t>
            </a: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Perpetua" pitchFamily="18" charset="0"/>
              </a:rPr>
              <a:t>  </a:t>
            </a:r>
            <a:r>
              <a:rPr lang="ru-RU" sz="2000" dirty="0" smtClean="0">
                <a:solidFill>
                  <a:srgbClr val="000099"/>
                </a:solidFill>
                <a:latin typeface="Perpetua" pitchFamily="18" charset="0"/>
              </a:rPr>
              <a:t>110 и 11:</a:t>
            </a:r>
            <a:endParaRPr lang="en-US" sz="2000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0099"/>
                </a:solidFill>
                <a:latin typeface="Perpetua" pitchFamily="18" charset="0"/>
              </a:rPr>
              <a:t>                                 </a:t>
            </a:r>
            <a:r>
              <a:rPr lang="en-US" b="1" dirty="0" smtClean="0">
                <a:solidFill>
                  <a:srgbClr val="000099"/>
                </a:solidFill>
                <a:latin typeface="Perpetua" pitchFamily="18" charset="0"/>
              </a:rPr>
              <a:t>110</a:t>
            </a:r>
            <a:r>
              <a:rPr lang="en-US" b="1" baseline="-25000" dirty="0" smtClean="0">
                <a:solidFill>
                  <a:srgbClr val="000099"/>
                </a:solidFill>
                <a:latin typeface="Perpetua" pitchFamily="18" charset="0"/>
              </a:rPr>
              <a:t>2</a:t>
            </a: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000099"/>
                </a:solidFill>
                <a:latin typeface="Perpetua" pitchFamily="18" charset="0"/>
              </a:rPr>
              <a:t>                                   11</a:t>
            </a:r>
            <a:r>
              <a:rPr lang="en-US" b="1" baseline="-25000" dirty="0" smtClean="0">
                <a:solidFill>
                  <a:srgbClr val="000099"/>
                </a:solidFill>
                <a:latin typeface="Perpetua" pitchFamily="18" charset="0"/>
              </a:rPr>
              <a:t>2</a:t>
            </a: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000099"/>
                </a:solidFill>
                <a:latin typeface="Perpetua" pitchFamily="18" charset="0"/>
              </a:rPr>
              <a:t>                                 110</a:t>
            </a:r>
            <a:endParaRPr lang="ru-RU" b="1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000099"/>
                </a:solidFill>
                <a:latin typeface="Perpetua" pitchFamily="18" charset="0"/>
              </a:rPr>
              <a:t>                               110</a:t>
            </a:r>
            <a:endParaRPr lang="ru-RU" b="1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latin typeface="Perpetua" pitchFamily="18" charset="0"/>
              </a:rPr>
              <a:t>                             </a:t>
            </a:r>
            <a:r>
              <a:rPr lang="en-US" b="1" dirty="0" smtClean="0">
                <a:solidFill>
                  <a:srgbClr val="000099"/>
                </a:solidFill>
                <a:latin typeface="Perpetua" pitchFamily="18" charset="0"/>
              </a:rPr>
              <a:t>10010</a:t>
            </a:r>
            <a:r>
              <a:rPr lang="en-US" b="1" baseline="-25000" dirty="0" smtClean="0">
                <a:solidFill>
                  <a:srgbClr val="000099"/>
                </a:solidFill>
                <a:latin typeface="Perpetua" pitchFamily="18" charset="0"/>
              </a:rPr>
              <a:t>2</a:t>
            </a:r>
            <a:endParaRPr lang="ru-RU" b="1" dirty="0" smtClean="0">
              <a:solidFill>
                <a:srgbClr val="000099"/>
              </a:solidFill>
              <a:latin typeface="Perpetua" pitchFamily="18" charset="0"/>
            </a:endParaRPr>
          </a:p>
          <a:p>
            <a:pPr marL="1349375" indent="-985838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1600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0×0=0</a:t>
            </a: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0×1=0</a:t>
            </a: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1×0=0</a:t>
            </a: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1×1=1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2590800" y="4267200"/>
            <a:ext cx="152400" cy="152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2590800" y="4267200"/>
            <a:ext cx="152400" cy="152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3929058" y="5214950"/>
            <a:ext cx="762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3571868" y="6215082"/>
            <a:ext cx="838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1" grpId="0"/>
      <p:bldP spid="39946" grpId="0" animBg="1"/>
      <p:bldP spid="39947" grpId="0" animBg="1"/>
      <p:bldP spid="39948" grpId="0" animBg="1"/>
      <p:bldP spid="399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16632"/>
            <a:ext cx="829230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2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Выполните арифметические операции в двоичной </a:t>
            </a:r>
            <a:r>
              <a:rPr lang="ru-RU" sz="2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системе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28662" y="1214422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1) </a:t>
            </a:r>
            <a:r>
              <a:rPr lang="ru-RU" sz="2400" b="1" dirty="0" smtClean="0"/>
              <a:t>110101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+11001</a:t>
            </a:r>
            <a:r>
              <a:rPr lang="ru-RU" sz="2400" b="1" baseline="-25000" dirty="0" smtClean="0"/>
              <a:t>2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428736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2) 101101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+1101</a:t>
            </a:r>
            <a:r>
              <a:rPr lang="ru-RU" sz="2400" b="1" baseline="-25000" dirty="0" smtClean="0"/>
              <a:t>2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82568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352"/>
    </mc:Choice>
    <mc:Fallback>
      <p:transition spd="slow" advTm="50352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16632"/>
            <a:ext cx="829230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Заполните пропуски.</a:t>
            </a:r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2571979"/>
              </p:ext>
            </p:extLst>
          </p:nvPr>
        </p:nvGraphicFramePr>
        <p:xfrm>
          <a:off x="1524000" y="1397000"/>
          <a:ext cx="2111896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Плюс 9"/>
          <p:cNvSpPr/>
          <p:nvPr/>
        </p:nvSpPr>
        <p:spPr>
          <a:xfrm>
            <a:off x="1691680" y="1559125"/>
            <a:ext cx="396044" cy="358874"/>
          </a:xfrm>
          <a:prstGeom prst="mathPlus">
            <a:avLst>
              <a:gd name="adj1" fmla="val 90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4790" y="135387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3)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02737" y="135018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4) 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1697153"/>
              </p:ext>
            </p:extLst>
          </p:nvPr>
        </p:nvGraphicFramePr>
        <p:xfrm>
          <a:off x="5148064" y="1412776"/>
          <a:ext cx="2592291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996"/>
                <a:gridCol w="440259"/>
                <a:gridCol w="440259"/>
                <a:gridCol w="440259"/>
                <a:gridCol w="440259"/>
                <a:gridCol w="44025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Плюс 13"/>
          <p:cNvSpPr/>
          <p:nvPr/>
        </p:nvSpPr>
        <p:spPr>
          <a:xfrm>
            <a:off x="5292080" y="1602237"/>
            <a:ext cx="396044" cy="358874"/>
          </a:xfrm>
          <a:prstGeom prst="mathPlus">
            <a:avLst>
              <a:gd name="adj1" fmla="val 90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66703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352"/>
    </mc:Choice>
    <mc:Fallback>
      <p:transition spd="slow" advTm="50352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16632"/>
            <a:ext cx="847584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2400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Выполните арифметические операции в двоичной системе </a:t>
            </a:r>
            <a:endParaRPr lang="ru-RU" sz="24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1536196"/>
              </p:ext>
            </p:extLst>
          </p:nvPr>
        </p:nvGraphicFramePr>
        <p:xfrm>
          <a:off x="1487908" y="1484784"/>
          <a:ext cx="2543947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421"/>
                <a:gridCol w="363421"/>
                <a:gridCol w="363421"/>
                <a:gridCol w="363421"/>
                <a:gridCol w="363421"/>
                <a:gridCol w="363421"/>
                <a:gridCol w="363421"/>
              </a:tblGrid>
              <a:tr h="355064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люс 7"/>
          <p:cNvSpPr/>
          <p:nvPr/>
        </p:nvSpPr>
        <p:spPr>
          <a:xfrm rot="2736239">
            <a:off x="2345352" y="1810131"/>
            <a:ext cx="336921" cy="358874"/>
          </a:xfrm>
          <a:prstGeom prst="mathPlus">
            <a:avLst>
              <a:gd name="adj1" fmla="val 90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0797925"/>
              </p:ext>
            </p:extLst>
          </p:nvPr>
        </p:nvGraphicFramePr>
        <p:xfrm>
          <a:off x="5580112" y="1412776"/>
          <a:ext cx="2543947" cy="2520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421"/>
                <a:gridCol w="363421"/>
                <a:gridCol w="363421"/>
                <a:gridCol w="363421"/>
                <a:gridCol w="363421"/>
                <a:gridCol w="363421"/>
                <a:gridCol w="363421"/>
              </a:tblGrid>
              <a:tr h="420047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люс 9"/>
          <p:cNvSpPr/>
          <p:nvPr/>
        </p:nvSpPr>
        <p:spPr>
          <a:xfrm rot="2736239">
            <a:off x="6521816" y="1810132"/>
            <a:ext cx="336921" cy="358874"/>
          </a:xfrm>
          <a:prstGeom prst="mathPlus">
            <a:avLst>
              <a:gd name="adj1" fmla="val 90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92152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352"/>
    </mc:Choice>
    <mc:Fallback>
      <p:transition spd="slow" advTm="50352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143000"/>
            <a:ext cx="5500726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/>
                <a:latin typeface="Bookman Old Style" pitchFamily="18" charset="0"/>
              </a:rPr>
              <a:t>Домашнее задание </a:t>
            </a:r>
            <a:br>
              <a:rPr lang="ru-RU" dirty="0" smtClean="0">
                <a:effectLst/>
                <a:latin typeface="Bookman Old Style" pitchFamily="18" charset="0"/>
              </a:rPr>
            </a:br>
            <a:r>
              <a:rPr lang="ru-RU" b="0" dirty="0" smtClean="0">
                <a:effectLst/>
                <a:latin typeface="Bookman Old Style" pitchFamily="18" charset="0"/>
              </a:rPr>
              <a:t/>
            </a:r>
            <a:br>
              <a:rPr lang="ru-RU" b="0" dirty="0" smtClean="0">
                <a:effectLst/>
                <a:latin typeface="Bookman Old Style" pitchFamily="18" charset="0"/>
              </a:rPr>
            </a:br>
            <a:r>
              <a:rPr lang="ru-RU" dirty="0" smtClean="0">
                <a:effectLst/>
                <a:latin typeface="Sylfaen"/>
              </a:rPr>
              <a:t>§ 17, письменно задания на стр.  100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54902"/>
              </a:srgbClr>
            </a:gs>
            <a:gs pos="39999">
              <a:schemeClr val="bg1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00"/>
          <p:cNvSpPr>
            <a:spLocks noChangeArrowheads="1"/>
          </p:cNvSpPr>
          <p:nvPr/>
        </p:nvSpPr>
        <p:spPr bwMode="auto">
          <a:xfrm>
            <a:off x="1500166" y="214290"/>
            <a:ext cx="6885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Наиболее известные нумерации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мира: 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123" name="Text Box 1101"/>
          <p:cNvSpPr txBox="1">
            <a:spLocks noChangeArrowheads="1"/>
          </p:cNvSpPr>
          <p:nvPr/>
        </p:nvSpPr>
        <p:spPr bwMode="auto">
          <a:xfrm>
            <a:off x="1357290" y="1928802"/>
            <a:ext cx="635798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ru-RU" b="0" dirty="0" smtClean="0">
                <a:latin typeface="Bookman Old Style" pitchFamily="18" charset="0"/>
              </a:rPr>
              <a:t> </a:t>
            </a:r>
            <a:r>
              <a:rPr lang="ru-RU" sz="2000" b="0" dirty="0" smtClean="0">
                <a:latin typeface="Bookman Old Style" pitchFamily="18" charset="0"/>
              </a:rPr>
              <a:t>Древнеегипетская </a:t>
            </a:r>
            <a:r>
              <a:rPr lang="ru-RU" sz="2000" b="0" dirty="0">
                <a:latin typeface="Bookman Old Style" pitchFamily="18" charset="0"/>
              </a:rPr>
              <a:t>нумерация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b="0" dirty="0" smtClean="0">
                <a:latin typeface="Bookman Old Style" pitchFamily="18" charset="0"/>
              </a:rPr>
              <a:t> Древнегреческая </a:t>
            </a:r>
            <a:r>
              <a:rPr lang="ru-RU" sz="2000" b="0" dirty="0">
                <a:latin typeface="Bookman Old Style" pitchFamily="18" charset="0"/>
              </a:rPr>
              <a:t>нумерация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b="0" dirty="0" smtClean="0">
                <a:latin typeface="Bookman Old Style" pitchFamily="18" charset="0"/>
              </a:rPr>
              <a:t> Вавилонская </a:t>
            </a:r>
            <a:r>
              <a:rPr lang="ru-RU" sz="2000" b="0" dirty="0">
                <a:latin typeface="Bookman Old Style" pitchFamily="18" charset="0"/>
              </a:rPr>
              <a:t>нумерация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b="0" dirty="0" smtClean="0">
                <a:latin typeface="Bookman Old Style" pitchFamily="18" charset="0"/>
              </a:rPr>
              <a:t> Нумерация </a:t>
            </a:r>
            <a:r>
              <a:rPr lang="ru-RU" sz="2000" b="0" dirty="0">
                <a:latin typeface="Bookman Old Style" pitchFamily="18" charset="0"/>
              </a:rPr>
              <a:t>индейцев Майя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b="0" dirty="0" smtClean="0">
                <a:latin typeface="Bookman Old Style" pitchFamily="18" charset="0"/>
              </a:rPr>
              <a:t> Старо-Китайская </a:t>
            </a:r>
            <a:r>
              <a:rPr lang="ru-RU" sz="2000" b="0" dirty="0">
                <a:latin typeface="Bookman Old Style" pitchFamily="18" charset="0"/>
              </a:rPr>
              <a:t>нумерация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b="0" dirty="0" smtClean="0">
                <a:latin typeface="Bookman Old Style" pitchFamily="18" charset="0"/>
              </a:rPr>
              <a:t> Славянская </a:t>
            </a:r>
            <a:r>
              <a:rPr lang="ru-RU" sz="2000" b="0" dirty="0">
                <a:latin typeface="Bookman Old Style" pitchFamily="18" charset="0"/>
              </a:rPr>
              <a:t>кириллическая нумерация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b="0" dirty="0" smtClean="0">
                <a:latin typeface="Bookman Old Style" pitchFamily="18" charset="0"/>
              </a:rPr>
              <a:t> Славянская </a:t>
            </a:r>
            <a:r>
              <a:rPr lang="ru-RU" sz="2000" b="0" dirty="0">
                <a:latin typeface="Bookman Old Style" pitchFamily="18" charset="0"/>
              </a:rPr>
              <a:t>глаголическая </a:t>
            </a:r>
            <a:r>
              <a:rPr lang="ru-RU" sz="2000" b="0" dirty="0" smtClean="0">
                <a:latin typeface="Bookman Old Style" pitchFamily="18" charset="0"/>
              </a:rPr>
              <a:t>нумерация</a:t>
            </a:r>
            <a:endParaRPr lang="ru-RU" sz="2000" b="0" dirty="0">
              <a:latin typeface="Bookman Old Style" pitchFamily="18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b="0" dirty="0">
                <a:latin typeface="Bookman Old Style" pitchFamily="18" charset="0"/>
              </a:rPr>
              <a:t>Латинская нумерация</a:t>
            </a:r>
            <a:r>
              <a:rPr lang="ru-RU" sz="2000" b="0" dirty="0"/>
              <a:t> </a:t>
            </a:r>
          </a:p>
        </p:txBody>
      </p:sp>
      <p:sp>
        <p:nvSpPr>
          <p:cNvPr id="5124" name="Text Box 1102"/>
          <p:cNvSpPr txBox="1">
            <a:spLocks noChangeArrowheads="1"/>
          </p:cNvSpPr>
          <p:nvPr/>
        </p:nvSpPr>
        <p:spPr bwMode="auto">
          <a:xfrm>
            <a:off x="1214414" y="1500174"/>
            <a:ext cx="49292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Современная </a:t>
            </a:r>
            <a:r>
              <a:rPr lang="ru-RU" sz="2000" dirty="0">
                <a:latin typeface="Bookman Old Style" pitchFamily="18" charset="0"/>
              </a:rPr>
              <a:t>арабская нумерация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13"/>
          <p:cNvSpPr>
            <a:spLocks noChangeArrowheads="1"/>
          </p:cNvSpPr>
          <p:nvPr/>
        </p:nvSpPr>
        <p:spPr bwMode="auto">
          <a:xfrm>
            <a:off x="2500298" y="214290"/>
            <a:ext cx="40943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dirty="0">
                <a:latin typeface="Bookman Old Style" pitchFamily="18" charset="0"/>
              </a:rPr>
              <a:t>Египетская нумерация</a:t>
            </a:r>
          </a:p>
        </p:txBody>
      </p:sp>
      <p:pic>
        <p:nvPicPr>
          <p:cNvPr id="6147" name="Picture 1185" descr="1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14763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186"/>
          <p:cNvSpPr>
            <a:spLocks noChangeArrowheads="1"/>
          </p:cNvSpPr>
          <p:nvPr/>
        </p:nvSpPr>
        <p:spPr bwMode="auto">
          <a:xfrm>
            <a:off x="1643042" y="785794"/>
            <a:ext cx="7215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ru-RU" dirty="0">
                <a:solidFill>
                  <a:srgbClr val="003366"/>
                </a:solidFill>
              </a:rPr>
              <a:t>1.</a:t>
            </a:r>
            <a:r>
              <a:rPr lang="ru-RU" b="0" dirty="0">
                <a:solidFill>
                  <a:srgbClr val="000000"/>
                </a:solidFill>
              </a:rPr>
              <a:t> </a:t>
            </a:r>
            <a:r>
              <a:rPr lang="ru-RU" b="0" dirty="0"/>
              <a:t>Как и большинство людей для счета небольшого количества предметов Египтяне использовали палочки.</a:t>
            </a:r>
            <a:r>
              <a:rPr lang="ru-RU" sz="1800" b="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6149" name="Picture 1187" descr="5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14398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1188"/>
          <p:cNvSpPr>
            <a:spLocks noChangeArrowheads="1"/>
          </p:cNvSpPr>
          <p:nvPr/>
        </p:nvSpPr>
        <p:spPr bwMode="auto">
          <a:xfrm>
            <a:off x="1714448" y="2000240"/>
            <a:ext cx="74295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ru-RU" b="0" dirty="0"/>
              <a:t>Если палочек нужно изобразить несколько, то их изображали в два ряда, причем в нижнем должно быть столько же палочек сколько и в верхнем, или на одну больше.</a:t>
            </a:r>
            <a:r>
              <a:rPr lang="ru-RU" sz="1800" b="0" dirty="0">
                <a:latin typeface="Tahoma" pitchFamily="34" charset="0"/>
              </a:rPr>
              <a:t>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71472" y="571480"/>
            <a:ext cx="8358246" cy="14287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027"/>
          <p:cNvSpPr>
            <a:spLocks noChangeArrowheads="1"/>
          </p:cNvSpPr>
          <p:nvPr/>
        </p:nvSpPr>
        <p:spPr bwMode="auto">
          <a:xfrm>
            <a:off x="1571604" y="3357562"/>
            <a:ext cx="7183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dirty="0">
                <a:solidFill>
                  <a:srgbClr val="003366"/>
                </a:solidFill>
              </a:rPr>
              <a:t>10.</a:t>
            </a:r>
            <a:r>
              <a:rPr lang="ru-RU" b="0" dirty="0">
                <a:solidFill>
                  <a:srgbClr val="000000"/>
                </a:solidFill>
              </a:rPr>
              <a:t> </a:t>
            </a:r>
            <a:r>
              <a:rPr lang="ru-RU" b="0" dirty="0"/>
              <a:t>Такими путами египтяне связывали коров</a:t>
            </a:r>
            <a:r>
              <a:rPr lang="ru-RU" sz="1800" b="0" dirty="0">
                <a:latin typeface="Tahoma" pitchFamily="34" charset="0"/>
              </a:rPr>
              <a:t> </a:t>
            </a:r>
          </a:p>
        </p:txBody>
      </p:sp>
      <p:pic>
        <p:nvPicPr>
          <p:cNvPr id="10" name="Picture 1026" descr="10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143249"/>
            <a:ext cx="70009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28" descr="10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938" y="4143380"/>
            <a:ext cx="708036" cy="101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29" descr="10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143380"/>
            <a:ext cx="708035" cy="101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30" descr="10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143380"/>
            <a:ext cx="708036" cy="101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643174" y="4000504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нужно изобразить несколько десятков, то иероглиф повторяли нужное количество раз. Тоже самое относится и к остальным иероглифам. </a:t>
            </a:r>
            <a:endParaRPr lang="ru-RU" dirty="0"/>
          </a:p>
        </p:txBody>
      </p:sp>
      <p:pic>
        <p:nvPicPr>
          <p:cNvPr id="15" name="Picture 1032" descr="100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286388"/>
            <a:ext cx="744516" cy="10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857356" y="5286388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66"/>
                </a:solidFill>
              </a:rPr>
              <a:t>100.</a:t>
            </a:r>
            <a:r>
              <a:rPr lang="ru-RU" dirty="0" smtClean="0"/>
              <a:t> Это мерная веревка, которой измеряли земельные участки после разлива Нила.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7000"/>
              </a:srgbClr>
            </a:gs>
            <a:gs pos="39999">
              <a:schemeClr val="bg1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ChangeArrowheads="1"/>
          </p:cNvSpPr>
          <p:nvPr/>
        </p:nvSpPr>
        <p:spPr bwMode="auto">
          <a:xfrm>
            <a:off x="1908175" y="404813"/>
            <a:ext cx="62488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 dirty="0">
                <a:latin typeface="Bookman Old Style" pitchFamily="18" charset="0"/>
              </a:rPr>
              <a:t>Древняя греческая нумерация</a:t>
            </a:r>
          </a:p>
        </p:txBody>
      </p:sp>
      <p:pic>
        <p:nvPicPr>
          <p:cNvPr id="31746" name="Picture 2" descr="http://magpm.chat.ru/atic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21177"/>
            <a:ext cx="9179783" cy="4236823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428596" y="928670"/>
            <a:ext cx="8501122" cy="7143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428860" y="285728"/>
            <a:ext cx="4296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dirty="0">
                <a:latin typeface="Bookman Old Style" pitchFamily="18" charset="0"/>
              </a:rPr>
              <a:t>Вавилонская нумерация</a:t>
            </a:r>
          </a:p>
        </p:txBody>
      </p:sp>
      <p:pic>
        <p:nvPicPr>
          <p:cNvPr id="29698" name="Picture 2" descr="http://900igr.net/datai/matematika/Vozniknovenie-chisel/0033-050-Vavilonskaja-numeratsija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10165" b="9456"/>
          <a:stretch>
            <a:fillRect/>
          </a:stretch>
        </p:blipFill>
        <p:spPr bwMode="auto">
          <a:xfrm>
            <a:off x="285720" y="1242950"/>
            <a:ext cx="6963805" cy="561505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14282" y="857232"/>
            <a:ext cx="8786874" cy="158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ds02.infourok.ru/uploads/ex/0941/00021898-c2002daa/hello_html_m4b9a4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686046" cy="622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school-collection.iv-edu.ru/dlrstore/66686975-0632-0811-0783-415ccef7ee86/72978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642918"/>
            <a:ext cx="9156716" cy="5715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6.9|2.3|1.5|1.1|1.1|0.9|6.1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4|9.7|10.5|9.9|3.5|1.4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9.5|10.4|10.8|9.6|2.3|2|6.1|4.8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4|9.7|10.5|9.9|3.5|1.4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4|9.7|10.5|9.9|3.5|1.4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7.4|2|11|12|6.7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4|9.7|10.5|9.9|3.5|1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4|9.7|10.5|9.9|3.5|1.4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4|9.7|10.5|9.9|3.5|1.4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4|9.7|10.5|9.9|3.5|1.4|1.3"/>
</p:tagLst>
</file>

<file path=ppt/theme/theme1.xml><?xml version="1.0" encoding="utf-8"?>
<a:theme xmlns:a="http://schemas.openxmlformats.org/drawingml/2006/main" name="Презентация ИНФОРМАТИК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1204</TotalTime>
  <Words>1132</Words>
  <Application>Microsoft Office PowerPoint</Application>
  <PresentationFormat>Экран (4:3)</PresentationFormat>
  <Paragraphs>325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Презентация ИНФОРМАТИКА</vt:lpstr>
      <vt:lpstr>Объект упаковщика для оболочки</vt:lpstr>
      <vt:lpstr>Двоичная система счисления </vt:lpstr>
      <vt:lpstr>Может ли такое быть?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Двоичная система счисления</vt:lpstr>
      <vt:lpstr>Слайд 19</vt:lpstr>
      <vt:lpstr>Слайд 20</vt:lpstr>
      <vt:lpstr>Слайд 21</vt:lpstr>
      <vt:lpstr>Слайд 22</vt:lpstr>
      <vt:lpstr>Может ли такое быть?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Умножение</vt:lpstr>
      <vt:lpstr>Слайд 34</vt:lpstr>
      <vt:lpstr>Слайд 35</vt:lpstr>
      <vt:lpstr>Слайд 36</vt:lpstr>
      <vt:lpstr>Домашнее задание   § 17, письменно задания на стр.  100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школа</cp:lastModifiedBy>
  <cp:revision>142</cp:revision>
  <dcterms:created xsi:type="dcterms:W3CDTF">2011-07-24T06:23:31Z</dcterms:created>
  <dcterms:modified xsi:type="dcterms:W3CDTF">2017-01-25T15:52:14Z</dcterms:modified>
</cp:coreProperties>
</file>